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8" r:id="rId2"/>
    <p:sldId id="256" r:id="rId3"/>
    <p:sldId id="259" r:id="rId4"/>
    <p:sldId id="260" r:id="rId5"/>
    <p:sldId id="266" r:id="rId6"/>
    <p:sldId id="261" r:id="rId7"/>
    <p:sldId id="265" r:id="rId8"/>
    <p:sldId id="263" r:id="rId9"/>
    <p:sldId id="264" r:id="rId10"/>
    <p:sldId id="269" r:id="rId11"/>
    <p:sldId id="268" r:id="rId12"/>
    <p:sldId id="271" r:id="rId13"/>
    <p:sldId id="273" r:id="rId14"/>
    <p:sldId id="267" r:id="rId15"/>
    <p:sldId id="275" r:id="rId16"/>
    <p:sldId id="276" r:id="rId17"/>
    <p:sldId id="277" r:id="rId18"/>
    <p:sldId id="278" r:id="rId19"/>
    <p:sldId id="280" r:id="rId20"/>
    <p:sldId id="279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5" d="100"/>
          <a:sy n="95" d="100"/>
        </p:scale>
        <p:origin x="-2094" y="-43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7458C2-E661-4A79-94FC-C1FE69BE802B}" type="datetimeFigureOut">
              <a:rPr lang="ru-RU" smtClean="0"/>
              <a:t>23.07.2014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E6C6D7-FA21-4911-8475-F036D9A6A6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61844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DC10A-9685-44B7-A55C-B4B04B5CD1D8}" type="datetimeFigureOut">
              <a:rPr lang="ru-RU" smtClean="0"/>
              <a:t>23.07.2014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9BF74-5C5C-4734-92CE-D35FF3C126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29076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DC10A-9685-44B7-A55C-B4B04B5CD1D8}" type="datetimeFigureOut">
              <a:rPr lang="ru-RU" smtClean="0"/>
              <a:t>23.07.2014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9BF74-5C5C-4734-92CE-D35FF3C126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21900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DC10A-9685-44B7-A55C-B4B04B5CD1D8}" type="datetimeFigureOut">
              <a:rPr lang="ru-RU" smtClean="0"/>
              <a:t>23.07.2014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9BF74-5C5C-4734-92CE-D35FF3C126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6591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DC10A-9685-44B7-A55C-B4B04B5CD1D8}" type="datetimeFigureOut">
              <a:rPr lang="ru-RU" smtClean="0"/>
              <a:t>23.07.2014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9BF74-5C5C-4734-92CE-D35FF3C126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20773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DC10A-9685-44B7-A55C-B4B04B5CD1D8}" type="datetimeFigureOut">
              <a:rPr lang="ru-RU" smtClean="0"/>
              <a:t>23.07.2014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9BF74-5C5C-4734-92CE-D35FF3C126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89881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DC10A-9685-44B7-A55C-B4B04B5CD1D8}" type="datetimeFigureOut">
              <a:rPr lang="ru-RU" smtClean="0"/>
              <a:t>23.07.2014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9BF74-5C5C-4734-92CE-D35FF3C126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6515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DC10A-9685-44B7-A55C-B4B04B5CD1D8}" type="datetimeFigureOut">
              <a:rPr lang="ru-RU" smtClean="0"/>
              <a:t>23.07.2014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9BF74-5C5C-4734-92CE-D35FF3C126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942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DC10A-9685-44B7-A55C-B4B04B5CD1D8}" type="datetimeFigureOut">
              <a:rPr lang="ru-RU" smtClean="0"/>
              <a:t>23.07.2014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9BF74-5C5C-4734-92CE-D35FF3C126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87461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DC10A-9685-44B7-A55C-B4B04B5CD1D8}" type="datetimeFigureOut">
              <a:rPr lang="ru-RU" smtClean="0"/>
              <a:t>23.07.2014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9BF74-5C5C-4734-92CE-D35FF3C126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38622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DC10A-9685-44B7-A55C-B4B04B5CD1D8}" type="datetimeFigureOut">
              <a:rPr lang="ru-RU" smtClean="0"/>
              <a:t>23.07.2014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9BF74-5C5C-4734-92CE-D35FF3C126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49827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DC10A-9685-44B7-A55C-B4B04B5CD1D8}" type="datetimeFigureOut">
              <a:rPr lang="ru-RU" smtClean="0"/>
              <a:t>23.07.2014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9BF74-5C5C-4734-92CE-D35FF3C126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21420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7DC10A-9685-44B7-A55C-B4B04B5CD1D8}" type="datetimeFigureOut">
              <a:rPr lang="ru-RU" smtClean="0"/>
              <a:t>23.07.2014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29BF74-5C5C-4734-92CE-D35FF3C126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26445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899592" y="3645024"/>
            <a:ext cx="77048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4800" b="1" dirty="0" smtClean="0">
              <a:solidFill>
                <a:srgbClr val="000066"/>
              </a:solidFill>
            </a:endParaRPr>
          </a:p>
          <a:p>
            <a:endParaRPr lang="ru-RU" sz="4800" b="1" dirty="0" smtClean="0">
              <a:solidFill>
                <a:srgbClr val="000066"/>
              </a:solidFill>
            </a:endParaRPr>
          </a:p>
        </p:txBody>
      </p:sp>
      <p:pic>
        <p:nvPicPr>
          <p:cNvPr id="14338" name="Picture 2" descr="http://mrmt.edu.ru/files/media/images/news/1_September/7477068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333" y="457387"/>
            <a:ext cx="8167334" cy="4032448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476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755575" y="548680"/>
            <a:ext cx="7776865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u="sng" dirty="0" smtClean="0">
                <a:solidFill>
                  <a:srgbClr val="000066"/>
                </a:solidFill>
              </a:rPr>
              <a:t>Опасный </a:t>
            </a:r>
            <a:r>
              <a:rPr lang="ru-RU" sz="3600" b="1" u="sng" dirty="0">
                <a:solidFill>
                  <a:srgbClr val="000066"/>
                </a:solidFill>
              </a:rPr>
              <a:t>Интернет. Цифры и </a:t>
            </a:r>
            <a:r>
              <a:rPr lang="ru-RU" sz="3600" b="1" u="sng" dirty="0" smtClean="0">
                <a:solidFill>
                  <a:srgbClr val="000066"/>
                </a:solidFill>
              </a:rPr>
              <a:t>факты.</a:t>
            </a:r>
            <a:endParaRPr lang="ru-RU" sz="3600" b="1" u="sng" dirty="0">
              <a:solidFill>
                <a:srgbClr val="000066"/>
              </a:solidFill>
            </a:endParaRPr>
          </a:p>
          <a:p>
            <a:pPr algn="r"/>
            <a:r>
              <a:rPr lang="ru-RU" sz="2000" b="1" dirty="0" smtClean="0">
                <a:solidFill>
                  <a:srgbClr val="000066"/>
                </a:solidFill>
              </a:rPr>
              <a:t>Никотина </a:t>
            </a:r>
            <a:r>
              <a:rPr lang="ru-RU" sz="2000" b="1" dirty="0">
                <a:solidFill>
                  <a:srgbClr val="000066"/>
                </a:solidFill>
              </a:rPr>
              <a:t>Лидия Леонидовна – </a:t>
            </a:r>
            <a:r>
              <a:rPr lang="ru-RU" dirty="0">
                <a:solidFill>
                  <a:srgbClr val="000066"/>
                </a:solidFill>
              </a:rPr>
              <a:t>заместитель директора по ИКТ</a:t>
            </a:r>
            <a:r>
              <a:rPr lang="ru-RU" b="1" dirty="0">
                <a:solidFill>
                  <a:srgbClr val="000066"/>
                </a:solidFill>
              </a:rPr>
              <a:t> </a:t>
            </a:r>
            <a:r>
              <a:rPr lang="ru-RU" dirty="0">
                <a:solidFill>
                  <a:srgbClr val="000066"/>
                </a:solidFill>
              </a:rPr>
              <a:t>ГАОУ ДОД «Центра творческого развития и гуманитарного образования «Поиск</a:t>
            </a:r>
            <a:r>
              <a:rPr lang="ru-RU" dirty="0" smtClean="0">
                <a:solidFill>
                  <a:srgbClr val="000066"/>
                </a:solidFill>
              </a:rPr>
              <a:t>»</a:t>
            </a:r>
          </a:p>
          <a:p>
            <a:pPr algn="r"/>
            <a:r>
              <a:rPr lang="ru-RU" dirty="0" smtClean="0">
                <a:solidFill>
                  <a:srgbClr val="000066"/>
                </a:solidFill>
              </a:rPr>
              <a:t> </a:t>
            </a:r>
            <a:r>
              <a:rPr lang="ru-RU" dirty="0">
                <a:solidFill>
                  <a:srgbClr val="000066"/>
                </a:solidFill>
              </a:rPr>
              <a:t>города Ставрополя. </a:t>
            </a:r>
            <a:endParaRPr lang="ru-RU" dirty="0" smtClean="0">
              <a:solidFill>
                <a:srgbClr val="000066"/>
              </a:solidFill>
            </a:endParaRPr>
          </a:p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1026" name="Picture 2" descr="http://school2.yarono.ru/wp-content/uploads/2013/02/sifk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420888"/>
            <a:ext cx="5123723" cy="3842792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6340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218" name="Picture 2" descr="http://www.creixemjunts.cat/wp-content/uploads/2013/06/problemes-aprenentat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2539841"/>
            <a:ext cx="5743972" cy="3824026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11560" y="620688"/>
            <a:ext cx="6461512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b="1" dirty="0" smtClean="0">
                <a:solidFill>
                  <a:srgbClr val="000066"/>
                </a:solidFill>
              </a:rPr>
              <a:t>Ох уж эта учеба!</a:t>
            </a:r>
            <a:endParaRPr lang="ru-RU" sz="6600" b="1" dirty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5142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2598698"/>
              </p:ext>
            </p:extLst>
          </p:nvPr>
        </p:nvGraphicFramePr>
        <p:xfrm>
          <a:off x="323056" y="659524"/>
          <a:ext cx="8497889" cy="55777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2280"/>
                <a:gridCol w="2710456"/>
                <a:gridCol w="1584352"/>
                <a:gridCol w="1872416"/>
                <a:gridCol w="1728385"/>
              </a:tblGrid>
              <a:tr h="822916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№</a:t>
                      </a:r>
                    </a:p>
                    <a:p>
                      <a:pPr algn="ctr"/>
                      <a:endParaRPr lang="ru-RU" sz="24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91450" marR="91450"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Фамилия ученика</a:t>
                      </a:r>
                      <a:endParaRPr lang="ru-RU" sz="24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50" marR="91450"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I</a:t>
                      </a:r>
                      <a:r>
                        <a:rPr lang="ru-RU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четверть</a:t>
                      </a:r>
                      <a:endParaRPr lang="ru-RU" sz="24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50" marR="91450"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Изменение</a:t>
                      </a:r>
                      <a:endParaRPr lang="ru-RU" sz="24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50" marR="91450"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II</a:t>
                      </a:r>
                      <a:r>
                        <a:rPr lang="ru-RU" sz="24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четверть</a:t>
                      </a:r>
                      <a:endParaRPr lang="ru-RU" sz="24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50" marR="91450" marT="45718" marB="45718"/>
                </a:tc>
              </a:tr>
              <a:tr h="396219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1</a:t>
                      </a:r>
                      <a:endParaRPr lang="ru-RU" sz="2000" b="1" dirty="0">
                        <a:solidFill>
                          <a:srgbClr val="003300"/>
                        </a:solidFill>
                      </a:endParaRPr>
                    </a:p>
                  </a:txBody>
                  <a:tcPr marL="91450" marR="91450" marT="45718" marB="45718"/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003300"/>
                        </a:solidFill>
                      </a:endParaRPr>
                    </a:p>
                  </a:txBody>
                  <a:tcPr marL="91450" marR="91450" marT="45718" marB="45718"/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0033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50" marR="91450" marT="45718" marB="45718"/>
                </a:tc>
                <a:tc>
                  <a:txBody>
                    <a:bodyPr/>
                    <a:lstStyle/>
                    <a:p>
                      <a:pPr algn="ctr">
                        <a:buFontTx/>
                        <a:buChar char="-"/>
                      </a:pPr>
                      <a:endParaRPr lang="ru-RU" sz="2000" b="1" dirty="0">
                        <a:solidFill>
                          <a:srgbClr val="C00000"/>
                        </a:solidFill>
                        <a:effectLst/>
                      </a:endParaRPr>
                    </a:p>
                  </a:txBody>
                  <a:tcPr marL="91450" marR="91450" marT="45718" marB="45718"/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7030A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50" marR="91450" marT="45718" marB="45718"/>
                </a:tc>
              </a:tr>
              <a:tr h="396219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2</a:t>
                      </a:r>
                      <a:endParaRPr lang="ru-RU" sz="2000" b="1" dirty="0">
                        <a:solidFill>
                          <a:srgbClr val="003300"/>
                        </a:solidFill>
                      </a:endParaRPr>
                    </a:p>
                  </a:txBody>
                  <a:tcPr marL="91450" marR="91450" marT="45718" marB="45718"/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003300"/>
                        </a:solidFill>
                      </a:endParaRPr>
                    </a:p>
                  </a:txBody>
                  <a:tcPr marL="91450" marR="91450" marT="45718" marB="45718"/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0033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50" marR="91450" marT="45718" marB="45718"/>
                </a:tc>
                <a:tc>
                  <a:txBody>
                    <a:bodyPr/>
                    <a:lstStyle/>
                    <a:p>
                      <a:pPr algn="ctr">
                        <a:buFontTx/>
                        <a:buChar char="-"/>
                      </a:pPr>
                      <a:endParaRPr lang="ru-RU" sz="2000" b="1" dirty="0">
                        <a:solidFill>
                          <a:srgbClr val="C00000"/>
                        </a:solidFill>
                        <a:effectLst/>
                      </a:endParaRPr>
                    </a:p>
                  </a:txBody>
                  <a:tcPr marL="91450" marR="91450" marT="45718" marB="45718"/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7030A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50" marR="91450" marT="45718" marB="45718"/>
                </a:tc>
              </a:tr>
              <a:tr h="396219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3</a:t>
                      </a:r>
                      <a:endParaRPr lang="ru-RU" sz="2000" b="1" dirty="0">
                        <a:solidFill>
                          <a:srgbClr val="003300"/>
                        </a:solidFill>
                      </a:endParaRPr>
                    </a:p>
                  </a:txBody>
                  <a:tcPr marL="91450" marR="91450" marT="45718" marB="45718"/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003300"/>
                        </a:solidFill>
                      </a:endParaRPr>
                    </a:p>
                  </a:txBody>
                  <a:tcPr marL="91450" marR="91450" marT="45718" marB="45718"/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0033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50" marR="91450" marT="45718" marB="45718"/>
                </a:tc>
                <a:tc>
                  <a:txBody>
                    <a:bodyPr/>
                    <a:lstStyle/>
                    <a:p>
                      <a:pPr algn="ctr">
                        <a:buFontTx/>
                        <a:buChar char="-"/>
                      </a:pPr>
                      <a:endParaRPr lang="ru-RU" sz="2000" b="1" dirty="0">
                        <a:solidFill>
                          <a:srgbClr val="C00000"/>
                        </a:solidFill>
                        <a:effectLst/>
                      </a:endParaRPr>
                    </a:p>
                  </a:txBody>
                  <a:tcPr marL="91450" marR="91450" marT="45718" marB="45718"/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7030A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50" marR="91450" marT="45718" marB="45718"/>
                </a:tc>
              </a:tr>
              <a:tr h="396219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4</a:t>
                      </a:r>
                      <a:endParaRPr lang="ru-RU" sz="2000" b="1" dirty="0">
                        <a:solidFill>
                          <a:srgbClr val="003300"/>
                        </a:solidFill>
                      </a:endParaRPr>
                    </a:p>
                  </a:txBody>
                  <a:tcPr marL="91450" marR="91450" marT="45718" marB="45718"/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003300"/>
                        </a:solidFill>
                      </a:endParaRPr>
                    </a:p>
                  </a:txBody>
                  <a:tcPr marL="91450" marR="91450" marT="45718" marB="45718"/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0033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50" marR="91450" marT="45718" marB="45718"/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C00000"/>
                        </a:solidFill>
                        <a:effectLst/>
                      </a:endParaRPr>
                    </a:p>
                  </a:txBody>
                  <a:tcPr marL="91450" marR="91450" marT="45718" marB="45718"/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7030A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50" marR="91450" marT="45718" marB="45718"/>
                </a:tc>
              </a:tr>
              <a:tr h="396219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5</a:t>
                      </a:r>
                      <a:endParaRPr lang="ru-RU" sz="2000" b="1" dirty="0">
                        <a:solidFill>
                          <a:srgbClr val="003300"/>
                        </a:solidFill>
                      </a:endParaRPr>
                    </a:p>
                  </a:txBody>
                  <a:tcPr marL="91450" marR="91450" marT="45718" marB="45718"/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003300"/>
                        </a:solidFill>
                      </a:endParaRPr>
                    </a:p>
                  </a:txBody>
                  <a:tcPr marL="91450" marR="91450" marT="45718" marB="45718"/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0033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50" marR="91450" marT="45718" marB="45718"/>
                </a:tc>
                <a:tc>
                  <a:txBody>
                    <a:bodyPr/>
                    <a:lstStyle/>
                    <a:p>
                      <a:pPr algn="ctr">
                        <a:buFontTx/>
                        <a:buChar char="-"/>
                      </a:pPr>
                      <a:endParaRPr lang="ru-RU" sz="2000" b="1" dirty="0">
                        <a:solidFill>
                          <a:srgbClr val="C00000"/>
                        </a:solidFill>
                        <a:effectLst/>
                      </a:endParaRPr>
                    </a:p>
                  </a:txBody>
                  <a:tcPr marL="91450" marR="91450" marT="45718" marB="45718"/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7030A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50" marR="91450" marT="45718" marB="45718"/>
                </a:tc>
              </a:tr>
              <a:tr h="396219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6</a:t>
                      </a:r>
                      <a:endParaRPr lang="ru-RU" sz="2000" b="1" dirty="0">
                        <a:solidFill>
                          <a:srgbClr val="003300"/>
                        </a:solidFill>
                      </a:endParaRPr>
                    </a:p>
                  </a:txBody>
                  <a:tcPr marL="91450" marR="91450" marT="45718" marB="45718"/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003300"/>
                        </a:solidFill>
                      </a:endParaRPr>
                    </a:p>
                  </a:txBody>
                  <a:tcPr marL="91450" marR="91450" marT="45718" marB="45718"/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0033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50" marR="91450" marT="45718" marB="45718"/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C00000"/>
                        </a:solidFill>
                        <a:effectLst/>
                      </a:endParaRPr>
                    </a:p>
                  </a:txBody>
                  <a:tcPr marL="91450" marR="91450" marT="45718" marB="45718"/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7030A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50" marR="91450" marT="45718" marB="45718"/>
                </a:tc>
              </a:tr>
              <a:tr h="396219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7</a:t>
                      </a:r>
                      <a:endParaRPr lang="ru-RU" sz="2000" b="1" dirty="0">
                        <a:solidFill>
                          <a:srgbClr val="003300"/>
                        </a:solidFill>
                      </a:endParaRPr>
                    </a:p>
                  </a:txBody>
                  <a:tcPr marL="91450" marR="91450" marT="45718" marB="45718"/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003300"/>
                        </a:solidFill>
                      </a:endParaRPr>
                    </a:p>
                  </a:txBody>
                  <a:tcPr marL="91450" marR="91450" marT="45718" marB="45718"/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0033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50" marR="91450" marT="45718" marB="45718"/>
                </a:tc>
                <a:tc>
                  <a:txBody>
                    <a:bodyPr/>
                    <a:lstStyle/>
                    <a:p>
                      <a:pPr algn="ctr">
                        <a:buFontTx/>
                        <a:buChar char="-"/>
                      </a:pPr>
                      <a:endParaRPr lang="ru-RU" sz="2000" b="1" dirty="0">
                        <a:solidFill>
                          <a:srgbClr val="C00000"/>
                        </a:solidFill>
                        <a:effectLst/>
                      </a:endParaRPr>
                    </a:p>
                  </a:txBody>
                  <a:tcPr marL="91450" marR="91450" marT="45718" marB="45718"/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7030A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50" marR="91450" marT="45718" marB="45718"/>
                </a:tc>
              </a:tr>
              <a:tr h="396219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8</a:t>
                      </a:r>
                      <a:endParaRPr lang="ru-RU" sz="2000" b="1" dirty="0">
                        <a:solidFill>
                          <a:srgbClr val="003300"/>
                        </a:solidFill>
                      </a:endParaRPr>
                    </a:p>
                  </a:txBody>
                  <a:tcPr marL="91450" marR="91450" marT="45718" marB="45718"/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003300"/>
                        </a:solidFill>
                      </a:endParaRPr>
                    </a:p>
                  </a:txBody>
                  <a:tcPr marL="91450" marR="91450" marT="45718" marB="45718"/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0033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50" marR="91450" marT="45718" marB="45718"/>
                </a:tc>
                <a:tc>
                  <a:txBody>
                    <a:bodyPr/>
                    <a:lstStyle/>
                    <a:p>
                      <a:pPr algn="ctr">
                        <a:buFontTx/>
                        <a:buChar char="-"/>
                      </a:pPr>
                      <a:endParaRPr lang="ru-RU" sz="2000" b="1" dirty="0">
                        <a:solidFill>
                          <a:srgbClr val="C00000"/>
                        </a:solidFill>
                        <a:effectLst/>
                      </a:endParaRPr>
                    </a:p>
                  </a:txBody>
                  <a:tcPr marL="91450" marR="91450" marT="45718" marB="45718"/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7030A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50" marR="91450" marT="45718" marB="45718"/>
                </a:tc>
              </a:tr>
              <a:tr h="396219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9</a:t>
                      </a:r>
                      <a:endParaRPr lang="ru-RU" sz="2000" b="1" dirty="0">
                        <a:solidFill>
                          <a:srgbClr val="003300"/>
                        </a:solidFill>
                      </a:endParaRPr>
                    </a:p>
                  </a:txBody>
                  <a:tcPr marL="91450" marR="91450" marT="45718" marB="45718"/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/>
                    </a:p>
                  </a:txBody>
                  <a:tcPr marL="91450" marR="91450" marT="45718" marB="45718"/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0033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50" marR="91450" marT="45718" marB="45718"/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C00000"/>
                        </a:solidFill>
                        <a:effectLst/>
                      </a:endParaRPr>
                    </a:p>
                  </a:txBody>
                  <a:tcPr marL="91450" marR="91450" marT="45718" marB="45718"/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7030A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50" marR="91450" marT="45718" marB="45718"/>
                </a:tc>
              </a:tr>
              <a:tr h="396219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10</a:t>
                      </a:r>
                      <a:endParaRPr lang="ru-RU" sz="2000" b="1" dirty="0">
                        <a:solidFill>
                          <a:srgbClr val="003300"/>
                        </a:solidFill>
                      </a:endParaRPr>
                    </a:p>
                  </a:txBody>
                  <a:tcPr marL="91450" marR="91450" marT="45718" marB="45718"/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003300"/>
                        </a:solidFill>
                      </a:endParaRPr>
                    </a:p>
                  </a:txBody>
                  <a:tcPr marL="91450" marR="91450" marT="45718" marB="45718"/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0033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50" marR="91450" marT="45718" marB="45718"/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C00000"/>
                        </a:solidFill>
                        <a:effectLst/>
                      </a:endParaRPr>
                    </a:p>
                  </a:txBody>
                  <a:tcPr marL="91450" marR="91450" marT="45718" marB="45718"/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7030A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50" marR="91450" marT="45718" marB="45718"/>
                </a:tc>
              </a:tr>
              <a:tr h="396219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11</a:t>
                      </a:r>
                      <a:endParaRPr lang="ru-RU" sz="2000" b="1" dirty="0">
                        <a:solidFill>
                          <a:srgbClr val="003300"/>
                        </a:solidFill>
                      </a:endParaRPr>
                    </a:p>
                  </a:txBody>
                  <a:tcPr marL="91450" marR="91450" marT="45718" marB="45718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b="1" dirty="0">
                        <a:solidFill>
                          <a:srgbClr val="003300"/>
                        </a:solidFill>
                      </a:endParaRPr>
                    </a:p>
                  </a:txBody>
                  <a:tcPr marL="91450" marR="91450" marT="45718" marB="45718"/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0033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50" marR="91450" marT="45718" marB="45718"/>
                </a:tc>
                <a:tc>
                  <a:txBody>
                    <a:bodyPr/>
                    <a:lstStyle/>
                    <a:p>
                      <a:pPr algn="ctr">
                        <a:buFontTx/>
                        <a:buChar char="-"/>
                      </a:pPr>
                      <a:endParaRPr lang="ru-RU" sz="2000" b="1" dirty="0">
                        <a:solidFill>
                          <a:srgbClr val="C00000"/>
                        </a:solidFill>
                        <a:effectLst/>
                      </a:endParaRPr>
                    </a:p>
                  </a:txBody>
                  <a:tcPr marL="91450" marR="91450" marT="45718" marB="45718"/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7030A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50" marR="91450" marT="45718" marB="45718"/>
                </a:tc>
              </a:tr>
              <a:tr h="396219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12</a:t>
                      </a:r>
                      <a:endParaRPr lang="ru-RU" sz="2000" b="1" dirty="0">
                        <a:solidFill>
                          <a:srgbClr val="003300"/>
                        </a:solidFill>
                      </a:endParaRPr>
                    </a:p>
                  </a:txBody>
                  <a:tcPr marL="91450" marR="91450" marT="45718" marB="45718"/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003300"/>
                        </a:solidFill>
                      </a:endParaRPr>
                    </a:p>
                  </a:txBody>
                  <a:tcPr marL="91450" marR="91450" marT="45718" marB="45718"/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0033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50" marR="91450" marT="45718" marB="45718"/>
                </a:tc>
                <a:tc>
                  <a:txBody>
                    <a:bodyPr/>
                    <a:lstStyle/>
                    <a:p>
                      <a:pPr algn="ctr">
                        <a:buFontTx/>
                        <a:buChar char="-"/>
                      </a:pPr>
                      <a:endParaRPr lang="ru-RU" sz="2000" b="1" dirty="0">
                        <a:solidFill>
                          <a:srgbClr val="C00000"/>
                        </a:solidFill>
                        <a:effectLst/>
                      </a:endParaRPr>
                    </a:p>
                  </a:txBody>
                  <a:tcPr marL="91450" marR="91450" marT="45718" marB="45718"/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7030A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50" marR="91450" marT="45718" marB="45718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86834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5961062"/>
              </p:ext>
            </p:extLst>
          </p:nvPr>
        </p:nvGraphicFramePr>
        <p:xfrm>
          <a:off x="359568" y="844704"/>
          <a:ext cx="8424864" cy="56086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9557"/>
                <a:gridCol w="3373249"/>
                <a:gridCol w="1971777"/>
                <a:gridCol w="2330281"/>
              </a:tblGrid>
              <a:tr h="457226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№</a:t>
                      </a:r>
                      <a:endParaRPr lang="ru-RU" sz="24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91439" marR="91439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Фамилия ученика</a:t>
                      </a:r>
                      <a:endParaRPr lang="ru-RU" sz="24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39" marR="91439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I</a:t>
                      </a:r>
                      <a:r>
                        <a:rPr lang="ru-RU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четверть</a:t>
                      </a:r>
                      <a:endParaRPr lang="ru-RU" sz="24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39" marR="91439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Рейтинг</a:t>
                      </a:r>
                      <a:endParaRPr lang="ru-RU" sz="24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39" marR="91439" marT="45723" marB="45723"/>
                </a:tc>
              </a:tr>
              <a:tr h="396262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1</a:t>
                      </a:r>
                      <a:endParaRPr lang="ru-RU" sz="2000" b="1" dirty="0">
                        <a:solidFill>
                          <a:srgbClr val="003300"/>
                        </a:solidFill>
                      </a:endParaRPr>
                    </a:p>
                  </a:txBody>
                  <a:tcPr marL="91439" marR="91439" marT="45723" marB="45723"/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003300"/>
                        </a:solidFill>
                      </a:endParaRPr>
                    </a:p>
                  </a:txBody>
                  <a:tcPr marL="91439" marR="91439" marT="45723" marB="45723"/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0033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39" marR="91439" marT="45723" marB="45723"/>
                </a:tc>
                <a:tc>
                  <a:txBody>
                    <a:bodyPr/>
                    <a:lstStyle/>
                    <a:p>
                      <a:pPr algn="ctr">
                        <a:buFontTx/>
                        <a:buNone/>
                      </a:pPr>
                      <a:endParaRPr lang="ru-RU" sz="2000" b="1" dirty="0">
                        <a:solidFill>
                          <a:srgbClr val="C00000"/>
                        </a:solidFill>
                        <a:effectLst/>
                      </a:endParaRPr>
                    </a:p>
                  </a:txBody>
                  <a:tcPr marL="91439" marR="91439" marT="45723" marB="45723"/>
                </a:tc>
              </a:tr>
              <a:tr h="396262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2</a:t>
                      </a:r>
                      <a:endParaRPr lang="ru-RU" sz="2000" b="1" dirty="0">
                        <a:solidFill>
                          <a:srgbClr val="003300"/>
                        </a:solidFill>
                      </a:endParaRPr>
                    </a:p>
                  </a:txBody>
                  <a:tcPr marL="91439" marR="91439" marT="45723" marB="45723"/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003300"/>
                        </a:solidFill>
                      </a:endParaRPr>
                    </a:p>
                  </a:txBody>
                  <a:tcPr marL="91439" marR="91439" marT="45723" marB="45723"/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0033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39" marR="91439" marT="45723" marB="45723"/>
                </a:tc>
                <a:tc>
                  <a:txBody>
                    <a:bodyPr/>
                    <a:lstStyle/>
                    <a:p>
                      <a:pPr algn="ctr">
                        <a:buFontTx/>
                        <a:buNone/>
                      </a:pPr>
                      <a:endParaRPr lang="ru-RU" sz="2000" b="1" dirty="0">
                        <a:solidFill>
                          <a:srgbClr val="C00000"/>
                        </a:solidFill>
                        <a:effectLst/>
                      </a:endParaRPr>
                    </a:p>
                  </a:txBody>
                  <a:tcPr marL="91439" marR="91439" marT="45723" marB="45723"/>
                </a:tc>
              </a:tr>
              <a:tr h="396262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3</a:t>
                      </a:r>
                      <a:endParaRPr lang="ru-RU" sz="2000" b="1" dirty="0">
                        <a:solidFill>
                          <a:srgbClr val="003300"/>
                        </a:solidFill>
                      </a:endParaRPr>
                    </a:p>
                  </a:txBody>
                  <a:tcPr marL="91439" marR="91439" marT="45723" marB="45723"/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003300"/>
                        </a:solidFill>
                      </a:endParaRPr>
                    </a:p>
                  </a:txBody>
                  <a:tcPr marL="91439" marR="91439" marT="45723" marB="45723"/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0033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39" marR="91439" marT="45723" marB="45723"/>
                </a:tc>
                <a:tc>
                  <a:txBody>
                    <a:bodyPr/>
                    <a:lstStyle/>
                    <a:p>
                      <a:pPr algn="ctr">
                        <a:buFontTx/>
                        <a:buNone/>
                      </a:pPr>
                      <a:endParaRPr lang="ru-RU" sz="2000" b="1" dirty="0">
                        <a:solidFill>
                          <a:srgbClr val="C00000"/>
                        </a:solidFill>
                        <a:effectLst/>
                      </a:endParaRPr>
                    </a:p>
                  </a:txBody>
                  <a:tcPr marL="91439" marR="91439" marT="45723" marB="45723"/>
                </a:tc>
              </a:tr>
              <a:tr h="396262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4</a:t>
                      </a:r>
                      <a:endParaRPr lang="ru-RU" sz="2000" b="1" dirty="0">
                        <a:solidFill>
                          <a:srgbClr val="003300"/>
                        </a:solidFill>
                      </a:endParaRPr>
                    </a:p>
                  </a:txBody>
                  <a:tcPr marL="91439" marR="91439" marT="45723" marB="45723"/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003300"/>
                        </a:solidFill>
                      </a:endParaRPr>
                    </a:p>
                  </a:txBody>
                  <a:tcPr marL="91439" marR="91439" marT="45723" marB="45723"/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0033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39" marR="91439" marT="45723" marB="45723"/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C00000"/>
                        </a:solidFill>
                        <a:effectLst/>
                      </a:endParaRPr>
                    </a:p>
                  </a:txBody>
                  <a:tcPr marL="91439" marR="91439" marT="45723" marB="45723"/>
                </a:tc>
              </a:tr>
              <a:tr h="396262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5</a:t>
                      </a:r>
                      <a:endParaRPr lang="ru-RU" sz="2000" b="1" dirty="0">
                        <a:solidFill>
                          <a:srgbClr val="003300"/>
                        </a:solidFill>
                      </a:endParaRPr>
                    </a:p>
                  </a:txBody>
                  <a:tcPr marL="91439" marR="91439" marT="45723" marB="45723"/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003300"/>
                        </a:solidFill>
                      </a:endParaRPr>
                    </a:p>
                  </a:txBody>
                  <a:tcPr marL="91439" marR="91439" marT="45723" marB="45723"/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0033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39" marR="91439" marT="45723" marB="45723"/>
                </a:tc>
                <a:tc>
                  <a:txBody>
                    <a:bodyPr/>
                    <a:lstStyle/>
                    <a:p>
                      <a:pPr algn="ctr">
                        <a:buFontTx/>
                        <a:buNone/>
                      </a:pPr>
                      <a:endParaRPr lang="ru-RU" sz="2000" b="1" dirty="0">
                        <a:solidFill>
                          <a:srgbClr val="C00000"/>
                        </a:solidFill>
                        <a:effectLst/>
                      </a:endParaRPr>
                    </a:p>
                  </a:txBody>
                  <a:tcPr marL="91439" marR="91439" marT="45723" marB="45723"/>
                </a:tc>
              </a:tr>
              <a:tr h="396262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6</a:t>
                      </a:r>
                      <a:endParaRPr lang="ru-RU" sz="2000" b="1" dirty="0">
                        <a:solidFill>
                          <a:srgbClr val="003300"/>
                        </a:solidFill>
                      </a:endParaRPr>
                    </a:p>
                  </a:txBody>
                  <a:tcPr marL="91439" marR="91439" marT="45723" marB="45723"/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003300"/>
                        </a:solidFill>
                      </a:endParaRPr>
                    </a:p>
                  </a:txBody>
                  <a:tcPr marL="91439" marR="91439" marT="45723" marB="45723"/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0033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39" marR="91439" marT="45723" marB="45723"/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C00000"/>
                        </a:solidFill>
                        <a:effectLst/>
                      </a:endParaRPr>
                    </a:p>
                  </a:txBody>
                  <a:tcPr marL="91439" marR="91439" marT="45723" marB="45723"/>
                </a:tc>
              </a:tr>
              <a:tr h="396262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7</a:t>
                      </a:r>
                      <a:endParaRPr lang="ru-RU" sz="2000" b="1" dirty="0">
                        <a:solidFill>
                          <a:srgbClr val="003300"/>
                        </a:solidFill>
                      </a:endParaRPr>
                    </a:p>
                  </a:txBody>
                  <a:tcPr marL="91439" marR="91439" marT="45723" marB="45723"/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003300"/>
                        </a:solidFill>
                        <a:effectLst/>
                      </a:endParaRPr>
                    </a:p>
                  </a:txBody>
                  <a:tcPr marL="91439" marR="91439" marT="45723" marB="45723"/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0033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39" marR="91439" marT="45723" marB="45723"/>
                </a:tc>
                <a:tc>
                  <a:txBody>
                    <a:bodyPr/>
                    <a:lstStyle/>
                    <a:p>
                      <a:pPr algn="ctr"/>
                      <a:endParaRPr lang="ru-RU" sz="2000" b="1" spc="0" dirty="0">
                        <a:solidFill>
                          <a:srgbClr val="C00000"/>
                        </a:solidFill>
                        <a:effectLst/>
                      </a:endParaRPr>
                    </a:p>
                  </a:txBody>
                  <a:tcPr marL="91439" marR="91439" marT="45723" marB="45723"/>
                </a:tc>
              </a:tr>
              <a:tr h="396262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8</a:t>
                      </a:r>
                      <a:endParaRPr lang="ru-RU" sz="2000" b="1" dirty="0">
                        <a:solidFill>
                          <a:srgbClr val="003300"/>
                        </a:solidFill>
                      </a:endParaRPr>
                    </a:p>
                  </a:txBody>
                  <a:tcPr marL="91439" marR="91439" marT="45723" marB="45723"/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003300"/>
                        </a:solidFill>
                      </a:endParaRPr>
                    </a:p>
                  </a:txBody>
                  <a:tcPr marL="91439" marR="91439" marT="45723" marB="45723"/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0033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39" marR="91439" marT="45723" marB="45723"/>
                </a:tc>
                <a:tc>
                  <a:txBody>
                    <a:bodyPr/>
                    <a:lstStyle/>
                    <a:p>
                      <a:pPr algn="ctr">
                        <a:buFontTx/>
                        <a:buNone/>
                      </a:pPr>
                      <a:endParaRPr lang="ru-RU" sz="2000" b="1" dirty="0">
                        <a:solidFill>
                          <a:srgbClr val="C00000"/>
                        </a:solidFill>
                        <a:effectLst/>
                      </a:endParaRPr>
                    </a:p>
                  </a:txBody>
                  <a:tcPr marL="91439" marR="91439" marT="45723" marB="45723"/>
                </a:tc>
              </a:tr>
              <a:tr h="396262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9</a:t>
                      </a:r>
                      <a:endParaRPr lang="ru-RU" sz="2000" b="1" dirty="0">
                        <a:solidFill>
                          <a:srgbClr val="003300"/>
                        </a:solidFill>
                      </a:endParaRPr>
                    </a:p>
                  </a:txBody>
                  <a:tcPr marL="91439" marR="91439" marT="45723" marB="45723"/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003300"/>
                        </a:solidFill>
                      </a:endParaRPr>
                    </a:p>
                  </a:txBody>
                  <a:tcPr marL="91439" marR="91439" marT="45723" marB="45723"/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0033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39" marR="91439" marT="45723" marB="45723"/>
                </a:tc>
                <a:tc>
                  <a:txBody>
                    <a:bodyPr/>
                    <a:lstStyle/>
                    <a:p>
                      <a:pPr algn="ctr">
                        <a:buFontTx/>
                        <a:buNone/>
                      </a:pPr>
                      <a:endParaRPr lang="ru-RU" sz="2000" b="1" dirty="0">
                        <a:solidFill>
                          <a:srgbClr val="C00000"/>
                        </a:solidFill>
                        <a:effectLst/>
                      </a:endParaRPr>
                    </a:p>
                  </a:txBody>
                  <a:tcPr marL="91439" marR="91439" marT="45723" marB="45723"/>
                </a:tc>
              </a:tr>
              <a:tr h="396262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10</a:t>
                      </a:r>
                      <a:endParaRPr lang="ru-RU" sz="2000" b="1" dirty="0">
                        <a:solidFill>
                          <a:srgbClr val="003300"/>
                        </a:solidFill>
                      </a:endParaRPr>
                    </a:p>
                  </a:txBody>
                  <a:tcPr marL="91439" marR="91439" marT="45723" marB="45723"/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003300"/>
                        </a:solidFill>
                      </a:endParaRPr>
                    </a:p>
                  </a:txBody>
                  <a:tcPr marL="91439" marR="91439" marT="45723" marB="45723"/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0033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39" marR="91439" marT="45723" marB="45723"/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C00000"/>
                        </a:solidFill>
                        <a:effectLst/>
                      </a:endParaRPr>
                    </a:p>
                  </a:txBody>
                  <a:tcPr marL="91439" marR="91439" marT="45723" marB="45723"/>
                </a:tc>
              </a:tr>
              <a:tr h="396262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11</a:t>
                      </a:r>
                      <a:endParaRPr lang="ru-RU" sz="2000" b="1" dirty="0">
                        <a:solidFill>
                          <a:srgbClr val="003300"/>
                        </a:solidFill>
                      </a:endParaRPr>
                    </a:p>
                  </a:txBody>
                  <a:tcPr marL="91439" marR="91439" marT="45723" marB="45723"/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003300"/>
                        </a:solidFill>
                      </a:endParaRPr>
                    </a:p>
                  </a:txBody>
                  <a:tcPr marL="91439" marR="91439" marT="45723" marB="45723"/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0033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39" marR="91439" marT="45723" marB="45723"/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C00000"/>
                        </a:solidFill>
                        <a:effectLst/>
                      </a:endParaRPr>
                    </a:p>
                  </a:txBody>
                  <a:tcPr marL="91439" marR="91439" marT="45723" marB="45723"/>
                </a:tc>
              </a:tr>
              <a:tr h="396262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12</a:t>
                      </a:r>
                      <a:endParaRPr lang="ru-RU" sz="2000" b="1" dirty="0">
                        <a:solidFill>
                          <a:srgbClr val="003300"/>
                        </a:solidFill>
                      </a:endParaRPr>
                    </a:p>
                  </a:txBody>
                  <a:tcPr marL="91439" marR="91439" marT="45723" marB="45723"/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003300"/>
                        </a:solidFill>
                      </a:endParaRPr>
                    </a:p>
                  </a:txBody>
                  <a:tcPr marL="91439" marR="91439" marT="45723" marB="45723"/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0033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39" marR="91439" marT="45723" marB="45723"/>
                </a:tc>
                <a:tc>
                  <a:txBody>
                    <a:bodyPr/>
                    <a:lstStyle/>
                    <a:p>
                      <a:pPr algn="ctr">
                        <a:buFontTx/>
                        <a:buNone/>
                      </a:pPr>
                      <a:endParaRPr lang="ru-RU" sz="2000" b="1" dirty="0">
                        <a:solidFill>
                          <a:srgbClr val="C00000"/>
                        </a:solidFill>
                        <a:effectLst/>
                      </a:endParaRPr>
                    </a:p>
                  </a:txBody>
                  <a:tcPr marL="91439" marR="91439" marT="45723" marB="45723"/>
                </a:tc>
              </a:tr>
              <a:tr h="396262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13</a:t>
                      </a:r>
                      <a:endParaRPr lang="ru-RU" sz="2000" b="1" dirty="0">
                        <a:solidFill>
                          <a:srgbClr val="003300"/>
                        </a:solidFill>
                      </a:endParaRPr>
                    </a:p>
                  </a:txBody>
                  <a:tcPr marL="91439" marR="91439" marT="45723" marB="45723"/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003300"/>
                        </a:solidFill>
                      </a:endParaRPr>
                    </a:p>
                  </a:txBody>
                  <a:tcPr marL="91439" marR="91439" marT="45723" marB="45723"/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0033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39" marR="91439" marT="45723" marB="45723"/>
                </a:tc>
                <a:tc>
                  <a:txBody>
                    <a:bodyPr/>
                    <a:lstStyle/>
                    <a:p>
                      <a:pPr algn="ctr">
                        <a:buFontTx/>
                        <a:buNone/>
                      </a:pPr>
                      <a:endParaRPr lang="ru-RU" sz="2000" b="1" dirty="0">
                        <a:solidFill>
                          <a:srgbClr val="C00000"/>
                        </a:solidFill>
                        <a:effectLst/>
                      </a:endParaRPr>
                    </a:p>
                  </a:txBody>
                  <a:tcPr marL="91439" marR="91439" marT="45723" marB="45723"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484438" y="188640"/>
            <a:ext cx="3770312" cy="6461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Рейтинг по классу</a:t>
            </a:r>
          </a:p>
        </p:txBody>
      </p:sp>
    </p:spTree>
    <p:extLst>
      <p:ext uri="{BB962C8B-B14F-4D97-AF65-F5344CB8AC3E}">
        <p14:creationId xmlns:p14="http://schemas.microsoft.com/office/powerpoint/2010/main" val="262002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8" name="Picture 4" descr="http://img1.liveinternet.ru/images/attach/c/7/97/317/97317007_1360694387_img_567c3b74a9a82fdf56f0c3725f73acc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2420888"/>
            <a:ext cx="5410200" cy="3810000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53212" y="548680"/>
            <a:ext cx="823757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solidFill>
                  <a:srgbClr val="000066"/>
                </a:solidFill>
              </a:rPr>
              <a:t>Кажется, грипп начинается!... </a:t>
            </a:r>
            <a:endParaRPr lang="ru-RU" sz="4800" b="1" dirty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9160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170" name="Picture 2" descr="http://www.edu.cap.ru/Home/4557/news2011/terroris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217873"/>
            <a:ext cx="4084067" cy="4084067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9552" y="476672"/>
            <a:ext cx="666785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solidFill>
                  <a:srgbClr val="000066"/>
                </a:solidFill>
              </a:rPr>
              <a:t>Скажи террору нет!</a:t>
            </a:r>
            <a:endParaRPr lang="ru-RU" sz="5400" b="1" dirty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6255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194" name="Picture 2" descr="http://www.2-999-999.ru/files/file/event/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9115" y="2924944"/>
            <a:ext cx="4506888" cy="3380166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95987" y="836712"/>
            <a:ext cx="703910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solidFill>
                  <a:srgbClr val="000066"/>
                </a:solidFill>
              </a:rPr>
              <a:t>Правильный выбор!</a:t>
            </a:r>
            <a:endParaRPr lang="ru-RU" sz="6000" b="1" dirty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5075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42" name="Picture 2" descr="http://festival.1september.ru/articles/518938/img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923927" y="3152281"/>
            <a:ext cx="4607793" cy="3119123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97038" y="796062"/>
            <a:ext cx="814992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rgbClr val="000066"/>
                </a:solidFill>
              </a:rPr>
              <a:t>Точность – вежливость королей!</a:t>
            </a:r>
            <a:endParaRPr lang="ru-RU" sz="4400" b="1" dirty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8711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266" name="Picture 2" descr="http://allphoto.in.ua/photo/68/es215946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3914" y="2780928"/>
            <a:ext cx="4831093" cy="3623320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84816" y="692696"/>
            <a:ext cx="714599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>
                <a:solidFill>
                  <a:srgbClr val="000066"/>
                </a:solidFill>
              </a:rPr>
              <a:t>Встречают по одежке…</a:t>
            </a:r>
            <a:endParaRPr lang="ru-RU" sz="5400" b="1" dirty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4355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611560" y="476672"/>
            <a:ext cx="480291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600" b="1" dirty="0" smtClean="0">
                <a:solidFill>
                  <a:srgbClr val="000066"/>
                </a:solidFill>
              </a:rPr>
              <a:t>Разное…</a:t>
            </a:r>
            <a:endParaRPr lang="ru-RU" sz="9600" b="1" dirty="0">
              <a:solidFill>
                <a:srgbClr val="000066"/>
              </a:solidFill>
            </a:endParaRPr>
          </a:p>
        </p:txBody>
      </p:sp>
      <p:pic>
        <p:nvPicPr>
          <p:cNvPr id="13316" name="Picture 4" descr="http://file.mobilmusic.ru/fb/ba/2e/5910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754083"/>
            <a:ext cx="4877115" cy="3657836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2659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496974" y="692695"/>
            <a:ext cx="815005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>
                <a:solidFill>
                  <a:srgbClr val="000066"/>
                </a:solidFill>
              </a:rPr>
              <a:t>Как взаимодействовать с </a:t>
            </a:r>
            <a:r>
              <a:rPr lang="ru-RU" sz="4000" b="1" dirty="0" smtClean="0">
                <a:solidFill>
                  <a:srgbClr val="000066"/>
                </a:solidFill>
              </a:rPr>
              <a:t>ребенком</a:t>
            </a:r>
          </a:p>
          <a:p>
            <a:r>
              <a:rPr lang="ru-RU" sz="4000" b="1" dirty="0" smtClean="0">
                <a:solidFill>
                  <a:srgbClr val="000066"/>
                </a:solidFill>
              </a:rPr>
              <a:t>в </a:t>
            </a:r>
            <a:r>
              <a:rPr lang="ru-RU" sz="4000" b="1" dirty="0">
                <a:solidFill>
                  <a:srgbClr val="000066"/>
                </a:solidFill>
              </a:rPr>
              <a:t>конфликтной </a:t>
            </a:r>
            <a:r>
              <a:rPr lang="ru-RU" sz="4000" b="1" dirty="0" smtClean="0">
                <a:solidFill>
                  <a:srgbClr val="000066"/>
                </a:solidFill>
              </a:rPr>
              <a:t>ситуации? </a:t>
            </a:r>
            <a:endParaRPr lang="ru-RU" sz="4000" b="1" dirty="0">
              <a:solidFill>
                <a:srgbClr val="000066"/>
              </a:solidFill>
            </a:endParaRPr>
          </a:p>
        </p:txBody>
      </p:sp>
      <p:pic>
        <p:nvPicPr>
          <p:cNvPr id="1026" name="Picture 2" descr="http://lib.podelise.ru/tw_files2/urls_260/3/d-2593/2593_html_m4829073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8334" y="2708920"/>
            <a:ext cx="4248150" cy="3524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1848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290" name="Picture 2" descr="http://www.kudaidti.com/content/afisha/924/mam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628800"/>
            <a:ext cx="6528048" cy="4355433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Zhasmin-Pesnya-o-Mame(muzofon.com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948264" y="67531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730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446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755576" y="620688"/>
            <a:ext cx="7632848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b="1" dirty="0" smtClean="0">
                <a:solidFill>
                  <a:srgbClr val="000066"/>
                </a:solidFill>
              </a:rPr>
              <a:t>	СЛОВО </a:t>
            </a:r>
            <a:r>
              <a:rPr lang="ru-RU" sz="2800" b="1" dirty="0">
                <a:solidFill>
                  <a:srgbClr val="000066"/>
                </a:solidFill>
              </a:rPr>
              <a:t>— тончайшее прикосновение к сердцу; оно может стать и нежным, благоухающим цвет­ком, и живой водой, возвращающей веру в добро, острым ножом, ковырнувшим нежную ткань души, и раскаленным железом, и комьями грязи... </a:t>
            </a:r>
            <a:br>
              <a:rPr lang="ru-RU" sz="2800" b="1" dirty="0">
                <a:solidFill>
                  <a:srgbClr val="000066"/>
                </a:solidFill>
              </a:rPr>
            </a:br>
            <a:endParaRPr lang="ru-RU" sz="2800" b="1" dirty="0" smtClean="0">
              <a:solidFill>
                <a:srgbClr val="000066"/>
              </a:solidFill>
            </a:endParaRPr>
          </a:p>
          <a:p>
            <a:endParaRPr lang="ru-RU" sz="2800" b="1" dirty="0">
              <a:solidFill>
                <a:srgbClr val="000066"/>
              </a:solidFill>
            </a:endParaRPr>
          </a:p>
          <a:p>
            <a:endParaRPr lang="ru-RU" sz="2800" b="1" dirty="0" smtClean="0">
              <a:solidFill>
                <a:srgbClr val="000066"/>
              </a:solidFill>
            </a:endParaRPr>
          </a:p>
          <a:p>
            <a:endParaRPr lang="ru-RU" sz="2800" b="1" dirty="0">
              <a:solidFill>
                <a:srgbClr val="000066"/>
              </a:solidFill>
            </a:endParaRPr>
          </a:p>
          <a:p>
            <a:endParaRPr lang="ru-RU" sz="2800" b="1" dirty="0" smtClean="0">
              <a:solidFill>
                <a:srgbClr val="000066"/>
              </a:solidFill>
            </a:endParaRPr>
          </a:p>
          <a:p>
            <a:endParaRPr lang="ru-RU" sz="2800" b="1" dirty="0">
              <a:solidFill>
                <a:srgbClr val="000066"/>
              </a:solidFill>
            </a:endParaRPr>
          </a:p>
          <a:p>
            <a:r>
              <a:rPr lang="ru-RU" sz="2800" b="1" dirty="0" smtClean="0">
                <a:solidFill>
                  <a:srgbClr val="000066"/>
                </a:solidFill>
              </a:rPr>
              <a:t>В.А</a:t>
            </a:r>
            <a:r>
              <a:rPr lang="ru-RU" sz="2800" b="1" dirty="0">
                <a:solidFill>
                  <a:srgbClr val="000066"/>
                </a:solidFill>
              </a:rPr>
              <a:t>. Сухомлинский</a:t>
            </a:r>
            <a:br>
              <a:rPr lang="ru-RU" sz="2800" b="1" dirty="0">
                <a:solidFill>
                  <a:srgbClr val="000066"/>
                </a:solidFill>
              </a:rPr>
            </a:br>
            <a:endParaRPr lang="ru-RU" sz="2800" b="1" dirty="0">
              <a:solidFill>
                <a:srgbClr val="000066"/>
              </a:solidFill>
            </a:endParaRPr>
          </a:p>
        </p:txBody>
      </p:sp>
      <p:pic>
        <p:nvPicPr>
          <p:cNvPr id="9218" name="Picture 2" descr="http://www.k-istine.ru/images/people/suhomlinski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307081"/>
            <a:ext cx="3561846" cy="3091961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2662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-27384"/>
            <a:ext cx="9144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http://www.training.com.ua/data/image/publication/2010/04/HRM_10_2007_9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737697"/>
            <a:ext cx="2423170" cy="1395159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06678" y="287932"/>
            <a:ext cx="8113794" cy="63094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u="sng" dirty="0">
                <a:solidFill>
                  <a:srgbClr val="000066"/>
                </a:solidFill>
              </a:rPr>
              <a:t>Причины конфликтов родителей с подростками</a:t>
            </a:r>
            <a:r>
              <a:rPr lang="ru-RU" sz="3200" b="1" u="sng" dirty="0" smtClean="0">
                <a:solidFill>
                  <a:srgbClr val="000066"/>
                </a:solidFill>
              </a:rPr>
              <a:t>:</a:t>
            </a:r>
          </a:p>
          <a:p>
            <a:endParaRPr lang="ru-RU" sz="3200" b="1" u="sng" dirty="0" smtClean="0">
              <a:solidFill>
                <a:srgbClr val="000066"/>
              </a:solidFill>
            </a:endParaRPr>
          </a:p>
          <a:p>
            <a:pPr lvl="0"/>
            <a:r>
              <a:rPr lang="ru-RU" sz="2200" b="1" dirty="0" smtClean="0">
                <a:solidFill>
                  <a:srgbClr val="000066"/>
                </a:solidFill>
              </a:rPr>
              <a:t>-Кризисные </a:t>
            </a:r>
            <a:r>
              <a:rPr lang="ru-RU" sz="2200" b="1" dirty="0">
                <a:solidFill>
                  <a:srgbClr val="000066"/>
                </a:solidFill>
              </a:rPr>
              <a:t>ситуации.</a:t>
            </a:r>
          </a:p>
          <a:p>
            <a:pPr lvl="0"/>
            <a:r>
              <a:rPr lang="ru-RU" sz="2200" b="1" dirty="0" smtClean="0">
                <a:solidFill>
                  <a:srgbClr val="000066"/>
                </a:solidFill>
              </a:rPr>
              <a:t>-Стремление </a:t>
            </a:r>
            <a:r>
              <a:rPr lang="ru-RU" sz="2200" b="1" dirty="0">
                <a:solidFill>
                  <a:srgbClr val="000066"/>
                </a:solidFill>
              </a:rPr>
              <a:t>к самостоятельности и самоопределению.</a:t>
            </a:r>
          </a:p>
          <a:p>
            <a:pPr lvl="0"/>
            <a:r>
              <a:rPr lang="ru-RU" sz="2200" b="1" dirty="0" smtClean="0">
                <a:solidFill>
                  <a:srgbClr val="000066"/>
                </a:solidFill>
              </a:rPr>
              <a:t>-Требование </a:t>
            </a:r>
            <a:r>
              <a:rPr lang="ru-RU" sz="2200" b="1" dirty="0">
                <a:solidFill>
                  <a:srgbClr val="000066"/>
                </a:solidFill>
              </a:rPr>
              <a:t>большей автономии во всем — от одежды до помеще­ния.</a:t>
            </a:r>
          </a:p>
          <a:p>
            <a:pPr lvl="0"/>
            <a:r>
              <a:rPr lang="ru-RU" sz="2200" b="1" dirty="0" smtClean="0">
                <a:solidFill>
                  <a:srgbClr val="000066"/>
                </a:solidFill>
              </a:rPr>
              <a:t>-Привычка </a:t>
            </a:r>
            <a:r>
              <a:rPr lang="ru-RU" sz="2200" b="1" dirty="0">
                <a:solidFill>
                  <a:srgbClr val="000066"/>
                </a:solidFill>
              </a:rPr>
              <a:t>к конфликту, воспитанная поведением взрослых в семье.</a:t>
            </a:r>
          </a:p>
          <a:p>
            <a:pPr lvl="0"/>
            <a:r>
              <a:rPr lang="ru-RU" sz="2200" b="1" dirty="0" smtClean="0">
                <a:solidFill>
                  <a:srgbClr val="000066"/>
                </a:solidFill>
              </a:rPr>
              <a:t>-Нежелание </a:t>
            </a:r>
            <a:r>
              <a:rPr lang="ru-RU" sz="2200" b="1" dirty="0">
                <a:solidFill>
                  <a:srgbClr val="000066"/>
                </a:solidFill>
              </a:rPr>
              <a:t>родителей признавать, что ребенок стал взрослым.</a:t>
            </a:r>
          </a:p>
          <a:p>
            <a:pPr lvl="0"/>
            <a:r>
              <a:rPr lang="ru-RU" sz="2200" b="1" dirty="0" smtClean="0">
                <a:solidFill>
                  <a:srgbClr val="000066"/>
                </a:solidFill>
              </a:rPr>
              <a:t>-Боязнь </a:t>
            </a:r>
            <a:r>
              <a:rPr lang="ru-RU" sz="2200" b="1" dirty="0">
                <a:solidFill>
                  <a:srgbClr val="000066"/>
                </a:solidFill>
              </a:rPr>
              <a:t>выпустить ребенка из гнезда, неверие в его силы.</a:t>
            </a:r>
          </a:p>
          <a:p>
            <a:pPr lvl="0"/>
            <a:r>
              <a:rPr lang="ru-RU" sz="2200" b="1" dirty="0" smtClean="0">
                <a:solidFill>
                  <a:srgbClr val="000066"/>
                </a:solidFill>
              </a:rPr>
              <a:t>-Проецирование </a:t>
            </a:r>
            <a:r>
              <a:rPr lang="ru-RU" sz="2200" b="1" dirty="0">
                <a:solidFill>
                  <a:srgbClr val="000066"/>
                </a:solidFill>
              </a:rPr>
              <a:t>поведения ребенка на себя в его возрасте.</a:t>
            </a:r>
          </a:p>
          <a:p>
            <a:pPr lvl="0"/>
            <a:r>
              <a:rPr lang="ru-RU" sz="2200" b="1" dirty="0" smtClean="0">
                <a:solidFill>
                  <a:srgbClr val="000066"/>
                </a:solidFill>
              </a:rPr>
              <a:t>-Борьба </a:t>
            </a:r>
            <a:r>
              <a:rPr lang="ru-RU" sz="2200" b="1" dirty="0">
                <a:solidFill>
                  <a:srgbClr val="000066"/>
                </a:solidFill>
              </a:rPr>
              <a:t>за собственную власть и авторитетность.</a:t>
            </a:r>
          </a:p>
          <a:p>
            <a:pPr lvl="0"/>
            <a:r>
              <a:rPr lang="ru-RU" sz="2200" b="1" dirty="0" smtClean="0">
                <a:solidFill>
                  <a:srgbClr val="000066"/>
                </a:solidFill>
              </a:rPr>
              <a:t>-Отсутствие </a:t>
            </a:r>
            <a:r>
              <a:rPr lang="ru-RU" sz="2200" b="1" dirty="0">
                <a:solidFill>
                  <a:srgbClr val="000066"/>
                </a:solidFill>
              </a:rPr>
              <a:t>понимания между взрослыми в воспитании ребенка.</a:t>
            </a:r>
          </a:p>
          <a:p>
            <a:pPr lvl="0"/>
            <a:r>
              <a:rPr lang="ru-RU" sz="2200" b="1" dirty="0" smtClean="0">
                <a:solidFill>
                  <a:srgbClr val="000066"/>
                </a:solidFill>
              </a:rPr>
              <a:t>-Неподтверждённые </a:t>
            </a:r>
            <a:r>
              <a:rPr lang="ru-RU" sz="2200" b="1" dirty="0">
                <a:solidFill>
                  <a:srgbClr val="000066"/>
                </a:solidFill>
              </a:rPr>
              <a:t>родительские ожидания. </a:t>
            </a:r>
          </a:p>
          <a:p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709977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6" name="Picture 4" descr="http://zhivchik.ua/images/articles/609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936"/>
          <a:stretch/>
        </p:blipFill>
        <p:spPr bwMode="auto">
          <a:xfrm>
            <a:off x="4512808" y="3717032"/>
            <a:ext cx="4235656" cy="2770103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67544" y="404664"/>
            <a:ext cx="8218917" cy="50167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u="sng" dirty="0">
                <a:solidFill>
                  <a:srgbClr val="000066"/>
                </a:solidFill>
              </a:rPr>
              <a:t>Причины кризиса могут быть самые разные:</a:t>
            </a:r>
            <a:r>
              <a:rPr lang="ru-RU" sz="3200" b="1" dirty="0">
                <a:solidFill>
                  <a:srgbClr val="000066"/>
                </a:solidFill>
              </a:rPr>
              <a:t/>
            </a:r>
            <a:br>
              <a:rPr lang="ru-RU" sz="3200" b="1" dirty="0">
                <a:solidFill>
                  <a:srgbClr val="000066"/>
                </a:solidFill>
              </a:rPr>
            </a:br>
            <a:r>
              <a:rPr lang="ru-RU" sz="2400" b="1" dirty="0">
                <a:solidFill>
                  <a:srgbClr val="000066"/>
                </a:solidFill>
              </a:rPr>
              <a:t/>
            </a:r>
            <a:br>
              <a:rPr lang="ru-RU" sz="2400" b="1" dirty="0">
                <a:solidFill>
                  <a:srgbClr val="000066"/>
                </a:solidFill>
              </a:rPr>
            </a:br>
            <a:r>
              <a:rPr lang="ru-RU" sz="2400" b="1" dirty="0">
                <a:solidFill>
                  <a:srgbClr val="000066"/>
                </a:solidFill>
              </a:rPr>
              <a:t>— развод родителей;</a:t>
            </a:r>
            <a:br>
              <a:rPr lang="ru-RU" sz="2400" b="1" dirty="0">
                <a:solidFill>
                  <a:srgbClr val="000066"/>
                </a:solidFill>
              </a:rPr>
            </a:br>
            <a:r>
              <a:rPr lang="ru-RU" sz="2400" b="1" dirty="0">
                <a:solidFill>
                  <a:srgbClr val="000066"/>
                </a:solidFill>
              </a:rPr>
              <a:t>— потеря близкого человека;</a:t>
            </a:r>
            <a:br>
              <a:rPr lang="ru-RU" sz="2400" b="1" dirty="0">
                <a:solidFill>
                  <a:srgbClr val="000066"/>
                </a:solidFill>
              </a:rPr>
            </a:br>
            <a:r>
              <a:rPr lang="ru-RU" sz="2400" b="1" dirty="0">
                <a:solidFill>
                  <a:srgbClr val="000066"/>
                </a:solidFill>
              </a:rPr>
              <a:t>— алкоголизм родителей или одного из них;</a:t>
            </a:r>
            <a:br>
              <a:rPr lang="ru-RU" sz="2400" b="1" dirty="0">
                <a:solidFill>
                  <a:srgbClr val="000066"/>
                </a:solidFill>
              </a:rPr>
            </a:br>
            <a:r>
              <a:rPr lang="ru-RU" sz="2400" b="1" dirty="0">
                <a:solidFill>
                  <a:srgbClr val="000066"/>
                </a:solidFill>
              </a:rPr>
              <a:t>— переживание трудной и непредвиденной ситуации </a:t>
            </a:r>
            <a:endParaRPr lang="ru-RU" sz="2400" b="1" dirty="0" smtClean="0">
              <a:solidFill>
                <a:srgbClr val="000066"/>
              </a:solidFill>
            </a:endParaRPr>
          </a:p>
          <a:p>
            <a:r>
              <a:rPr lang="ru-RU" sz="2400" b="1" dirty="0" smtClean="0">
                <a:solidFill>
                  <a:srgbClr val="000066"/>
                </a:solidFill>
              </a:rPr>
              <a:t>(</a:t>
            </a:r>
            <a:r>
              <a:rPr lang="ru-RU" sz="2400" b="1" dirty="0" err="1">
                <a:solidFill>
                  <a:srgbClr val="000066"/>
                </a:solidFill>
              </a:rPr>
              <a:t>терракт</a:t>
            </a:r>
            <a:r>
              <a:rPr lang="ru-RU" sz="2400" b="1" dirty="0">
                <a:solidFill>
                  <a:srgbClr val="000066"/>
                </a:solidFill>
              </a:rPr>
              <a:t>);</a:t>
            </a:r>
            <a:br>
              <a:rPr lang="ru-RU" sz="2400" b="1" dirty="0">
                <a:solidFill>
                  <a:srgbClr val="000066"/>
                </a:solidFill>
              </a:rPr>
            </a:br>
            <a:r>
              <a:rPr lang="ru-RU" sz="2400" b="1" dirty="0">
                <a:solidFill>
                  <a:srgbClr val="000066"/>
                </a:solidFill>
              </a:rPr>
              <a:t>— межличностный конфликт;</a:t>
            </a:r>
            <a:br>
              <a:rPr lang="ru-RU" sz="2400" b="1" dirty="0">
                <a:solidFill>
                  <a:srgbClr val="000066"/>
                </a:solidFill>
              </a:rPr>
            </a:br>
            <a:r>
              <a:rPr lang="ru-RU" sz="2400" b="1" dirty="0">
                <a:solidFill>
                  <a:srgbClr val="000066"/>
                </a:solidFill>
              </a:rPr>
              <a:t>— изменение состояния здоровья;</a:t>
            </a:r>
            <a:br>
              <a:rPr lang="ru-RU" sz="2400" b="1" dirty="0">
                <a:solidFill>
                  <a:srgbClr val="000066"/>
                </a:solidFill>
              </a:rPr>
            </a:br>
            <a:r>
              <a:rPr lang="ru-RU" sz="2400" b="1" dirty="0">
                <a:solidFill>
                  <a:srgbClr val="000066"/>
                </a:solidFill>
              </a:rPr>
              <a:t>— проблемы внешности;</a:t>
            </a:r>
            <a:br>
              <a:rPr lang="ru-RU" sz="2400" b="1" dirty="0">
                <a:solidFill>
                  <a:srgbClr val="000066"/>
                </a:solidFill>
              </a:rPr>
            </a:br>
            <a:r>
              <a:rPr lang="ru-RU" sz="2400" b="1" dirty="0">
                <a:solidFill>
                  <a:srgbClr val="000066"/>
                </a:solidFill>
              </a:rPr>
              <a:t>— препятствия в достижении </a:t>
            </a:r>
            <a:endParaRPr lang="ru-RU" sz="2400" b="1" dirty="0" smtClean="0">
              <a:solidFill>
                <a:srgbClr val="000066"/>
              </a:solidFill>
            </a:endParaRPr>
          </a:p>
          <a:p>
            <a:r>
              <a:rPr lang="ru-RU" sz="2400" b="1" dirty="0" smtClean="0">
                <a:solidFill>
                  <a:srgbClr val="000066"/>
                </a:solidFill>
              </a:rPr>
              <a:t>поставленной </a:t>
            </a:r>
            <a:r>
              <a:rPr lang="ru-RU" sz="2400" b="1" dirty="0">
                <a:solidFill>
                  <a:srgbClr val="000066"/>
                </a:solidFill>
              </a:rPr>
              <a:t>цели и т. д. </a:t>
            </a:r>
            <a:br>
              <a:rPr lang="ru-RU" sz="2400" b="1" dirty="0">
                <a:solidFill>
                  <a:srgbClr val="000066"/>
                </a:solidFill>
              </a:rPr>
            </a:br>
            <a:endParaRPr lang="ru-RU" sz="2400" b="1" dirty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5285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194" name="Picture 2" descr="http://www.anypsy.ru/sites/default/files/images/group_konflik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4293096"/>
            <a:ext cx="2906688" cy="2175172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67542" y="476672"/>
            <a:ext cx="835293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u="sng" dirty="0">
                <a:solidFill>
                  <a:srgbClr val="000066"/>
                </a:solidFill>
              </a:rPr>
              <a:t>Что делать родителям, чтобы сохранить </a:t>
            </a:r>
            <a:r>
              <a:rPr lang="ru-RU" sz="2800" b="1" u="sng" dirty="0" smtClean="0">
                <a:solidFill>
                  <a:srgbClr val="000066"/>
                </a:solidFill>
              </a:rPr>
              <a:t>любовь</a:t>
            </a:r>
          </a:p>
          <a:p>
            <a:r>
              <a:rPr lang="ru-RU" sz="2800" b="1" u="sng" dirty="0" smtClean="0">
                <a:solidFill>
                  <a:srgbClr val="000066"/>
                </a:solidFill>
              </a:rPr>
              <a:t> </a:t>
            </a:r>
            <a:r>
              <a:rPr lang="ru-RU" sz="2800" b="1" u="sng" dirty="0">
                <a:solidFill>
                  <a:srgbClr val="000066"/>
                </a:solidFill>
              </a:rPr>
              <a:t>и уважение своих подросших детей?</a:t>
            </a:r>
            <a:r>
              <a:rPr lang="ru-RU" sz="2800" b="1" dirty="0">
                <a:solidFill>
                  <a:srgbClr val="000066"/>
                </a:solidFill>
              </a:rPr>
              <a:t/>
            </a:r>
            <a:br>
              <a:rPr lang="ru-RU" sz="2800" b="1" dirty="0">
                <a:solidFill>
                  <a:srgbClr val="000066"/>
                </a:solidFill>
              </a:rPr>
            </a:br>
            <a:r>
              <a:rPr lang="ru-RU" sz="3200" b="1" dirty="0">
                <a:solidFill>
                  <a:srgbClr val="000066"/>
                </a:solidFill>
              </a:rPr>
              <a:t/>
            </a:r>
            <a:br>
              <a:rPr lang="ru-RU" sz="3200" b="1" dirty="0">
                <a:solidFill>
                  <a:srgbClr val="000066"/>
                </a:solidFill>
              </a:rPr>
            </a:br>
            <a:r>
              <a:rPr lang="ru-RU" sz="2000" b="1" dirty="0">
                <a:solidFill>
                  <a:srgbClr val="000066"/>
                </a:solidFill>
              </a:rPr>
              <a:t>1. Не следует видеть в самостоятельности ребенка угрозу его лишиться.</a:t>
            </a:r>
            <a:br>
              <a:rPr lang="ru-RU" sz="2000" b="1" dirty="0">
                <a:solidFill>
                  <a:srgbClr val="000066"/>
                </a:solidFill>
              </a:rPr>
            </a:br>
            <a:r>
              <a:rPr lang="ru-RU" sz="2000" b="1" dirty="0">
                <a:solidFill>
                  <a:srgbClr val="000066"/>
                </a:solidFill>
              </a:rPr>
              <a:t>2. Помните, что ребенку нужна не столько самостоятельность, сколько право на нее.</a:t>
            </a:r>
            <a:br>
              <a:rPr lang="ru-RU" sz="2000" b="1" dirty="0">
                <a:solidFill>
                  <a:srgbClr val="000066"/>
                </a:solidFill>
              </a:rPr>
            </a:br>
            <a:r>
              <a:rPr lang="ru-RU" sz="2000" b="1" dirty="0">
                <a:solidFill>
                  <a:srgbClr val="000066"/>
                </a:solidFill>
              </a:rPr>
              <a:t>3. Чтобы ребенок выполнил то, что вам нужно, постарайтесь сделать так, чтобы он сам этого захотел.</a:t>
            </a:r>
            <a:br>
              <a:rPr lang="ru-RU" sz="2000" b="1" dirty="0">
                <a:solidFill>
                  <a:srgbClr val="000066"/>
                </a:solidFill>
              </a:rPr>
            </a:br>
            <a:r>
              <a:rPr lang="ru-RU" sz="2000" b="1" dirty="0">
                <a:solidFill>
                  <a:srgbClr val="000066"/>
                </a:solidFill>
              </a:rPr>
              <a:t>4. Не злоупотребляйте опекой и контролем, не перегружайте его.</a:t>
            </a:r>
            <a:br>
              <a:rPr lang="ru-RU" sz="2000" b="1" dirty="0">
                <a:solidFill>
                  <a:srgbClr val="000066"/>
                </a:solidFill>
              </a:rPr>
            </a:br>
            <a:r>
              <a:rPr lang="ru-RU" sz="2000" b="1" dirty="0">
                <a:solidFill>
                  <a:srgbClr val="000066"/>
                </a:solidFill>
              </a:rPr>
              <a:t>5. Не создавайте в семье «революционную ситуацию», а если создали, то приложите все усилия, чтобы разрешить ее мирным путем</a:t>
            </a:r>
            <a:r>
              <a:rPr lang="ru-RU" sz="2000" b="1" dirty="0" smtClean="0">
                <a:solidFill>
                  <a:srgbClr val="000066"/>
                </a:solidFill>
              </a:rPr>
              <a:t>.</a:t>
            </a:r>
          </a:p>
          <a:p>
            <a:r>
              <a:rPr lang="ru-RU" sz="2000" b="1" dirty="0">
                <a:solidFill>
                  <a:srgbClr val="000066"/>
                </a:solidFill>
              </a:rPr>
              <a:t/>
            </a:r>
            <a:br>
              <a:rPr lang="ru-RU" sz="2000" b="1" dirty="0">
                <a:solidFill>
                  <a:srgbClr val="000066"/>
                </a:solidFill>
              </a:rPr>
            </a:br>
            <a:r>
              <a:rPr lang="ru-RU" sz="2000" b="1" dirty="0">
                <a:solidFill>
                  <a:srgbClr val="000066"/>
                </a:solidFill>
              </a:rPr>
              <a:t>6. Не забывайте слова И. В. Гете: </a:t>
            </a:r>
            <a:endParaRPr lang="ru-RU" sz="2000" b="1" dirty="0" smtClean="0">
              <a:solidFill>
                <a:srgbClr val="000066"/>
              </a:solidFill>
            </a:endParaRPr>
          </a:p>
          <a:p>
            <a:r>
              <a:rPr lang="ru-RU" sz="2400" b="1" dirty="0" smtClean="0">
                <a:solidFill>
                  <a:srgbClr val="000066"/>
                </a:solidFill>
              </a:rPr>
              <a:t>«</a:t>
            </a:r>
            <a:r>
              <a:rPr lang="ru-RU" sz="2400" b="1" dirty="0">
                <a:solidFill>
                  <a:srgbClr val="000066"/>
                </a:solidFill>
              </a:rPr>
              <a:t>В подростковом возрасте </a:t>
            </a:r>
            <a:r>
              <a:rPr lang="ru-RU" sz="2400" b="1" dirty="0" smtClean="0">
                <a:solidFill>
                  <a:srgbClr val="000066"/>
                </a:solidFill>
              </a:rPr>
              <a:t>многие</a:t>
            </a:r>
          </a:p>
          <a:p>
            <a:r>
              <a:rPr lang="ru-RU" sz="2400" b="1" dirty="0" smtClean="0">
                <a:solidFill>
                  <a:srgbClr val="000066"/>
                </a:solidFill>
              </a:rPr>
              <a:t>человеческие </a:t>
            </a:r>
            <a:r>
              <a:rPr lang="ru-RU" sz="2400" b="1" dirty="0">
                <a:solidFill>
                  <a:srgbClr val="000066"/>
                </a:solidFill>
              </a:rPr>
              <a:t>достоинства проявляются </a:t>
            </a:r>
            <a:endParaRPr lang="ru-RU" sz="2400" b="1" dirty="0" smtClean="0">
              <a:solidFill>
                <a:srgbClr val="000066"/>
              </a:solidFill>
            </a:endParaRPr>
          </a:p>
          <a:p>
            <a:r>
              <a:rPr lang="ru-RU" sz="2400" b="1" dirty="0" smtClean="0">
                <a:solidFill>
                  <a:srgbClr val="000066"/>
                </a:solidFill>
              </a:rPr>
              <a:t>в </a:t>
            </a:r>
            <a:r>
              <a:rPr lang="ru-RU" sz="2400" b="1" dirty="0">
                <a:solidFill>
                  <a:srgbClr val="000066"/>
                </a:solidFill>
              </a:rPr>
              <a:t>чудачествах и неподоба­ющих </a:t>
            </a:r>
            <a:r>
              <a:rPr lang="ru-RU" sz="2400" b="1" dirty="0" smtClean="0">
                <a:solidFill>
                  <a:srgbClr val="000066"/>
                </a:solidFill>
              </a:rPr>
              <a:t>поступках</a:t>
            </a:r>
            <a:r>
              <a:rPr lang="ru-RU" sz="2400" b="1" dirty="0">
                <a:solidFill>
                  <a:srgbClr val="000066"/>
                </a:solidFill>
              </a:rPr>
              <a:t>».</a:t>
            </a:r>
            <a:br>
              <a:rPr lang="ru-RU" sz="2400" b="1" dirty="0">
                <a:solidFill>
                  <a:srgbClr val="000066"/>
                </a:solidFill>
              </a:rPr>
            </a:br>
            <a:endParaRPr lang="ru-RU" sz="2400" b="1" dirty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7919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098" name="Picture 2" descr="http://2.bp.blogspot.com/_dKq72VjUhxU/TNsNfEXseaI/AAAAAAAAABU/ihefmTdqllQ/s1600/brother-and-sister%255B1%255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789040"/>
            <a:ext cx="3217540" cy="2574032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67544" y="404664"/>
            <a:ext cx="784887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u="sng" dirty="0">
                <a:solidFill>
                  <a:srgbClr val="000066"/>
                </a:solidFill>
              </a:rPr>
              <a:t>За что и против чего ведет борьбу ребенок в переходном возрасте?</a:t>
            </a:r>
            <a:r>
              <a:rPr lang="ru-RU" sz="3200" b="1" dirty="0">
                <a:solidFill>
                  <a:srgbClr val="000066"/>
                </a:solidFill>
              </a:rPr>
              <a:t/>
            </a:r>
            <a:br>
              <a:rPr lang="ru-RU" sz="3200" b="1" dirty="0">
                <a:solidFill>
                  <a:srgbClr val="000066"/>
                </a:solidFill>
              </a:rPr>
            </a:br>
            <a:r>
              <a:rPr lang="ru-RU" sz="2400" b="1" dirty="0">
                <a:solidFill>
                  <a:srgbClr val="000066"/>
                </a:solidFill>
              </a:rPr>
              <a:t/>
            </a:r>
            <a:br>
              <a:rPr lang="ru-RU" sz="2400" b="1" dirty="0">
                <a:solidFill>
                  <a:srgbClr val="000066"/>
                </a:solidFill>
              </a:rPr>
            </a:br>
            <a:r>
              <a:rPr lang="ru-RU" sz="2400" b="1" dirty="0">
                <a:solidFill>
                  <a:srgbClr val="000066"/>
                </a:solidFill>
              </a:rPr>
              <a:t>1. За то, чтобы перестать быть ребенком.</a:t>
            </a:r>
            <a:br>
              <a:rPr lang="ru-RU" sz="2400" b="1" dirty="0">
                <a:solidFill>
                  <a:srgbClr val="000066"/>
                </a:solidFill>
              </a:rPr>
            </a:br>
            <a:r>
              <a:rPr lang="ru-RU" sz="2400" b="1" dirty="0">
                <a:solidFill>
                  <a:srgbClr val="000066"/>
                </a:solidFill>
              </a:rPr>
              <a:t>2. За прекращение посягательств на его физическое начало, непри­косновенность.</a:t>
            </a:r>
            <a:br>
              <a:rPr lang="ru-RU" sz="2400" b="1" dirty="0">
                <a:solidFill>
                  <a:srgbClr val="000066"/>
                </a:solidFill>
              </a:rPr>
            </a:br>
            <a:r>
              <a:rPr lang="ru-RU" sz="2400" b="1" dirty="0">
                <a:solidFill>
                  <a:srgbClr val="000066"/>
                </a:solidFill>
              </a:rPr>
              <a:t>3. За утверждение среди сверстников.</a:t>
            </a:r>
            <a:br>
              <a:rPr lang="ru-RU" sz="2400" b="1" dirty="0">
                <a:solidFill>
                  <a:srgbClr val="000066"/>
                </a:solidFill>
              </a:rPr>
            </a:br>
            <a:r>
              <a:rPr lang="ru-RU" sz="2400" b="1" dirty="0">
                <a:solidFill>
                  <a:srgbClr val="000066"/>
                </a:solidFill>
              </a:rPr>
              <a:t>4. Против замечаний, обсуждений, особенно ироничных, по поводу его физической взрослости.</a:t>
            </a:r>
            <a:br>
              <a:rPr lang="ru-RU" sz="2400" b="1" dirty="0">
                <a:solidFill>
                  <a:srgbClr val="000066"/>
                </a:solidFill>
              </a:rPr>
            </a:br>
            <a:r>
              <a:rPr lang="ru-RU" sz="2400" b="1" dirty="0">
                <a:solidFill>
                  <a:srgbClr val="000066"/>
                </a:solidFill>
              </a:rPr>
              <a:t/>
            </a:r>
            <a:br>
              <a:rPr lang="ru-RU" sz="2400" b="1" dirty="0">
                <a:solidFill>
                  <a:srgbClr val="000066"/>
                </a:solidFill>
              </a:rPr>
            </a:br>
            <a:endParaRPr lang="ru-RU" sz="2400" b="1" dirty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0568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146" name="Picture 2" descr="http://bugachevskaya.ru/wp-content/uploads/2012/10/konflikt-pokoleni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2225" y="3717032"/>
            <a:ext cx="3546801" cy="2719214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67544" y="532075"/>
            <a:ext cx="7848872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u="sng" dirty="0" smtClean="0">
                <a:solidFill>
                  <a:srgbClr val="000066"/>
                </a:solidFill>
              </a:rPr>
              <a:t>Конфликтную </a:t>
            </a:r>
            <a:r>
              <a:rPr lang="ru-RU" sz="3200" b="1" u="sng" dirty="0">
                <a:solidFill>
                  <a:srgbClr val="000066"/>
                </a:solidFill>
              </a:rPr>
              <a:t>ситуацию </a:t>
            </a:r>
            <a:r>
              <a:rPr lang="ru-RU" sz="3200" b="1" u="sng" dirty="0" smtClean="0">
                <a:solidFill>
                  <a:srgbClr val="000066"/>
                </a:solidFill>
              </a:rPr>
              <a:t>не ре­шат следующие меры</a:t>
            </a:r>
            <a:r>
              <a:rPr lang="ru-RU" sz="3200" b="1" dirty="0" smtClean="0">
                <a:solidFill>
                  <a:srgbClr val="000066"/>
                </a:solidFill>
              </a:rPr>
              <a:t>:</a:t>
            </a:r>
            <a:r>
              <a:rPr lang="ru-RU" sz="3200" b="1" dirty="0">
                <a:solidFill>
                  <a:srgbClr val="000066"/>
                </a:solidFill>
              </a:rPr>
              <a:t/>
            </a:r>
            <a:br>
              <a:rPr lang="ru-RU" sz="3200" b="1" dirty="0">
                <a:solidFill>
                  <a:srgbClr val="000066"/>
                </a:solidFill>
              </a:rPr>
            </a:br>
            <a:r>
              <a:rPr lang="ru-RU" sz="2400" b="1" dirty="0">
                <a:solidFill>
                  <a:srgbClr val="000066"/>
                </a:solidFill>
              </a:rPr>
              <a:t/>
            </a:r>
            <a:br>
              <a:rPr lang="ru-RU" sz="2400" b="1" dirty="0">
                <a:solidFill>
                  <a:srgbClr val="000066"/>
                </a:solidFill>
              </a:rPr>
            </a:br>
            <a:r>
              <a:rPr lang="ru-RU" sz="2400" b="1" dirty="0">
                <a:solidFill>
                  <a:srgbClr val="000066"/>
                </a:solidFill>
              </a:rPr>
              <a:t>— угрозы, указания, приказы;</a:t>
            </a:r>
            <a:br>
              <a:rPr lang="ru-RU" sz="2400" b="1" dirty="0">
                <a:solidFill>
                  <a:srgbClr val="000066"/>
                </a:solidFill>
              </a:rPr>
            </a:br>
            <a:r>
              <a:rPr lang="ru-RU" sz="2400" b="1" dirty="0">
                <a:solidFill>
                  <a:srgbClr val="000066"/>
                </a:solidFill>
              </a:rPr>
              <a:t/>
            </a:r>
            <a:br>
              <a:rPr lang="ru-RU" sz="2400" b="1" dirty="0">
                <a:solidFill>
                  <a:srgbClr val="000066"/>
                </a:solidFill>
              </a:rPr>
            </a:br>
            <a:r>
              <a:rPr lang="ru-RU" sz="2400" b="1" dirty="0">
                <a:solidFill>
                  <a:srgbClr val="000066"/>
                </a:solidFill>
              </a:rPr>
              <a:t>— диктовка ребенку выхода из ситуации, принятого вами, но не принятого им;</a:t>
            </a:r>
            <a:br>
              <a:rPr lang="ru-RU" sz="2400" b="1" dirty="0">
                <a:solidFill>
                  <a:srgbClr val="000066"/>
                </a:solidFill>
              </a:rPr>
            </a:br>
            <a:r>
              <a:rPr lang="ru-RU" sz="2400" b="1" dirty="0">
                <a:solidFill>
                  <a:srgbClr val="000066"/>
                </a:solidFill>
              </a:rPr>
              <a:t/>
            </a:r>
            <a:br>
              <a:rPr lang="ru-RU" sz="2400" b="1" dirty="0">
                <a:solidFill>
                  <a:srgbClr val="000066"/>
                </a:solidFill>
              </a:rPr>
            </a:br>
            <a:r>
              <a:rPr lang="ru-RU" sz="2400" b="1" dirty="0">
                <a:solidFill>
                  <a:srgbClr val="000066"/>
                </a:solidFill>
              </a:rPr>
              <a:t>— морализаторско-менторские поучения;</a:t>
            </a:r>
            <a:br>
              <a:rPr lang="ru-RU" sz="2400" b="1" dirty="0">
                <a:solidFill>
                  <a:srgbClr val="000066"/>
                </a:solidFill>
              </a:rPr>
            </a:br>
            <a:r>
              <a:rPr lang="ru-RU" sz="2400" b="1" dirty="0">
                <a:solidFill>
                  <a:srgbClr val="000066"/>
                </a:solidFill>
              </a:rPr>
              <a:t/>
            </a:r>
            <a:br>
              <a:rPr lang="ru-RU" sz="2400" b="1" dirty="0">
                <a:solidFill>
                  <a:srgbClr val="000066"/>
                </a:solidFill>
              </a:rPr>
            </a:br>
            <a:r>
              <a:rPr lang="ru-RU" sz="2400" b="1" dirty="0">
                <a:solidFill>
                  <a:srgbClr val="000066"/>
                </a:solidFill>
              </a:rPr>
              <a:t>— гнев, раздражение.</a:t>
            </a:r>
            <a:br>
              <a:rPr lang="ru-RU" sz="2400" b="1" dirty="0">
                <a:solidFill>
                  <a:srgbClr val="000066"/>
                </a:solidFill>
              </a:rPr>
            </a:br>
            <a:endParaRPr lang="ru-RU" sz="2400" b="1" dirty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241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22" name="Picture 2" descr="http://yuliy-zolotay.vuspehe.com/Data/Partners/yuliy-zolotay/1%281%29%2817%2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79" y="4128931"/>
            <a:ext cx="3382711" cy="2324405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95536" y="404664"/>
            <a:ext cx="8394542" cy="43396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u="sng" dirty="0">
                <a:solidFill>
                  <a:srgbClr val="000066"/>
                </a:solidFill>
              </a:rPr>
              <a:t>Методы выхода из конфликта:</a:t>
            </a:r>
            <a:endParaRPr lang="ru-RU" sz="3200" b="1" dirty="0">
              <a:solidFill>
                <a:srgbClr val="000066"/>
              </a:solidFill>
            </a:endParaRPr>
          </a:p>
          <a:p>
            <a:pPr lvl="0"/>
            <a:r>
              <a:rPr lang="ru-RU" sz="2400" b="1" dirty="0">
                <a:solidFill>
                  <a:srgbClr val="000066"/>
                </a:solidFill>
              </a:rPr>
              <a:t/>
            </a:r>
            <a:br>
              <a:rPr lang="ru-RU" sz="2400" b="1" dirty="0">
                <a:solidFill>
                  <a:srgbClr val="000066"/>
                </a:solidFill>
              </a:rPr>
            </a:br>
            <a:r>
              <a:rPr lang="ru-RU" sz="2400" b="1" dirty="0" smtClean="0">
                <a:solidFill>
                  <a:srgbClr val="000066"/>
                </a:solidFill>
              </a:rPr>
              <a:t>- Дать </a:t>
            </a:r>
            <a:r>
              <a:rPr lang="ru-RU" sz="2400" b="1" dirty="0">
                <a:solidFill>
                  <a:srgbClr val="000066"/>
                </a:solidFill>
              </a:rPr>
              <a:t>выход своим чувствам, предупреждая об этом других.</a:t>
            </a:r>
          </a:p>
          <a:p>
            <a:pPr lvl="0"/>
            <a:r>
              <a:rPr lang="ru-RU" sz="2400" b="1" dirty="0">
                <a:solidFill>
                  <a:srgbClr val="000066"/>
                </a:solidFill>
              </a:rPr>
              <a:t/>
            </a:r>
            <a:br>
              <a:rPr lang="ru-RU" sz="2400" b="1" dirty="0">
                <a:solidFill>
                  <a:srgbClr val="000066"/>
                </a:solidFill>
              </a:rPr>
            </a:br>
            <a:r>
              <a:rPr lang="ru-RU" sz="2400" b="1" dirty="0" smtClean="0">
                <a:solidFill>
                  <a:srgbClr val="000066"/>
                </a:solidFill>
              </a:rPr>
              <a:t>- Найти </a:t>
            </a:r>
            <a:r>
              <a:rPr lang="ru-RU" sz="2400" b="1" dirty="0">
                <a:solidFill>
                  <a:srgbClr val="000066"/>
                </a:solidFill>
              </a:rPr>
              <a:t>авторитетного третьего, кто поможет разобраться </a:t>
            </a:r>
            <a:endParaRPr lang="ru-RU" sz="2400" b="1" dirty="0" smtClean="0">
              <a:solidFill>
                <a:srgbClr val="000066"/>
              </a:solidFill>
            </a:endParaRPr>
          </a:p>
          <a:p>
            <a:pPr lvl="0"/>
            <a:r>
              <a:rPr lang="ru-RU" sz="2400" b="1" dirty="0" smtClean="0">
                <a:solidFill>
                  <a:srgbClr val="000066"/>
                </a:solidFill>
              </a:rPr>
              <a:t>в </a:t>
            </a:r>
            <a:r>
              <a:rPr lang="ru-RU" sz="2400" b="1" dirty="0">
                <a:solidFill>
                  <a:srgbClr val="000066"/>
                </a:solidFill>
              </a:rPr>
              <a:t>конфликте.</a:t>
            </a:r>
          </a:p>
          <a:p>
            <a:pPr lvl="0"/>
            <a:r>
              <a:rPr lang="ru-RU" sz="2400" b="1" dirty="0">
                <a:solidFill>
                  <a:srgbClr val="000066"/>
                </a:solidFill>
              </a:rPr>
              <a:t/>
            </a:r>
            <a:br>
              <a:rPr lang="ru-RU" sz="2400" b="1" dirty="0">
                <a:solidFill>
                  <a:srgbClr val="000066"/>
                </a:solidFill>
              </a:rPr>
            </a:br>
            <a:r>
              <a:rPr lang="ru-RU" sz="2400" b="1" dirty="0" smtClean="0">
                <a:solidFill>
                  <a:srgbClr val="000066"/>
                </a:solidFill>
              </a:rPr>
              <a:t>- Поставить </a:t>
            </a:r>
            <a:r>
              <a:rPr lang="ru-RU" sz="2400" b="1" dirty="0">
                <a:solidFill>
                  <a:srgbClr val="000066"/>
                </a:solidFill>
              </a:rPr>
              <a:t>себя на место другого человека.</a:t>
            </a:r>
          </a:p>
          <a:p>
            <a:pPr lvl="0"/>
            <a:r>
              <a:rPr lang="ru-RU" sz="2400" b="1" dirty="0">
                <a:solidFill>
                  <a:srgbClr val="000066"/>
                </a:solidFill>
              </a:rPr>
              <a:t/>
            </a:r>
            <a:br>
              <a:rPr lang="ru-RU" sz="2400" b="1" dirty="0">
                <a:solidFill>
                  <a:srgbClr val="000066"/>
                </a:solidFill>
              </a:rPr>
            </a:br>
            <a:r>
              <a:rPr lang="ru-RU" sz="2400" b="1" dirty="0" smtClean="0">
                <a:solidFill>
                  <a:srgbClr val="000066"/>
                </a:solidFill>
              </a:rPr>
              <a:t>- Осознать </a:t>
            </a:r>
            <a:r>
              <a:rPr lang="ru-RU" sz="2400" b="1" dirty="0">
                <a:solidFill>
                  <a:srgbClr val="000066"/>
                </a:solidFill>
              </a:rPr>
              <a:t>право на существование иной точки зрения.</a:t>
            </a:r>
          </a:p>
          <a:p>
            <a:endParaRPr lang="ru-RU" sz="2400" b="1" dirty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7705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337</TotalTime>
  <Words>249</Words>
  <Application>Microsoft Office PowerPoint</Application>
  <PresentationFormat>Экран (4:3)</PresentationFormat>
  <Paragraphs>84</Paragraphs>
  <Slides>20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25</cp:revision>
  <dcterms:created xsi:type="dcterms:W3CDTF">2013-11-17T15:28:36Z</dcterms:created>
  <dcterms:modified xsi:type="dcterms:W3CDTF">2014-07-23T18:39:18Z</dcterms:modified>
</cp:coreProperties>
</file>