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  <a:srgbClr val="335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60"/>
  </p:normalViewPr>
  <p:slideViewPr>
    <p:cSldViewPr>
      <p:cViewPr>
        <p:scale>
          <a:sx n="100" d="100"/>
          <a:sy n="100" d="100"/>
        </p:scale>
        <p:origin x="-219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C825-DFD8-4034-AA4E-71AF358D593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03D-4CFF-45DC-8924-7B28BB27A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70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C825-DFD8-4034-AA4E-71AF358D593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03D-4CFF-45DC-8924-7B28BB27A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8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C825-DFD8-4034-AA4E-71AF358D593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03D-4CFF-45DC-8924-7B28BB27A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20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C825-DFD8-4034-AA4E-71AF358D593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03D-4CFF-45DC-8924-7B28BB27A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1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C825-DFD8-4034-AA4E-71AF358D593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03D-4CFF-45DC-8924-7B28BB27A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44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C825-DFD8-4034-AA4E-71AF358D593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03D-4CFF-45DC-8924-7B28BB27A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3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C825-DFD8-4034-AA4E-71AF358D593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03D-4CFF-45DC-8924-7B28BB27A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71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C825-DFD8-4034-AA4E-71AF358D593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03D-4CFF-45DC-8924-7B28BB27A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31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C825-DFD8-4034-AA4E-71AF358D593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03D-4CFF-45DC-8924-7B28BB27A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0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C825-DFD8-4034-AA4E-71AF358D593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03D-4CFF-45DC-8924-7B28BB27A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13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C825-DFD8-4034-AA4E-71AF358D593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03D-4CFF-45DC-8924-7B28BB27A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00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AC825-DFD8-4034-AA4E-71AF358D593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D03D-4CFF-45DC-8924-7B28BB27A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73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mommy_me-723x10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72"/>
          <a:stretch/>
        </p:blipFill>
        <p:spPr bwMode="auto">
          <a:xfrm>
            <a:off x="144016" y="185192"/>
            <a:ext cx="3995936" cy="634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32040" y="116632"/>
            <a:ext cx="4211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>
                <a:solidFill>
                  <a:schemeClr val="bg1"/>
                </a:solidFill>
              </a:rPr>
              <a:t>Памятка родителям </a:t>
            </a:r>
            <a:endParaRPr lang="ru-RU" sz="4800" dirty="0">
              <a:solidFill>
                <a:schemeClr val="bg1"/>
              </a:solidFill>
            </a:endParaRPr>
          </a:p>
          <a:p>
            <a:pPr algn="r"/>
            <a:endParaRPr lang="ru-RU" sz="4000" dirty="0">
              <a:solidFill>
                <a:schemeClr val="bg1"/>
              </a:solidFill>
            </a:endParaRPr>
          </a:p>
          <a:p>
            <a:pPr algn="r"/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mommy_me-723x10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72"/>
          <a:stretch/>
        </p:blipFill>
        <p:spPr bwMode="auto">
          <a:xfrm>
            <a:off x="144016" y="185192"/>
            <a:ext cx="4139952" cy="634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44008" y="123804"/>
            <a:ext cx="44984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u="sng" dirty="0">
                <a:solidFill>
                  <a:schemeClr val="bg1"/>
                </a:solidFill>
              </a:rPr>
              <a:t>А самое главное!</a:t>
            </a:r>
          </a:p>
          <a:p>
            <a:pPr algn="r"/>
            <a:r>
              <a:rPr lang="ru-RU" sz="3600" dirty="0">
                <a:solidFill>
                  <a:schemeClr val="bg1"/>
                </a:solidFill>
              </a:rPr>
              <a:t>   </a:t>
            </a:r>
            <a:r>
              <a:rPr lang="ru-RU" sz="3200" dirty="0">
                <a:solidFill>
                  <a:schemeClr val="bg1"/>
                </a:solidFill>
              </a:rPr>
              <a:t>Родительская любовь - источник и гарантия благополучия человека, поддержания телесного и душевного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19045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mommy_me-723x10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72"/>
          <a:stretch/>
        </p:blipFill>
        <p:spPr bwMode="auto">
          <a:xfrm>
            <a:off x="144016" y="185192"/>
            <a:ext cx="2411760" cy="634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5856" y="116632"/>
            <a:ext cx="586814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u="sng" dirty="0">
                <a:solidFill>
                  <a:schemeClr val="bg1"/>
                </a:solidFill>
              </a:rPr>
              <a:t>Правило первое</a:t>
            </a:r>
            <a:r>
              <a:rPr lang="ru-RU" sz="3200" b="1" u="sng" dirty="0" smtClean="0">
                <a:solidFill>
                  <a:schemeClr val="bg1"/>
                </a:solidFill>
              </a:rPr>
              <a:t>:</a:t>
            </a: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</a:rPr>
              <a:t>не бей лежачего</a:t>
            </a:r>
            <a:r>
              <a:rPr lang="ru-RU" sz="2400" b="1" dirty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  <a:p>
            <a:pPr algn="r"/>
            <a:r>
              <a:rPr lang="ru-RU" sz="2400" dirty="0">
                <a:solidFill>
                  <a:schemeClr val="bg1"/>
                </a:solidFill>
              </a:rPr>
              <a:t>    "Двойка" - достаточное наказание, и не стоит дважды наказывать за одни и те же ошибки. Оценку своих знаний ребенок уже получил, и дома от своих родителей он ждет спокойной помощи, а не новых упреков.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mommy_me-723x10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72"/>
          <a:stretch/>
        </p:blipFill>
        <p:spPr bwMode="auto">
          <a:xfrm>
            <a:off x="144016" y="185192"/>
            <a:ext cx="2411760" cy="634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5856" y="116632"/>
            <a:ext cx="586814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u="sng" dirty="0" smtClean="0">
                <a:solidFill>
                  <a:schemeClr val="bg1"/>
                </a:solidFill>
              </a:rPr>
              <a:t>Правило второе</a:t>
            </a:r>
            <a:r>
              <a:rPr lang="ru-RU" sz="3200" b="1" u="sng" dirty="0">
                <a:solidFill>
                  <a:schemeClr val="bg1"/>
                </a:solidFill>
              </a:rPr>
              <a:t>: </a:t>
            </a:r>
            <a:endParaRPr lang="ru-RU" sz="3200" b="1" u="sng" dirty="0" smtClean="0">
              <a:solidFill>
                <a:schemeClr val="bg1"/>
              </a:solidFill>
            </a:endParaRP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не </a:t>
            </a:r>
            <a:r>
              <a:rPr lang="ru-RU" sz="3200" b="1" dirty="0">
                <a:solidFill>
                  <a:schemeClr val="bg1"/>
                </a:solidFill>
              </a:rPr>
              <a:t>более одного недостатка в </a:t>
            </a:r>
            <a:r>
              <a:rPr lang="ru-RU" sz="3200" b="1" dirty="0" smtClean="0">
                <a:solidFill>
                  <a:schemeClr val="bg1"/>
                </a:solidFill>
              </a:rPr>
              <a:t>минуту</a:t>
            </a:r>
            <a:r>
              <a:rPr lang="ru-RU" sz="3200" b="1" dirty="0">
                <a:solidFill>
                  <a:schemeClr val="bg1"/>
                </a:solidFill>
              </a:rPr>
              <a:t>.</a:t>
            </a:r>
            <a:endParaRPr lang="ru-RU" sz="3200" dirty="0" smtClean="0">
              <a:solidFill>
                <a:schemeClr val="bg1"/>
              </a:solidFill>
              <a:effectLst/>
            </a:endParaRPr>
          </a:p>
          <a:p>
            <a:pPr algn="r"/>
            <a:r>
              <a:rPr lang="ru-RU" sz="2400" dirty="0">
                <a:solidFill>
                  <a:schemeClr val="bg1"/>
                </a:solidFill>
              </a:rPr>
              <a:t>      Чтобы избавить ребенка от недостатка, замечайте не более одного в минуту. Знайте меру. Иначе ваш ребенок просто "отключится", перестанет реагировать на такие речи, станет нечувствительным к вашим оценкам. Конечно, это очень трудно, но по возможности выберите из множества недостатков ребенка тот, который сейчас для вас особенно переносим, который вы хотите ликвидировать в первую очередь, и говорить только о нем. Остальное же будет преодолено позже либо просто окажется несущественным.</a:t>
            </a:r>
          </a:p>
        </p:txBody>
      </p:sp>
    </p:spTree>
    <p:extLst>
      <p:ext uri="{BB962C8B-B14F-4D97-AF65-F5344CB8AC3E}">
        <p14:creationId xmlns:p14="http://schemas.microsoft.com/office/powerpoint/2010/main" val="7593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mommy_me-723x10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72"/>
          <a:stretch/>
        </p:blipFill>
        <p:spPr bwMode="auto">
          <a:xfrm>
            <a:off x="144016" y="185192"/>
            <a:ext cx="2411760" cy="634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5856" y="116632"/>
            <a:ext cx="58681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u="sng" dirty="0">
                <a:solidFill>
                  <a:schemeClr val="bg1"/>
                </a:solidFill>
              </a:rPr>
              <a:t>Правило третье: </a:t>
            </a:r>
            <a:endParaRPr lang="ru-RU" sz="3200" b="1" u="sng" dirty="0" smtClean="0">
              <a:solidFill>
                <a:schemeClr val="bg1"/>
              </a:solidFill>
            </a:endParaRP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за </a:t>
            </a:r>
            <a:r>
              <a:rPr lang="ru-RU" sz="3200" b="1" dirty="0">
                <a:solidFill>
                  <a:schemeClr val="bg1"/>
                </a:solidFill>
              </a:rPr>
              <a:t>двумя зайцами </a:t>
            </a:r>
            <a:r>
              <a:rPr lang="ru-RU" sz="3200" b="1" dirty="0" smtClean="0">
                <a:solidFill>
                  <a:schemeClr val="bg1"/>
                </a:solidFill>
              </a:rPr>
              <a:t>погонишься…</a:t>
            </a:r>
            <a:endParaRPr lang="ru-RU" sz="3200" dirty="0" smtClean="0">
              <a:solidFill>
                <a:schemeClr val="bg1"/>
              </a:solidFill>
              <a:effectLst/>
            </a:endParaRPr>
          </a:p>
          <a:p>
            <a:pPr algn="r"/>
            <a:r>
              <a:rPr lang="ru-RU" sz="3200" dirty="0">
                <a:solidFill>
                  <a:schemeClr val="bg1"/>
                </a:solidFill>
              </a:rPr>
              <a:t>     </a:t>
            </a:r>
            <a:r>
              <a:rPr lang="ru-RU" sz="2400" dirty="0">
                <a:solidFill>
                  <a:schemeClr val="bg1"/>
                </a:solidFill>
              </a:rPr>
              <a:t>Посоветуйтесь с ребенком и начните с ликвидации тех учебных трудностей, которые наиболее значимы для него самого. Здесь вы скорее встретите понимание и единодушие.</a:t>
            </a:r>
          </a:p>
        </p:txBody>
      </p:sp>
    </p:spTree>
    <p:extLst>
      <p:ext uri="{BB962C8B-B14F-4D97-AF65-F5344CB8AC3E}">
        <p14:creationId xmlns:p14="http://schemas.microsoft.com/office/powerpoint/2010/main" val="113203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mommy_me-723x10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72"/>
          <a:stretch/>
        </p:blipFill>
        <p:spPr bwMode="auto">
          <a:xfrm>
            <a:off x="144016" y="185192"/>
            <a:ext cx="2411760" cy="634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5856" y="116632"/>
            <a:ext cx="58681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u="sng" dirty="0">
                <a:solidFill>
                  <a:schemeClr val="bg1"/>
                </a:solidFill>
              </a:rPr>
              <a:t>Правило четвертое: </a:t>
            </a:r>
            <a:endParaRPr lang="ru-RU" sz="3200" b="1" u="sng" dirty="0" smtClean="0">
              <a:solidFill>
                <a:schemeClr val="bg1"/>
              </a:solidFill>
            </a:endParaRP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хвалить </a:t>
            </a:r>
            <a:r>
              <a:rPr lang="ru-RU" sz="3200" b="1" dirty="0">
                <a:solidFill>
                  <a:schemeClr val="bg1"/>
                </a:solidFill>
              </a:rPr>
              <a:t>- исполнителя, критиковать – исполнение.</a:t>
            </a:r>
            <a:endParaRPr lang="ru-RU" sz="3200" dirty="0" smtClean="0">
              <a:solidFill>
                <a:schemeClr val="bg1"/>
              </a:solidFill>
              <a:effectLst/>
            </a:endParaRPr>
          </a:p>
          <a:p>
            <a:pPr algn="r"/>
            <a:r>
              <a:rPr lang="ru-RU" sz="2400" dirty="0">
                <a:solidFill>
                  <a:schemeClr val="bg1"/>
                </a:solidFill>
              </a:rPr>
              <a:t>     Оценка должна иметь точный адрес. Ребенок обычно считает, что оценивают всю его личность. В ваших силах помочь ему отделить оценку его личности от оценки его работы. Адресовать к личности надо похвалу. Положительная оценка должна относиться к человеку, который стал чуточку более знающим и умелым. Если благодаря такой вашей похвале ребенок начнет уважать себя за эти качества, то вы заложите еще одно важнейшее основание желания учиться.</a:t>
            </a:r>
          </a:p>
        </p:txBody>
      </p:sp>
    </p:spTree>
    <p:extLst>
      <p:ext uri="{BB962C8B-B14F-4D97-AF65-F5344CB8AC3E}">
        <p14:creationId xmlns:p14="http://schemas.microsoft.com/office/powerpoint/2010/main" val="25311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mommy_me-723x10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72"/>
          <a:stretch/>
        </p:blipFill>
        <p:spPr bwMode="auto">
          <a:xfrm>
            <a:off x="144016" y="185192"/>
            <a:ext cx="2411760" cy="634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4345" y="123804"/>
            <a:ext cx="58681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u="sng" dirty="0">
                <a:solidFill>
                  <a:schemeClr val="bg1"/>
                </a:solidFill>
              </a:rPr>
              <a:t>Правило пятое: </a:t>
            </a:r>
            <a:endParaRPr lang="ru-RU" sz="3200" b="1" u="sng" dirty="0" smtClean="0">
              <a:solidFill>
                <a:schemeClr val="bg1"/>
              </a:solidFill>
            </a:endParaRP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оценка </a:t>
            </a:r>
            <a:r>
              <a:rPr lang="ru-RU" sz="3200" b="1" dirty="0">
                <a:solidFill>
                  <a:schemeClr val="bg1"/>
                </a:solidFill>
              </a:rPr>
              <a:t>должна сравнивать сегодняшние успехи ребенка с его собственными вчерашними неудачами.</a:t>
            </a:r>
            <a:endParaRPr lang="ru-RU" sz="3200" dirty="0" smtClean="0">
              <a:solidFill>
                <a:schemeClr val="bg1"/>
              </a:solidFill>
              <a:effectLst/>
            </a:endParaRPr>
          </a:p>
          <a:p>
            <a:pPr algn="r"/>
            <a:r>
              <a:rPr lang="ru-RU" sz="2400" dirty="0">
                <a:solidFill>
                  <a:schemeClr val="bg1"/>
                </a:solidFill>
              </a:rPr>
              <a:t>     Не надо сравнивать ребенка с успехами соседского. Ведь даже самый малый успех ребенка - это реальная победа над собой, и она должна быть замечена и оценена по заслугам.</a:t>
            </a:r>
          </a:p>
        </p:txBody>
      </p:sp>
    </p:spTree>
    <p:extLst>
      <p:ext uri="{BB962C8B-B14F-4D97-AF65-F5344CB8AC3E}">
        <p14:creationId xmlns:p14="http://schemas.microsoft.com/office/powerpoint/2010/main" val="386256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mommy_me-723x10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72"/>
          <a:stretch/>
        </p:blipFill>
        <p:spPr bwMode="auto">
          <a:xfrm>
            <a:off x="144016" y="185192"/>
            <a:ext cx="2411760" cy="634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4345" y="123804"/>
            <a:ext cx="58681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u="sng" dirty="0">
                <a:solidFill>
                  <a:schemeClr val="bg1"/>
                </a:solidFill>
              </a:rPr>
              <a:t>Правило шестое: </a:t>
            </a:r>
            <a:endParaRPr lang="ru-RU" sz="3200" b="1" u="sng" dirty="0" smtClean="0">
              <a:solidFill>
                <a:schemeClr val="bg1"/>
              </a:solidFill>
            </a:endParaRP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не </a:t>
            </a:r>
            <a:r>
              <a:rPr lang="ru-RU" sz="3200" b="1" dirty="0">
                <a:solidFill>
                  <a:schemeClr val="bg1"/>
                </a:solidFill>
              </a:rPr>
              <a:t>скупитесь на похвалу.</a:t>
            </a:r>
            <a:endParaRPr lang="ru-RU" sz="3200" dirty="0" smtClean="0">
              <a:solidFill>
                <a:schemeClr val="bg1"/>
              </a:solidFill>
              <a:effectLst/>
            </a:endParaRPr>
          </a:p>
          <a:p>
            <a:pPr algn="r"/>
            <a:r>
              <a:rPr lang="ru-RU" sz="2400" dirty="0">
                <a:solidFill>
                  <a:schemeClr val="bg1"/>
                </a:solidFill>
              </a:rPr>
              <a:t>      Нет такого двоечника, которого не за что было бы похвалить. Выделить из потока неудач крошечный островок, соломинку, и у ребенка возникнет плацдарм, с которого можно вести наступление на незнание и неумение. Ведь родительские: "Не сделал, не старался, не учил" порождает Эхо: "не хочу, не могу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не буду!"</a:t>
            </a:r>
          </a:p>
        </p:txBody>
      </p:sp>
    </p:spTree>
    <p:extLst>
      <p:ext uri="{BB962C8B-B14F-4D97-AF65-F5344CB8AC3E}">
        <p14:creationId xmlns:p14="http://schemas.microsoft.com/office/powerpoint/2010/main" val="326202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mommy_me-723x10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72"/>
          <a:stretch/>
        </p:blipFill>
        <p:spPr bwMode="auto">
          <a:xfrm>
            <a:off x="144016" y="185192"/>
            <a:ext cx="2411760" cy="634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4345" y="123804"/>
            <a:ext cx="58681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u="sng" dirty="0">
                <a:solidFill>
                  <a:schemeClr val="bg1"/>
                </a:solidFill>
              </a:rPr>
              <a:t>Правило седьмое</a:t>
            </a:r>
            <a:r>
              <a:rPr lang="ru-RU" sz="3200" b="1" u="sng" dirty="0" smtClean="0">
                <a:solidFill>
                  <a:schemeClr val="bg1"/>
                </a:solidFill>
              </a:rPr>
              <a:t>:</a:t>
            </a: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</a:rPr>
              <a:t>техника оценочной </a:t>
            </a:r>
            <a:r>
              <a:rPr lang="ru-RU" sz="3200" b="1" dirty="0" smtClean="0">
                <a:solidFill>
                  <a:schemeClr val="bg1"/>
                </a:solidFill>
              </a:rPr>
              <a:t>безопасности.</a:t>
            </a:r>
            <a:endParaRPr lang="ru-RU" sz="3200" dirty="0" smtClean="0">
              <a:solidFill>
                <a:schemeClr val="bg1"/>
              </a:solidFill>
              <a:effectLst/>
            </a:endParaRPr>
          </a:p>
          <a:p>
            <a:pPr algn="r"/>
            <a:r>
              <a:rPr lang="ru-RU" sz="2400" b="1" dirty="0">
                <a:solidFill>
                  <a:schemeClr val="bg1"/>
                </a:solidFill>
              </a:rPr>
              <a:t>             </a:t>
            </a:r>
            <a:r>
              <a:rPr lang="ru-RU" sz="2400" dirty="0">
                <a:solidFill>
                  <a:schemeClr val="bg1"/>
                </a:solidFill>
              </a:rPr>
              <a:t>Оценивать детский труд надо очень дробно, дифференцированно. Здесь не годится глобальная оценка, в которой соединены плоды очень разных усилий ребенка - и правильность вычислений, и умение решать задачи определенного типа, и грамотность записи, и внешний вид работы. При дифференцированной оценке у ребенка нет ни иллюзии полного успеха, ни ощущения полной неудачи. Возникает самая деловая мотивация учения: "Еще не знаю, но могу и хочу знать".</a:t>
            </a:r>
            <a:endParaRPr lang="ru-RU" sz="24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6276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mommy_me-723x10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72"/>
          <a:stretch/>
        </p:blipFill>
        <p:spPr bwMode="auto">
          <a:xfrm>
            <a:off x="144016" y="185192"/>
            <a:ext cx="2411760" cy="634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4345" y="123804"/>
            <a:ext cx="58681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u="sng" dirty="0">
                <a:solidFill>
                  <a:schemeClr val="bg1"/>
                </a:solidFill>
              </a:rPr>
              <a:t>Правило восьмое: </a:t>
            </a:r>
            <a:endParaRPr lang="ru-RU" sz="3200" b="1" u="sng" dirty="0" smtClean="0">
              <a:solidFill>
                <a:schemeClr val="bg1"/>
              </a:solidFill>
            </a:endParaRP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ставьте </a:t>
            </a:r>
            <a:r>
              <a:rPr lang="ru-RU" sz="3200" b="1" dirty="0">
                <a:solidFill>
                  <a:schemeClr val="bg1"/>
                </a:solidFill>
              </a:rPr>
              <a:t>перед ребенком предельно конкретные цели.</a:t>
            </a:r>
            <a:endParaRPr lang="ru-RU" sz="3200" dirty="0" smtClean="0">
              <a:solidFill>
                <a:schemeClr val="bg1"/>
              </a:solidFill>
              <a:effectLst/>
            </a:endParaRPr>
          </a:p>
          <a:p>
            <a:pPr algn="r"/>
            <a:r>
              <a:rPr lang="ru-RU" sz="2400" dirty="0">
                <a:solidFill>
                  <a:schemeClr val="bg1"/>
                </a:solidFill>
              </a:rPr>
              <a:t>       Тогда он попытается их достигнуть. Не искушайте ребенка невыполненными целями, не толкайте его на путь заведомого вранья. Если он сделал в диктанте девять ошибок, не берите с него обещания постараться в следующий раз написать без ошибок. Договоритесь, что их будет не более семи, и радуйтесь вместе с ребенком, если это будет достигнуто.</a:t>
            </a:r>
          </a:p>
          <a:p>
            <a:pPr algn="r"/>
            <a:endParaRPr lang="ru-RU" sz="24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139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84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2014-05-15T19:37:15Z</dcterms:created>
  <dcterms:modified xsi:type="dcterms:W3CDTF">2014-05-15T19:54:05Z</dcterms:modified>
</cp:coreProperties>
</file>