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59" r:id="rId4"/>
    <p:sldId id="260" r:id="rId5"/>
    <p:sldId id="261" r:id="rId6"/>
    <p:sldId id="274" r:id="rId7"/>
    <p:sldId id="275" r:id="rId8"/>
    <p:sldId id="262" r:id="rId9"/>
    <p:sldId id="258" r:id="rId10"/>
    <p:sldId id="263" r:id="rId11"/>
    <p:sldId id="264" r:id="rId12"/>
    <p:sldId id="266" r:id="rId13"/>
    <p:sldId id="267" r:id="rId14"/>
    <p:sldId id="268" r:id="rId15"/>
    <p:sldId id="269" r:id="rId16"/>
    <p:sldId id="270" r:id="rId17"/>
    <p:sldId id="271" r:id="rId18"/>
    <p:sldId id="272" r:id="rId19"/>
    <p:sldId id="273" r:id="rId20"/>
    <p:sldId id="279" r:id="rId21"/>
    <p:sldId id="280" r:id="rId22"/>
    <p:sldId id="282" r:id="rId23"/>
    <p:sldId id="284" r:id="rId24"/>
    <p:sldId id="288" r:id="rId25"/>
    <p:sldId id="285" r:id="rId26"/>
    <p:sldId id="289" r:id="rId27"/>
    <p:sldId id="276" r:id="rId28"/>
    <p:sldId id="277" r:id="rId29"/>
    <p:sldId id="278" r:id="rId30"/>
    <p:sldId id="286" r:id="rId31"/>
    <p:sldId id="287" r:id="rId32"/>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1E46"/>
    <a:srgbClr val="542555"/>
    <a:srgbClr val="471472"/>
    <a:srgbClr val="391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2004" y="-372"/>
      </p:cViewPr>
      <p:guideLst>
        <p:guide orient="horz" pos="2160"/>
        <p:guide pos="2880"/>
      </p:guideLst>
    </p:cSldViewPr>
  </p:slideViewPr>
  <p:notesTextViewPr>
    <p:cViewPr>
      <p:scale>
        <a:sx n="1" d="1"/>
        <a:sy n="1" d="1"/>
      </p:scale>
      <p:origin x="0" y="0"/>
    </p:cViewPr>
  </p:notesTextViewPr>
  <p:sorterViewPr>
    <p:cViewPr>
      <p:scale>
        <a:sx n="100" d="100"/>
        <a:sy n="100" d="100"/>
      </p:scale>
      <p:origin x="0" y="54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D3E0875-CDE1-4139-BFD0-2A495FF48991}" type="datetimeFigureOut">
              <a:rPr lang="ru-RU" smtClean="0"/>
              <a:pPr/>
              <a:t>23.07.2014</a:t>
            </a:fld>
            <a:endParaRPr lang="ru-RU"/>
          </a:p>
        </p:txBody>
      </p:sp>
      <p:sp>
        <p:nvSpPr>
          <p:cNvPr id="4" name="Нижний колонтитул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D2C6412-742A-4B70-AA12-27CF98015A39}" type="slidenum">
              <a:rPr lang="ru-RU" smtClean="0"/>
              <a:pPr/>
              <a:t>‹#›</a:t>
            </a:fld>
            <a:endParaRPr lang="ru-RU"/>
          </a:p>
        </p:txBody>
      </p:sp>
    </p:spTree>
    <p:extLst>
      <p:ext uri="{BB962C8B-B14F-4D97-AF65-F5344CB8AC3E}">
        <p14:creationId xmlns:p14="http://schemas.microsoft.com/office/powerpoint/2010/main" val="3303425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88F7FFA-1092-454A-9B84-BB530F0DBB20}" type="datetimeFigureOut">
              <a:rPr lang="ru-RU" smtClean="0"/>
              <a:pPr/>
              <a:t>23.07.2014</a:t>
            </a:fld>
            <a:endParaRPr lang="ru-RU"/>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792B1C6-5847-487A-9926-FB752A9344DB}" type="slidenum">
              <a:rPr lang="ru-RU" smtClean="0"/>
              <a:pPr/>
              <a:t>‹#›</a:t>
            </a:fld>
            <a:endParaRPr lang="ru-RU"/>
          </a:p>
        </p:txBody>
      </p:sp>
    </p:spTree>
    <p:extLst>
      <p:ext uri="{BB962C8B-B14F-4D97-AF65-F5344CB8AC3E}">
        <p14:creationId xmlns:p14="http://schemas.microsoft.com/office/powerpoint/2010/main" val="2711813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E26004-7BFA-4A21-83B2-C9312BC77C7C}" type="datetimeFigureOut">
              <a:rPr lang="ru-RU" smtClean="0"/>
              <a:pPr/>
              <a:t>23.07.2014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3617C9-B87B-468D-AF0E-9EE41A96ADBD}" type="slidenum">
              <a:rPr lang="ru-RU" smtClean="0"/>
              <a:pPr/>
              <a:t>‹#›</a:t>
            </a:fld>
            <a:endParaRPr lang="ru-RU"/>
          </a:p>
        </p:txBody>
      </p:sp>
    </p:spTree>
    <p:extLst>
      <p:ext uri="{BB962C8B-B14F-4D97-AF65-F5344CB8AC3E}">
        <p14:creationId xmlns:p14="http://schemas.microsoft.com/office/powerpoint/2010/main" val="3519527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E26004-7BFA-4A21-83B2-C9312BC77C7C}" type="datetimeFigureOut">
              <a:rPr lang="ru-RU" smtClean="0"/>
              <a:pPr/>
              <a:t>23.07.2014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3617C9-B87B-468D-AF0E-9EE41A96ADBD}" type="slidenum">
              <a:rPr lang="ru-RU" smtClean="0"/>
              <a:pPr/>
              <a:t>‹#›</a:t>
            </a:fld>
            <a:endParaRPr lang="ru-RU"/>
          </a:p>
        </p:txBody>
      </p:sp>
    </p:spTree>
    <p:extLst>
      <p:ext uri="{BB962C8B-B14F-4D97-AF65-F5344CB8AC3E}">
        <p14:creationId xmlns:p14="http://schemas.microsoft.com/office/powerpoint/2010/main" val="193000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E26004-7BFA-4A21-83B2-C9312BC77C7C}" type="datetimeFigureOut">
              <a:rPr lang="ru-RU" smtClean="0"/>
              <a:pPr/>
              <a:t>23.07.2014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3617C9-B87B-468D-AF0E-9EE41A96ADBD}" type="slidenum">
              <a:rPr lang="ru-RU" smtClean="0"/>
              <a:pPr/>
              <a:t>‹#›</a:t>
            </a:fld>
            <a:endParaRPr lang="ru-RU"/>
          </a:p>
        </p:txBody>
      </p:sp>
    </p:spTree>
    <p:extLst>
      <p:ext uri="{BB962C8B-B14F-4D97-AF65-F5344CB8AC3E}">
        <p14:creationId xmlns:p14="http://schemas.microsoft.com/office/powerpoint/2010/main" val="415156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E26004-7BFA-4A21-83B2-C9312BC77C7C}" type="datetimeFigureOut">
              <a:rPr lang="ru-RU" smtClean="0"/>
              <a:pPr/>
              <a:t>23.07.2014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3617C9-B87B-468D-AF0E-9EE41A96ADBD}" type="slidenum">
              <a:rPr lang="ru-RU" smtClean="0"/>
              <a:pPr/>
              <a:t>‹#›</a:t>
            </a:fld>
            <a:endParaRPr lang="ru-RU"/>
          </a:p>
        </p:txBody>
      </p:sp>
    </p:spTree>
    <p:extLst>
      <p:ext uri="{BB962C8B-B14F-4D97-AF65-F5344CB8AC3E}">
        <p14:creationId xmlns:p14="http://schemas.microsoft.com/office/powerpoint/2010/main" val="213074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E26004-7BFA-4A21-83B2-C9312BC77C7C}" type="datetimeFigureOut">
              <a:rPr lang="ru-RU" smtClean="0"/>
              <a:pPr/>
              <a:t>23.07.2014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3617C9-B87B-468D-AF0E-9EE41A96ADBD}" type="slidenum">
              <a:rPr lang="ru-RU" smtClean="0"/>
              <a:pPr/>
              <a:t>‹#›</a:t>
            </a:fld>
            <a:endParaRPr lang="ru-RU"/>
          </a:p>
        </p:txBody>
      </p:sp>
    </p:spTree>
    <p:extLst>
      <p:ext uri="{BB962C8B-B14F-4D97-AF65-F5344CB8AC3E}">
        <p14:creationId xmlns:p14="http://schemas.microsoft.com/office/powerpoint/2010/main" val="352744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E26004-7BFA-4A21-83B2-C9312BC77C7C}" type="datetimeFigureOut">
              <a:rPr lang="ru-RU" smtClean="0"/>
              <a:pPr/>
              <a:t>23.07.2014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3617C9-B87B-468D-AF0E-9EE41A96ADBD}" type="slidenum">
              <a:rPr lang="ru-RU" smtClean="0"/>
              <a:pPr/>
              <a:t>‹#›</a:t>
            </a:fld>
            <a:endParaRPr lang="ru-RU"/>
          </a:p>
        </p:txBody>
      </p:sp>
    </p:spTree>
    <p:extLst>
      <p:ext uri="{BB962C8B-B14F-4D97-AF65-F5344CB8AC3E}">
        <p14:creationId xmlns:p14="http://schemas.microsoft.com/office/powerpoint/2010/main" val="16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E26004-7BFA-4A21-83B2-C9312BC77C7C}" type="datetimeFigureOut">
              <a:rPr lang="ru-RU" smtClean="0"/>
              <a:pPr/>
              <a:t>23.07.2014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D3617C9-B87B-468D-AF0E-9EE41A96ADBD}" type="slidenum">
              <a:rPr lang="ru-RU" smtClean="0"/>
              <a:pPr/>
              <a:t>‹#›</a:t>
            </a:fld>
            <a:endParaRPr lang="ru-RU"/>
          </a:p>
        </p:txBody>
      </p:sp>
    </p:spTree>
    <p:extLst>
      <p:ext uri="{BB962C8B-B14F-4D97-AF65-F5344CB8AC3E}">
        <p14:creationId xmlns:p14="http://schemas.microsoft.com/office/powerpoint/2010/main" val="410139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E26004-7BFA-4A21-83B2-C9312BC77C7C}" type="datetimeFigureOut">
              <a:rPr lang="ru-RU" smtClean="0"/>
              <a:pPr/>
              <a:t>23.07.2014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D3617C9-B87B-468D-AF0E-9EE41A96ADBD}" type="slidenum">
              <a:rPr lang="ru-RU" smtClean="0"/>
              <a:pPr/>
              <a:t>‹#›</a:t>
            </a:fld>
            <a:endParaRPr lang="ru-RU"/>
          </a:p>
        </p:txBody>
      </p:sp>
    </p:spTree>
    <p:extLst>
      <p:ext uri="{BB962C8B-B14F-4D97-AF65-F5344CB8AC3E}">
        <p14:creationId xmlns:p14="http://schemas.microsoft.com/office/powerpoint/2010/main" val="73046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E26004-7BFA-4A21-83B2-C9312BC77C7C}" type="datetimeFigureOut">
              <a:rPr lang="ru-RU" smtClean="0"/>
              <a:pPr/>
              <a:t>23.07.2014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D3617C9-B87B-468D-AF0E-9EE41A96ADBD}" type="slidenum">
              <a:rPr lang="ru-RU" smtClean="0"/>
              <a:pPr/>
              <a:t>‹#›</a:t>
            </a:fld>
            <a:endParaRPr lang="ru-RU"/>
          </a:p>
        </p:txBody>
      </p:sp>
    </p:spTree>
    <p:extLst>
      <p:ext uri="{BB962C8B-B14F-4D97-AF65-F5344CB8AC3E}">
        <p14:creationId xmlns:p14="http://schemas.microsoft.com/office/powerpoint/2010/main" val="114664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E26004-7BFA-4A21-83B2-C9312BC77C7C}" type="datetimeFigureOut">
              <a:rPr lang="ru-RU" smtClean="0"/>
              <a:pPr/>
              <a:t>23.07.2014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3617C9-B87B-468D-AF0E-9EE41A96ADBD}" type="slidenum">
              <a:rPr lang="ru-RU" smtClean="0"/>
              <a:pPr/>
              <a:t>‹#›</a:t>
            </a:fld>
            <a:endParaRPr lang="ru-RU"/>
          </a:p>
        </p:txBody>
      </p:sp>
    </p:spTree>
    <p:extLst>
      <p:ext uri="{BB962C8B-B14F-4D97-AF65-F5344CB8AC3E}">
        <p14:creationId xmlns:p14="http://schemas.microsoft.com/office/powerpoint/2010/main" val="332676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E26004-7BFA-4A21-83B2-C9312BC77C7C}" type="datetimeFigureOut">
              <a:rPr lang="ru-RU" smtClean="0"/>
              <a:pPr/>
              <a:t>23.07.2014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3617C9-B87B-468D-AF0E-9EE41A96ADBD}" type="slidenum">
              <a:rPr lang="ru-RU" smtClean="0"/>
              <a:pPr/>
              <a:t>‹#›</a:t>
            </a:fld>
            <a:endParaRPr lang="ru-RU"/>
          </a:p>
        </p:txBody>
      </p:sp>
    </p:spTree>
    <p:extLst>
      <p:ext uri="{BB962C8B-B14F-4D97-AF65-F5344CB8AC3E}">
        <p14:creationId xmlns:p14="http://schemas.microsoft.com/office/powerpoint/2010/main" val="313365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26004-7BFA-4A21-83B2-C9312BC77C7C}" type="datetimeFigureOut">
              <a:rPr lang="ru-RU" smtClean="0"/>
              <a:pPr/>
              <a:t>23.07.2014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617C9-B87B-468D-AF0E-9EE41A96ADBD}" type="slidenum">
              <a:rPr lang="ru-RU" smtClean="0"/>
              <a:pPr/>
              <a:t>‹#›</a:t>
            </a:fld>
            <a:endParaRPr lang="ru-RU"/>
          </a:p>
        </p:txBody>
      </p:sp>
    </p:spTree>
    <p:extLst>
      <p:ext uri="{BB962C8B-B14F-4D97-AF65-F5344CB8AC3E}">
        <p14:creationId xmlns:p14="http://schemas.microsoft.com/office/powerpoint/2010/main" val="473272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ztest.ru/grade"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548680"/>
            <a:ext cx="7541552" cy="5632311"/>
          </a:xfrm>
          <a:prstGeom prst="rect">
            <a:avLst/>
          </a:prstGeom>
          <a:noFill/>
        </p:spPr>
        <p:txBody>
          <a:bodyPr wrap="none" rtlCol="0">
            <a:spAutoFit/>
          </a:bodyPr>
          <a:lstStyle/>
          <a:p>
            <a:r>
              <a:rPr lang="ru-RU" sz="4800" b="1" dirty="0" smtClean="0">
                <a:solidFill>
                  <a:srgbClr val="451E46"/>
                </a:solidFill>
                <a:effectLst>
                  <a:outerShdw blurRad="38100" dist="38100" dir="2700000" algn="tl">
                    <a:srgbClr val="000000">
                      <a:alpha val="43137"/>
                    </a:srgbClr>
                  </a:outerShdw>
                </a:effectLst>
              </a:rPr>
              <a:t>РОДИТЕЛЬСКОЕ  СОБРАНИЕ</a:t>
            </a:r>
          </a:p>
          <a:p>
            <a:endParaRPr lang="ru-RU" sz="4800" b="1" dirty="0">
              <a:solidFill>
                <a:srgbClr val="451E46"/>
              </a:solidFill>
              <a:effectLst>
                <a:outerShdw blurRad="38100" dist="38100" dir="2700000" algn="tl">
                  <a:srgbClr val="000000">
                    <a:alpha val="43137"/>
                  </a:srgbClr>
                </a:outerShdw>
              </a:effectLst>
            </a:endParaRPr>
          </a:p>
          <a:p>
            <a:r>
              <a:rPr lang="ru-RU" sz="4800" b="1" dirty="0" smtClean="0">
                <a:solidFill>
                  <a:srgbClr val="451E46"/>
                </a:solidFill>
                <a:effectLst>
                  <a:outerShdw blurRad="38100" dist="38100" dir="2700000" algn="tl">
                    <a:srgbClr val="000000">
                      <a:alpha val="43137"/>
                    </a:srgbClr>
                  </a:outerShdw>
                </a:effectLst>
              </a:rPr>
              <a:t>«Взаимодействие и </a:t>
            </a:r>
          </a:p>
          <a:p>
            <a:r>
              <a:rPr lang="ru-RU" sz="4800" b="1" dirty="0" smtClean="0">
                <a:solidFill>
                  <a:srgbClr val="451E46"/>
                </a:solidFill>
                <a:effectLst>
                  <a:outerShdw blurRad="38100" dist="38100" dir="2700000" algn="tl">
                    <a:srgbClr val="000000">
                      <a:alpha val="43137"/>
                    </a:srgbClr>
                  </a:outerShdw>
                </a:effectLst>
              </a:rPr>
              <a:t>взаимопонимание</a:t>
            </a:r>
          </a:p>
          <a:p>
            <a:r>
              <a:rPr lang="ru-RU" sz="4800" b="1" dirty="0" smtClean="0">
                <a:solidFill>
                  <a:srgbClr val="451E46"/>
                </a:solidFill>
                <a:effectLst>
                  <a:outerShdw blurRad="38100" dist="38100" dir="2700000" algn="tl">
                    <a:srgbClr val="000000">
                      <a:alpha val="43137"/>
                    </a:srgbClr>
                  </a:outerShdw>
                </a:effectLst>
              </a:rPr>
              <a:t>школы и семьи»</a:t>
            </a:r>
          </a:p>
          <a:p>
            <a:endParaRPr lang="ru-RU" sz="4800" b="1" dirty="0">
              <a:solidFill>
                <a:srgbClr val="451E46"/>
              </a:solidFill>
              <a:effectLst>
                <a:outerShdw blurRad="38100" dist="38100" dir="2700000" algn="tl">
                  <a:srgbClr val="000000">
                    <a:alpha val="43137"/>
                  </a:srgbClr>
                </a:outerShdw>
              </a:effectLst>
            </a:endParaRPr>
          </a:p>
          <a:p>
            <a:endParaRPr lang="ru-RU" sz="4800" b="1" dirty="0" smtClean="0">
              <a:solidFill>
                <a:srgbClr val="451E46"/>
              </a:solidFill>
              <a:effectLst>
                <a:outerShdw blurRad="38100" dist="38100" dir="2700000" algn="tl">
                  <a:srgbClr val="000000">
                    <a:alpha val="43137"/>
                  </a:srgbClr>
                </a:outerShdw>
              </a:effectLst>
            </a:endParaRPr>
          </a:p>
          <a:p>
            <a:r>
              <a:rPr lang="ru-RU" sz="2400" b="1" dirty="0" smtClean="0">
                <a:solidFill>
                  <a:srgbClr val="451E46"/>
                </a:solidFill>
                <a:effectLst>
                  <a:outerShdw blurRad="38100" dist="38100" dir="2700000" algn="tl">
                    <a:srgbClr val="000000">
                      <a:alpha val="43137"/>
                    </a:srgbClr>
                  </a:outerShdw>
                </a:effectLst>
              </a:rPr>
              <a:t>                                                                                                 </a:t>
            </a:r>
          </a:p>
        </p:txBody>
      </p:sp>
      <p:pic>
        <p:nvPicPr>
          <p:cNvPr id="1026" name="Picture 2" descr="http://pedemolequemaxxi.files.wordpress.com/2012/05/reuniao_pais.jpg?w=408&amp;h=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549501"/>
            <a:ext cx="3225255" cy="324106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72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228600"/>
            <a:ext cx="8534400" cy="758952"/>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smtClean="0"/>
              <a:t/>
            </a:r>
            <a:br>
              <a:rPr lang="ru-RU" dirty="0" smtClean="0"/>
            </a:br>
            <a:r>
              <a:rPr lang="ru-RU" dirty="0" smtClean="0"/>
              <a:t/>
            </a:r>
            <a:br>
              <a:rPr lang="ru-RU" dirty="0" smtClean="0"/>
            </a:br>
            <a:r>
              <a:rPr lang="ru-RU" sz="17600" b="1" dirty="0" smtClean="0">
                <a:solidFill>
                  <a:srgbClr val="542555"/>
                </a:solidFill>
                <a:effectLst>
                  <a:outerShdw blurRad="38100" dist="38100" dir="2700000" algn="tl">
                    <a:srgbClr val="000000">
                      <a:alpha val="43137"/>
                    </a:srgbClr>
                  </a:outerShdw>
                </a:effectLst>
              </a:rPr>
              <a:t>Основные правовые  документы</a:t>
            </a:r>
            <a:endParaRPr lang="ru-RU" sz="17600" b="1" dirty="0">
              <a:solidFill>
                <a:srgbClr val="542555"/>
              </a:solidFill>
              <a:effectLst>
                <a:outerShdw blurRad="38100" dist="38100" dir="2700000" algn="tl">
                  <a:srgbClr val="000000">
                    <a:alpha val="43137"/>
                  </a:srgbClr>
                </a:outerShdw>
              </a:effectLst>
            </a:endParaRPr>
          </a:p>
        </p:txBody>
      </p:sp>
      <p:sp>
        <p:nvSpPr>
          <p:cNvPr id="3" name="Содержимое 2"/>
          <p:cNvSpPr txBox="1">
            <a:spLocks/>
          </p:cNvSpPr>
          <p:nvPr/>
        </p:nvSpPr>
        <p:spPr>
          <a:xfrm>
            <a:off x="0" y="1527048"/>
            <a:ext cx="8503920" cy="457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3600" b="1" dirty="0" smtClean="0">
                <a:solidFill>
                  <a:srgbClr val="542555"/>
                </a:solidFill>
              </a:rPr>
              <a:t>Конвенцией о правах ребенка</a:t>
            </a:r>
          </a:p>
          <a:p>
            <a:r>
              <a:rPr lang="ru-RU" sz="3600" b="1" dirty="0" smtClean="0">
                <a:solidFill>
                  <a:srgbClr val="542555"/>
                </a:solidFill>
              </a:rPr>
              <a:t>Конституции РФ</a:t>
            </a:r>
          </a:p>
          <a:p>
            <a:r>
              <a:rPr lang="ru-RU" sz="3600" b="1" dirty="0" smtClean="0">
                <a:solidFill>
                  <a:srgbClr val="542555"/>
                </a:solidFill>
              </a:rPr>
              <a:t>Семейный кодекс РФ</a:t>
            </a:r>
          </a:p>
          <a:p>
            <a:r>
              <a:rPr lang="ru-RU" sz="3600" b="1" dirty="0" smtClean="0">
                <a:solidFill>
                  <a:srgbClr val="542555"/>
                </a:solidFill>
              </a:rPr>
              <a:t>Закон РФ «Об образовании» </a:t>
            </a:r>
          </a:p>
          <a:p>
            <a:r>
              <a:rPr lang="ru-RU" sz="3600" b="1" dirty="0" smtClean="0">
                <a:solidFill>
                  <a:srgbClr val="542555"/>
                </a:solidFill>
              </a:rPr>
              <a:t>Административный кодекс РФ</a:t>
            </a:r>
          </a:p>
          <a:p>
            <a:r>
              <a:rPr lang="ru-RU" sz="3600" b="1" dirty="0" smtClean="0">
                <a:solidFill>
                  <a:srgbClr val="542555"/>
                </a:solidFill>
              </a:rPr>
              <a:t>Уголовный кодекс РФ</a:t>
            </a:r>
          </a:p>
          <a:p>
            <a:endParaRPr lang="ru-RU" dirty="0"/>
          </a:p>
        </p:txBody>
      </p:sp>
    </p:spTree>
    <p:extLst>
      <p:ext uri="{BB962C8B-B14F-4D97-AF65-F5344CB8AC3E}">
        <p14:creationId xmlns:p14="http://schemas.microsoft.com/office/powerpoint/2010/main" val="715342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0" y="404664"/>
            <a:ext cx="7668344" cy="5688632"/>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dirty="0" smtClean="0">
                <a:solidFill>
                  <a:srgbClr val="542555"/>
                </a:solidFill>
              </a:rPr>
              <a:t>Конвенцией о правах ребенка провозглашено, </a:t>
            </a:r>
            <a:r>
              <a:rPr lang="ru-RU" b="1" i="1" dirty="0" smtClean="0">
                <a:solidFill>
                  <a:srgbClr val="542555"/>
                </a:solidFill>
              </a:rPr>
              <a:t>что родители несут основную ответственность за воспитание и развитие ребенка.</a:t>
            </a:r>
          </a:p>
          <a:p>
            <a:pPr marL="0" indent="0" algn="just">
              <a:buNone/>
            </a:pPr>
            <a:endParaRPr lang="ru-RU" b="1" i="1" dirty="0">
              <a:solidFill>
                <a:srgbClr val="542555"/>
              </a:solidFill>
            </a:endParaRPr>
          </a:p>
          <a:p>
            <a:pPr marL="0" indent="0" algn="just">
              <a:buNone/>
            </a:pPr>
            <a:endParaRPr lang="ru-RU" b="1" i="1" dirty="0" smtClean="0">
              <a:solidFill>
                <a:srgbClr val="542555"/>
              </a:solidFill>
            </a:endParaRPr>
          </a:p>
          <a:p>
            <a:pPr marL="0" indent="0" algn="just">
              <a:buNone/>
            </a:pPr>
            <a:r>
              <a:rPr lang="ru-RU" dirty="0" smtClean="0">
                <a:solidFill>
                  <a:srgbClr val="542555"/>
                </a:solidFill>
              </a:rPr>
              <a:t>Семейный кодекс РФ, закон РФ «Об образовании»  прописывает обязанность родителей воспитывать своих детей, заботиться о здоровье, физическом, психическом, духовном и нравственном развитии, </a:t>
            </a:r>
            <a:r>
              <a:rPr lang="ru-RU" b="1" i="1" dirty="0" smtClean="0">
                <a:solidFill>
                  <a:srgbClr val="542555"/>
                </a:solidFill>
              </a:rPr>
              <a:t>также обязанность по обеспечению получения детьми основного общего образования и созданию  условий для получения ими среднего (полного) общего образования.</a:t>
            </a:r>
            <a:endParaRPr lang="ru-RU" b="1" i="1" dirty="0">
              <a:solidFill>
                <a:srgbClr val="542555"/>
              </a:solidFill>
            </a:endParaRPr>
          </a:p>
        </p:txBody>
      </p:sp>
    </p:spTree>
    <p:extLst>
      <p:ext uri="{BB962C8B-B14F-4D97-AF65-F5344CB8AC3E}">
        <p14:creationId xmlns:p14="http://schemas.microsoft.com/office/powerpoint/2010/main" val="1158741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188640"/>
            <a:ext cx="7646685" cy="6120680"/>
          </a:xfrm>
        </p:spPr>
        <p:txBody>
          <a:bodyPr>
            <a:normAutofit/>
          </a:bodyPr>
          <a:lstStyle/>
          <a:p>
            <a:pPr marL="0" indent="0">
              <a:buNone/>
            </a:pPr>
            <a:r>
              <a:rPr lang="ru-RU" sz="2800" dirty="0" smtClean="0">
                <a:solidFill>
                  <a:srgbClr val="542555"/>
                </a:solidFill>
              </a:rPr>
              <a:t>Закон РФ "Об образовании" рассматривает образование как целенаправленный процесс воспитания и обучения в интересах человека, общества, государства. </a:t>
            </a:r>
            <a:r>
              <a:rPr lang="ru-RU" sz="2800" b="1" i="1" dirty="0" smtClean="0">
                <a:solidFill>
                  <a:srgbClr val="542555"/>
                </a:solidFill>
              </a:rPr>
              <a:t>Этот процесс обеспечивает не только государство, но и родители. </a:t>
            </a:r>
            <a:r>
              <a:rPr lang="ru-RU" sz="2800" dirty="0" smtClean="0">
                <a:solidFill>
                  <a:srgbClr val="542555"/>
                </a:solidFill>
              </a:rPr>
              <a:t>Согласно п. 4 ст. 43 Конституции РФ родители или лица, их заменяющие, обеспечивают получение детьми основного общего образования, т.е. образования в объеме 9 классов общеобразовательной школы. </a:t>
            </a:r>
            <a:r>
              <a:rPr lang="ru-RU" sz="2800" b="1" i="1" dirty="0" smtClean="0">
                <a:solidFill>
                  <a:srgbClr val="542555"/>
                </a:solidFill>
              </a:rPr>
              <a:t>В повседневной жизни выполнение этой обязанности родителями заключается в обеспечении того, чтобы их ребенок учился.</a:t>
            </a:r>
            <a:endParaRPr lang="ru-RU" sz="2800" dirty="0">
              <a:solidFill>
                <a:srgbClr val="542555"/>
              </a:solidFill>
            </a:endParaRPr>
          </a:p>
        </p:txBody>
      </p:sp>
    </p:spTree>
    <p:extLst>
      <p:ext uri="{BB962C8B-B14F-4D97-AF65-F5344CB8AC3E}">
        <p14:creationId xmlns:p14="http://schemas.microsoft.com/office/powerpoint/2010/main" val="6997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332656"/>
            <a:ext cx="7596336" cy="4525963"/>
          </a:xfrm>
        </p:spPr>
        <p:txBody>
          <a:bodyPr/>
          <a:lstStyle/>
          <a:p>
            <a:pPr marL="0" indent="0">
              <a:buNone/>
            </a:pPr>
            <a:r>
              <a:rPr lang="ru-RU" sz="4000" b="1" i="1" dirty="0" smtClean="0">
                <a:solidFill>
                  <a:srgbClr val="542555"/>
                </a:solidFill>
              </a:rPr>
              <a:t>Уклонение от выполнения этой обязанности служит основанием для лишения родительских прав, отстранения опекуна (попечителя).</a:t>
            </a:r>
            <a:endParaRPr lang="ru-RU" sz="4000" dirty="0" smtClean="0">
              <a:solidFill>
                <a:srgbClr val="542555"/>
              </a:solidFill>
            </a:endParaRPr>
          </a:p>
          <a:p>
            <a:pPr marL="0" indent="0">
              <a:buNone/>
            </a:pPr>
            <a:endParaRPr lang="ru-RU" dirty="0"/>
          </a:p>
        </p:txBody>
      </p:sp>
    </p:spTree>
    <p:extLst>
      <p:ext uri="{BB962C8B-B14F-4D97-AF65-F5344CB8AC3E}">
        <p14:creationId xmlns:p14="http://schemas.microsoft.com/office/powerpoint/2010/main" val="2128780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229600" cy="1143000"/>
          </a:xfrm>
        </p:spPr>
        <p:txBody>
          <a:bodyPr/>
          <a:lstStyle/>
          <a:p>
            <a:pPr algn="l"/>
            <a:r>
              <a:rPr lang="ru-RU" b="1" dirty="0" smtClean="0">
                <a:solidFill>
                  <a:srgbClr val="542555"/>
                </a:solidFill>
              </a:rPr>
              <a:t>Административный кодекс РФ</a:t>
            </a:r>
            <a:endParaRPr lang="ru-RU" b="1" dirty="0">
              <a:solidFill>
                <a:srgbClr val="542555"/>
              </a:solidFill>
            </a:endParaRPr>
          </a:p>
        </p:txBody>
      </p:sp>
      <p:sp>
        <p:nvSpPr>
          <p:cNvPr id="3" name="Содержимое 2"/>
          <p:cNvSpPr>
            <a:spLocks noGrp="1"/>
          </p:cNvSpPr>
          <p:nvPr>
            <p:ph sz="quarter" idx="1"/>
          </p:nvPr>
        </p:nvSpPr>
        <p:spPr>
          <a:xfrm>
            <a:off x="0" y="1600200"/>
            <a:ext cx="8229600" cy="4525963"/>
          </a:xfrm>
        </p:spPr>
        <p:txBody>
          <a:bodyPr>
            <a:normAutofit fontScale="92500" lnSpcReduction="10000"/>
          </a:bodyPr>
          <a:lstStyle/>
          <a:p>
            <a:pPr marL="0" indent="0" algn="just">
              <a:buNone/>
            </a:pPr>
            <a:r>
              <a:rPr lang="ru-RU" b="1" dirty="0" smtClean="0">
                <a:solidFill>
                  <a:srgbClr val="542555"/>
                </a:solidFill>
              </a:rPr>
              <a:t>Родители привлекаются к административной ответственности по  ст. 5.35 </a:t>
            </a:r>
            <a:r>
              <a:rPr lang="ru-RU" b="1" dirty="0" err="1" smtClean="0">
                <a:solidFill>
                  <a:srgbClr val="542555"/>
                </a:solidFill>
              </a:rPr>
              <a:t>КоАП</a:t>
            </a:r>
            <a:r>
              <a:rPr lang="ru-RU" b="1" dirty="0" smtClean="0">
                <a:solidFill>
                  <a:srgbClr val="542555"/>
                </a:solidFill>
              </a:rPr>
              <a:t> РФ за неисполнение обязанностей по содержанию и воспитанию несовершеннолетних.</a:t>
            </a:r>
            <a:endParaRPr lang="ru-RU" dirty="0" smtClean="0">
              <a:solidFill>
                <a:srgbClr val="542555"/>
              </a:solidFill>
            </a:endParaRPr>
          </a:p>
          <a:p>
            <a:pPr marL="0" indent="0" algn="just">
              <a:buNone/>
            </a:pPr>
            <a:r>
              <a:rPr lang="ru-RU" sz="1900" dirty="0" smtClean="0">
                <a:solidFill>
                  <a:srgbClr val="542555"/>
                </a:solidFill>
              </a:rPr>
              <a:t>1.Неисполнение или ненадлежащее исполнение родителями или иными законными представителями несовершеннолетних обязанностей по содержанию, воспитанию, обучению, защите прав и интересов несовершеннолетних </a:t>
            </a:r>
            <a:r>
              <a:rPr lang="ru-RU" sz="1900" b="1" dirty="0" smtClean="0">
                <a:solidFill>
                  <a:srgbClr val="542555"/>
                </a:solidFill>
              </a:rPr>
              <a:t>влечет предупреждение или наложение административного штрафа в размере от ста до пятисот рублей.</a:t>
            </a:r>
          </a:p>
          <a:p>
            <a:pPr marL="0" indent="0" algn="just">
              <a:buNone/>
            </a:pPr>
            <a:r>
              <a:rPr lang="ru-RU" sz="2000" dirty="0" smtClean="0">
                <a:solidFill>
                  <a:srgbClr val="542555"/>
                </a:solidFill>
              </a:rPr>
              <a:t>3.Повторное в течение года совершение административного правонарушения, предусмотренного частью 2 настоящей статьи, </a:t>
            </a:r>
            <a:r>
              <a:rPr lang="ru-RU" sz="2000" b="1" dirty="0" smtClean="0">
                <a:solidFill>
                  <a:srgbClr val="542555"/>
                </a:solidFill>
              </a:rPr>
              <a:t>влечет наложение административного штрафа в размере от четырех тысяч до пяти тысяч рублей или административный арест на срок до пяти суток.</a:t>
            </a:r>
            <a:endParaRPr lang="ru-RU" sz="1900" b="1" dirty="0" smtClean="0">
              <a:solidFill>
                <a:srgbClr val="542555"/>
              </a:solidFill>
            </a:endParaRPr>
          </a:p>
          <a:p>
            <a:pPr algn="just"/>
            <a:endParaRPr lang="ru-RU" dirty="0"/>
          </a:p>
        </p:txBody>
      </p:sp>
    </p:spTree>
    <p:extLst>
      <p:ext uri="{BB962C8B-B14F-4D97-AF65-F5344CB8AC3E}">
        <p14:creationId xmlns:p14="http://schemas.microsoft.com/office/powerpoint/2010/main" val="1666105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476672"/>
            <a:ext cx="7596336" cy="5904656"/>
          </a:xfrm>
        </p:spPr>
        <p:txBody>
          <a:bodyPr>
            <a:normAutofit fontScale="92500" lnSpcReduction="10000"/>
          </a:bodyPr>
          <a:lstStyle/>
          <a:p>
            <a:pPr marL="0" indent="0" algn="just">
              <a:buNone/>
            </a:pPr>
            <a:r>
              <a:rPr lang="ru-RU" sz="3900" b="1" dirty="0" smtClean="0">
                <a:solidFill>
                  <a:srgbClr val="542555"/>
                </a:solidFill>
              </a:rPr>
              <a:t>Статья 20.22. КоАП РФ</a:t>
            </a:r>
            <a:r>
              <a:rPr lang="ru-RU" sz="3900" dirty="0" smtClean="0">
                <a:solidFill>
                  <a:srgbClr val="542555"/>
                </a:solidFill>
              </a:rPr>
              <a:t> </a:t>
            </a:r>
          </a:p>
          <a:p>
            <a:pPr marL="0" indent="0">
              <a:buNone/>
            </a:pPr>
            <a:r>
              <a:rPr lang="ru-RU" sz="3300" dirty="0" smtClean="0">
                <a:solidFill>
                  <a:srgbClr val="542555"/>
                </a:solidFill>
              </a:rPr>
              <a:t>Появление в состоянии опьянения несовершеннолетних, а равно распитие ими пива и напитков, изготавливаемых на его основе, алкогольной и спиртосодержащей продукции, потребление ими наркотических средств или психотропных веществ в общественных местах влечет </a:t>
            </a:r>
            <a:r>
              <a:rPr lang="ru-RU" sz="3300" b="1" dirty="0" smtClean="0">
                <a:solidFill>
                  <a:srgbClr val="542555"/>
                </a:solidFill>
              </a:rPr>
              <a:t>наложение административного штрафа на родителей или иных законных представителей несовершеннолетних в размере от трехсот до пятисот рублей.</a:t>
            </a:r>
          </a:p>
          <a:p>
            <a:endParaRPr lang="ru-RU" dirty="0"/>
          </a:p>
        </p:txBody>
      </p:sp>
    </p:spTree>
    <p:extLst>
      <p:ext uri="{BB962C8B-B14F-4D97-AF65-F5344CB8AC3E}">
        <p14:creationId xmlns:p14="http://schemas.microsoft.com/office/powerpoint/2010/main" val="3332723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229600" cy="1143000"/>
          </a:xfrm>
        </p:spPr>
        <p:txBody>
          <a:bodyPr/>
          <a:lstStyle/>
          <a:p>
            <a:pPr algn="l"/>
            <a:r>
              <a:rPr lang="ru-RU" b="1" dirty="0" smtClean="0">
                <a:solidFill>
                  <a:srgbClr val="542555"/>
                </a:solidFill>
              </a:rPr>
              <a:t>Уголовный кодекс РФ</a:t>
            </a:r>
            <a:endParaRPr lang="ru-RU" b="1" dirty="0">
              <a:solidFill>
                <a:srgbClr val="542555"/>
              </a:solidFill>
            </a:endParaRPr>
          </a:p>
        </p:txBody>
      </p:sp>
      <p:sp>
        <p:nvSpPr>
          <p:cNvPr id="3" name="Содержимое 2"/>
          <p:cNvSpPr>
            <a:spLocks noGrp="1"/>
          </p:cNvSpPr>
          <p:nvPr>
            <p:ph sz="quarter" idx="1"/>
          </p:nvPr>
        </p:nvSpPr>
        <p:spPr>
          <a:xfrm>
            <a:off x="0" y="1556792"/>
            <a:ext cx="8229600" cy="4525963"/>
          </a:xfrm>
        </p:spPr>
        <p:txBody>
          <a:bodyPr>
            <a:normAutofit fontScale="85000" lnSpcReduction="20000"/>
          </a:bodyPr>
          <a:lstStyle/>
          <a:p>
            <a:pPr marL="0" indent="0" algn="just">
              <a:buNone/>
            </a:pPr>
            <a:r>
              <a:rPr lang="ru-RU" b="1" dirty="0" smtClean="0">
                <a:solidFill>
                  <a:srgbClr val="542555"/>
                </a:solidFill>
              </a:rPr>
              <a:t>Статья 116. УК РФ  Побои.</a:t>
            </a:r>
            <a:endParaRPr lang="ru-RU" dirty="0" smtClean="0">
              <a:solidFill>
                <a:srgbClr val="542555"/>
              </a:solidFill>
            </a:endParaRPr>
          </a:p>
          <a:p>
            <a:pPr marL="0" indent="0" algn="just">
              <a:buNone/>
            </a:pPr>
            <a:r>
              <a:rPr lang="ru-RU" dirty="0" smtClean="0">
                <a:solidFill>
                  <a:srgbClr val="542555"/>
                </a:solidFill>
              </a:rPr>
              <a:t>1. Нанесение побоев или совершение иных насильственных действий, причинивших физическую боль, но не повлекших последствий, указанных в статье 115 настоящего Кодекса, -  </a:t>
            </a:r>
            <a:r>
              <a:rPr lang="ru-RU" b="1" dirty="0" smtClean="0">
                <a:solidFill>
                  <a:srgbClr val="542555"/>
                </a:solidFill>
              </a:rPr>
              <a:t>наказываются штрафом в размере до сорока тысяч рублей или в размере заработной платы или иного дохода осужденного за период до трех месяцев, либо обязательными работами на срок от ста двадцати до ста восьмидесяти часов, либо исправительными работами на срок до шести месяцев, либо арестом на срок до трех месяцев</a:t>
            </a:r>
            <a:endParaRPr lang="ru-RU" b="1" dirty="0">
              <a:solidFill>
                <a:srgbClr val="542555"/>
              </a:solidFill>
            </a:endParaRPr>
          </a:p>
        </p:txBody>
      </p:sp>
    </p:spTree>
    <p:extLst>
      <p:ext uri="{BB962C8B-B14F-4D97-AF65-F5344CB8AC3E}">
        <p14:creationId xmlns:p14="http://schemas.microsoft.com/office/powerpoint/2010/main" val="1728857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332656"/>
            <a:ext cx="7596336" cy="6048672"/>
          </a:xfrm>
        </p:spPr>
        <p:txBody>
          <a:bodyPr>
            <a:normAutofit fontScale="92500" lnSpcReduction="20000"/>
          </a:bodyPr>
          <a:lstStyle/>
          <a:p>
            <a:pPr marL="0" indent="0" algn="just">
              <a:buNone/>
            </a:pPr>
            <a:r>
              <a:rPr lang="ru-RU" b="1" dirty="0" smtClean="0">
                <a:solidFill>
                  <a:srgbClr val="542555"/>
                </a:solidFill>
              </a:rPr>
              <a:t>Статья 151</a:t>
            </a:r>
            <a:r>
              <a:rPr lang="ru-RU" dirty="0" smtClean="0">
                <a:solidFill>
                  <a:srgbClr val="542555"/>
                </a:solidFill>
              </a:rPr>
              <a:t>.</a:t>
            </a:r>
            <a:r>
              <a:rPr lang="ru-RU" b="1" dirty="0" smtClean="0">
                <a:solidFill>
                  <a:srgbClr val="542555"/>
                </a:solidFill>
              </a:rPr>
              <a:t> УК РФ</a:t>
            </a:r>
            <a:r>
              <a:rPr lang="ru-RU" dirty="0" smtClean="0">
                <a:solidFill>
                  <a:srgbClr val="542555"/>
                </a:solidFill>
              </a:rPr>
              <a:t> </a:t>
            </a:r>
            <a:r>
              <a:rPr lang="ru-RU" b="1" dirty="0" smtClean="0">
                <a:solidFill>
                  <a:srgbClr val="542555"/>
                </a:solidFill>
              </a:rPr>
              <a:t>Вовлечение несовершеннолетнего в совершение антиобщественных действий.</a:t>
            </a:r>
            <a:endParaRPr lang="ru-RU" dirty="0" smtClean="0">
              <a:solidFill>
                <a:srgbClr val="542555"/>
              </a:solidFill>
            </a:endParaRPr>
          </a:p>
          <a:p>
            <a:pPr marL="0" indent="0" algn="just">
              <a:buNone/>
            </a:pPr>
            <a:r>
              <a:rPr lang="ru-RU" dirty="0" smtClean="0">
                <a:solidFill>
                  <a:srgbClr val="542555"/>
                </a:solidFill>
              </a:rPr>
              <a:t>1. Вовлечение несовершеннолетнего в систематическое употребление спиртных напитков, одурманивающих веществ, в занятие бродяжничеством или попрошайничеством, совершенное лицом, достигшим восемнадцатилетнего возраста, - </a:t>
            </a:r>
            <a:r>
              <a:rPr lang="ru-RU" b="1" dirty="0" smtClean="0">
                <a:solidFill>
                  <a:srgbClr val="542555"/>
                </a:solidFill>
              </a:rPr>
              <a:t>наказывается обязательными работами на срок от ста восьмидесяти до двухсот сорока часов, либо исправительными работами на срок от одного года до двух лет, либо арестом на срок от трех до шести месяцев, либо лишением свободы на срок до четырех лет.</a:t>
            </a:r>
          </a:p>
          <a:p>
            <a:endParaRPr lang="ru-RU" dirty="0">
              <a:solidFill>
                <a:srgbClr val="542555"/>
              </a:solidFill>
            </a:endParaRPr>
          </a:p>
        </p:txBody>
      </p:sp>
    </p:spTree>
    <p:extLst>
      <p:ext uri="{BB962C8B-B14F-4D97-AF65-F5344CB8AC3E}">
        <p14:creationId xmlns:p14="http://schemas.microsoft.com/office/powerpoint/2010/main" val="258720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404664"/>
            <a:ext cx="7596336" cy="6048672"/>
          </a:xfrm>
        </p:spPr>
        <p:txBody>
          <a:bodyPr>
            <a:normAutofit fontScale="77500" lnSpcReduction="20000"/>
          </a:bodyPr>
          <a:lstStyle/>
          <a:p>
            <a:pPr marL="0" indent="0" algn="just">
              <a:buNone/>
            </a:pPr>
            <a:r>
              <a:rPr lang="ru-RU" b="1" dirty="0" smtClean="0">
                <a:solidFill>
                  <a:srgbClr val="542555"/>
                </a:solidFill>
              </a:rPr>
              <a:t>Статья 156.</a:t>
            </a:r>
            <a:r>
              <a:rPr lang="ru-RU" dirty="0" smtClean="0">
                <a:solidFill>
                  <a:srgbClr val="542555"/>
                </a:solidFill>
              </a:rPr>
              <a:t> </a:t>
            </a:r>
            <a:r>
              <a:rPr lang="ru-RU" b="1" dirty="0" smtClean="0">
                <a:solidFill>
                  <a:srgbClr val="542555"/>
                </a:solidFill>
              </a:rPr>
              <a:t>УК РФ</a:t>
            </a:r>
            <a:r>
              <a:rPr lang="ru-RU" dirty="0" smtClean="0">
                <a:solidFill>
                  <a:srgbClr val="542555"/>
                </a:solidFill>
              </a:rPr>
              <a:t> </a:t>
            </a:r>
            <a:r>
              <a:rPr lang="ru-RU" b="1" dirty="0" smtClean="0">
                <a:solidFill>
                  <a:srgbClr val="542555"/>
                </a:solidFill>
              </a:rPr>
              <a:t>Неисполнение обязанностей по воспитанию несовершеннолетнего. </a:t>
            </a:r>
            <a:endParaRPr lang="ru-RU" dirty="0" smtClean="0">
              <a:solidFill>
                <a:srgbClr val="542555"/>
              </a:solidFill>
            </a:endParaRPr>
          </a:p>
          <a:p>
            <a:pPr marL="0" indent="0" algn="just">
              <a:buNone/>
            </a:pPr>
            <a:r>
              <a:rPr lang="ru-RU" dirty="0" smtClean="0">
                <a:solidFill>
                  <a:srgbClr val="542555"/>
                </a:solidFill>
              </a:rPr>
              <a:t>  Неисполнение или ненадлежащее исполнение обязанностей по воспитанию несовершеннолетнего родителем или иным лицом, на которое возложены эти обязанности, а равно педагогом или другим работником образовательного, воспитательного, лечебного либо иного учреждения, обязанного осуществлять надзор за несовершеннолетним, и   жестокое обращение с несовершеннолетним, —  </a:t>
            </a:r>
            <a:r>
              <a:rPr lang="ru-RU" b="1" dirty="0" smtClean="0">
                <a:solidFill>
                  <a:srgbClr val="542555"/>
                </a:solidFill>
              </a:rPr>
              <a:t>наказывается штрафом в размере от пятидесяти до ста минимальных размеров оплаты труда или в размере заработной платы или иного дохода осужденного за период до одного месяца, либо ограничением свободы на срок до трех лет, либо лишением свободы на срок до двух лет с лишением права занимать определенные должности или заниматься определенной деятельностью на срок до трех лет или без такового. </a:t>
            </a:r>
          </a:p>
          <a:p>
            <a:endParaRPr lang="ru-RU" dirty="0"/>
          </a:p>
        </p:txBody>
      </p:sp>
    </p:spTree>
    <p:extLst>
      <p:ext uri="{BB962C8B-B14F-4D97-AF65-F5344CB8AC3E}">
        <p14:creationId xmlns:p14="http://schemas.microsoft.com/office/powerpoint/2010/main" val="777276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604448" cy="1714202"/>
          </a:xfrm>
        </p:spPr>
        <p:txBody>
          <a:bodyPr>
            <a:noAutofit/>
          </a:bodyPr>
          <a:lstStyle/>
          <a:p>
            <a:pPr algn="l"/>
            <a:r>
              <a:rPr lang="ru-RU" sz="3200" dirty="0">
                <a:solidFill>
                  <a:srgbClr val="542555"/>
                </a:solidFill>
              </a:rPr>
              <a:t>Федеральный закон от 24 июня 1999 </a:t>
            </a:r>
            <a:r>
              <a:rPr lang="ru-RU" sz="3200" dirty="0" smtClean="0">
                <a:solidFill>
                  <a:srgbClr val="542555"/>
                </a:solidFill>
              </a:rPr>
              <a:t>г. N </a:t>
            </a:r>
            <a:r>
              <a:rPr lang="ru-RU" sz="3200" dirty="0">
                <a:solidFill>
                  <a:srgbClr val="542555"/>
                </a:solidFill>
              </a:rPr>
              <a:t>120-ФЗ </a:t>
            </a:r>
            <a:r>
              <a:rPr lang="ru-RU" sz="3200" b="1" dirty="0">
                <a:solidFill>
                  <a:srgbClr val="542555"/>
                </a:solidFill>
              </a:rPr>
              <a:t>"Об основах системы профилактики безнадзорности и правонарушений </a:t>
            </a:r>
            <a:r>
              <a:rPr lang="ru-RU" sz="3200" b="1" dirty="0" smtClean="0">
                <a:solidFill>
                  <a:srgbClr val="542555"/>
                </a:solidFill>
              </a:rPr>
              <a:t>несовершеннолетних»</a:t>
            </a:r>
            <a:endParaRPr lang="ru-RU" sz="3200" b="1" dirty="0">
              <a:solidFill>
                <a:srgbClr val="542555"/>
              </a:solidFill>
            </a:endParaRPr>
          </a:p>
        </p:txBody>
      </p:sp>
      <p:pic>
        <p:nvPicPr>
          <p:cNvPr id="7170" name="Picture 2" descr="http://www.novorab.ru/Content/uploadfiles/image/%D0%A0%D0%BE%D0%B4%D0%B8%D1%82%D0%B5%D0%BB%D0%B8%20%D0%B8%20%D0%B4%D0%B5%D1%82%D0%B8/%D0%B4%D0%B5%D1%82%D1%81%D0%BA%D0%B8%D0%B9%20%D0%B7%D0%B0%D0%BA%D0%BE%D0%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933056"/>
            <a:ext cx="3986808" cy="27176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348880"/>
            <a:ext cx="8028384" cy="1785104"/>
          </a:xfrm>
          <a:prstGeom prst="rect">
            <a:avLst/>
          </a:prstGeom>
          <a:noFill/>
        </p:spPr>
        <p:txBody>
          <a:bodyPr wrap="square" rtlCol="0">
            <a:spAutoFit/>
          </a:bodyPr>
          <a:lstStyle/>
          <a:p>
            <a:r>
              <a:rPr lang="ru-RU" sz="2800" dirty="0">
                <a:solidFill>
                  <a:srgbClr val="542555"/>
                </a:solidFill>
              </a:rPr>
              <a:t>ЗАКОН СТАВРОПОЛЬСКОГО КРАЯ № 52-кз</a:t>
            </a:r>
          </a:p>
          <a:p>
            <a:r>
              <a:rPr lang="ru-RU" sz="3200" b="1" dirty="0" smtClean="0">
                <a:solidFill>
                  <a:srgbClr val="542555"/>
                </a:solidFill>
              </a:rPr>
              <a:t>«О </a:t>
            </a:r>
            <a:r>
              <a:rPr lang="ru-RU" sz="3200" b="1" dirty="0">
                <a:solidFill>
                  <a:srgbClr val="542555"/>
                </a:solidFill>
              </a:rPr>
              <a:t>некоторых мерах по защите прав и законных интересов </a:t>
            </a:r>
            <a:r>
              <a:rPr lang="ru-RU" sz="3200" b="1" dirty="0" smtClean="0">
                <a:solidFill>
                  <a:srgbClr val="542555"/>
                </a:solidFill>
              </a:rPr>
              <a:t>несовершеннолетних»</a:t>
            </a:r>
            <a:endParaRPr lang="ru-RU" sz="3200" dirty="0">
              <a:solidFill>
                <a:srgbClr val="542555"/>
              </a:solidFill>
            </a:endParaRPr>
          </a:p>
          <a:p>
            <a:endParaRPr lang="ru-RU" dirty="0"/>
          </a:p>
        </p:txBody>
      </p:sp>
    </p:spTree>
    <p:extLst>
      <p:ext uri="{BB962C8B-B14F-4D97-AF65-F5344CB8AC3E}">
        <p14:creationId xmlns:p14="http://schemas.microsoft.com/office/powerpoint/2010/main" val="3904076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7862226" cy="3108543"/>
          </a:xfrm>
          <a:prstGeom prst="rect">
            <a:avLst/>
          </a:prstGeom>
          <a:noFill/>
        </p:spPr>
        <p:txBody>
          <a:bodyPr wrap="square" rtlCol="0">
            <a:spAutoFit/>
          </a:bodyPr>
          <a:lstStyle/>
          <a:p>
            <a:r>
              <a:rPr lang="ru-RU" sz="2800" b="1" dirty="0" smtClean="0">
                <a:solidFill>
                  <a:srgbClr val="542555"/>
                </a:solidFill>
                <a:effectLst>
                  <a:outerShdw blurRad="38100" dist="38100" dir="2700000" algn="tl">
                    <a:srgbClr val="000000">
                      <a:alpha val="43137"/>
                    </a:srgbClr>
                  </a:outerShdw>
                </a:effectLst>
              </a:rPr>
              <a:t>Семья и школа – это берег и море. На берегу, ребёнок делает первые шаги, а потом перед ним раскрывается невообразимое море знаний. </a:t>
            </a:r>
          </a:p>
          <a:p>
            <a:r>
              <a:rPr lang="ru-RU" sz="2800" b="1" dirty="0" smtClean="0">
                <a:solidFill>
                  <a:srgbClr val="542555"/>
                </a:solidFill>
                <a:effectLst>
                  <a:outerShdw blurRad="38100" dist="38100" dir="2700000" algn="tl">
                    <a:srgbClr val="000000">
                      <a:alpha val="43137"/>
                    </a:srgbClr>
                  </a:outerShdw>
                </a:effectLst>
              </a:rPr>
              <a:t>И курс в этом море прокладывает школа. Но это не значит, что он должен совсем оторваться от берега…</a:t>
            </a:r>
          </a:p>
          <a:p>
            <a:r>
              <a:rPr lang="ru-RU" sz="2800" b="1" dirty="0">
                <a:solidFill>
                  <a:srgbClr val="542555"/>
                </a:solidFill>
                <a:effectLst>
                  <a:outerShdw blurRad="38100" dist="38100" dir="2700000" algn="tl">
                    <a:srgbClr val="000000">
                      <a:alpha val="43137"/>
                    </a:srgbClr>
                  </a:outerShdw>
                </a:effectLst>
              </a:rPr>
              <a:t> </a:t>
            </a:r>
            <a:r>
              <a:rPr lang="ru-RU" sz="2800" b="1" dirty="0" smtClean="0">
                <a:solidFill>
                  <a:srgbClr val="542555"/>
                </a:solidFill>
                <a:effectLst>
                  <a:outerShdw blurRad="38100" dist="38100" dir="2700000" algn="tl">
                    <a:srgbClr val="000000">
                      <a:alpha val="43137"/>
                    </a:srgbClr>
                  </a:outerShdw>
                </a:effectLst>
              </a:rPr>
              <a:t>                                                                      Л. Кассиль</a:t>
            </a:r>
            <a:endParaRPr lang="ru-RU" sz="2800" b="1" dirty="0">
              <a:solidFill>
                <a:srgbClr val="542555"/>
              </a:solidFill>
              <a:effectLst>
                <a:outerShdw blurRad="38100" dist="38100" dir="2700000" algn="tl">
                  <a:srgbClr val="000000">
                    <a:alpha val="43137"/>
                  </a:srgbClr>
                </a:outerShdw>
              </a:effectLst>
            </a:endParaRPr>
          </a:p>
        </p:txBody>
      </p:sp>
      <p:pic>
        <p:nvPicPr>
          <p:cNvPr id="2050" name="Picture 2" descr="http://ppt4web.ru/images/8/34905/310/img2.jpg"/>
          <p:cNvPicPr>
            <a:picLocks noChangeAspect="1" noChangeArrowheads="1"/>
          </p:cNvPicPr>
          <p:nvPr/>
        </p:nvPicPr>
        <p:blipFill rotWithShape="1">
          <a:blip r:embed="rId2">
            <a:extLst>
              <a:ext uri="{28A0092B-C50C-407E-A947-70E740481C1C}">
                <a14:useLocalDpi xmlns:a14="http://schemas.microsoft.com/office/drawing/2010/main" val="0"/>
              </a:ext>
            </a:extLst>
          </a:blip>
          <a:srcRect b="32080"/>
          <a:stretch/>
        </p:blipFill>
        <p:spPr bwMode="auto">
          <a:xfrm>
            <a:off x="3491880" y="4149080"/>
            <a:ext cx="4968552" cy="252555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354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7223003" cy="1323439"/>
          </a:xfrm>
          <a:prstGeom prst="rect">
            <a:avLst/>
          </a:prstGeom>
          <a:noFill/>
        </p:spPr>
        <p:txBody>
          <a:bodyPr wrap="none" rtlCol="0">
            <a:spAutoFit/>
          </a:bodyPr>
          <a:lstStyle/>
          <a:p>
            <a:r>
              <a:rPr lang="ru-RU" sz="4000" b="1" dirty="0">
                <a:solidFill>
                  <a:srgbClr val="542555"/>
                </a:solidFill>
              </a:rPr>
              <a:t>Анализ </a:t>
            </a:r>
            <a:r>
              <a:rPr lang="ru-RU" sz="4000" b="1" dirty="0" smtClean="0">
                <a:solidFill>
                  <a:srgbClr val="542555"/>
                </a:solidFill>
              </a:rPr>
              <a:t>учебно-воспитательной</a:t>
            </a:r>
          </a:p>
          <a:p>
            <a:r>
              <a:rPr lang="ru-RU" sz="4000" b="1" dirty="0" smtClean="0">
                <a:solidFill>
                  <a:srgbClr val="542555"/>
                </a:solidFill>
              </a:rPr>
              <a:t>работы </a:t>
            </a:r>
            <a:r>
              <a:rPr lang="ru-RU" sz="4000" b="1" dirty="0">
                <a:solidFill>
                  <a:srgbClr val="542555"/>
                </a:solidFill>
              </a:rPr>
              <a:t>за 2 четверть </a:t>
            </a:r>
          </a:p>
        </p:txBody>
      </p:sp>
      <p:pic>
        <p:nvPicPr>
          <p:cNvPr id="7170" name="Picture 2" descr="http://dnevnik.ya1.ru/weblogs/upload/1535/1130995298508686aa80332.jpg"/>
          <p:cNvPicPr>
            <a:picLocks noChangeAspect="1" noChangeArrowheads="1"/>
          </p:cNvPicPr>
          <p:nvPr/>
        </p:nvPicPr>
        <p:blipFill>
          <a:blip r:embed="rId2"/>
          <a:srcRect/>
          <a:stretch>
            <a:fillRect/>
          </a:stretch>
        </p:blipFill>
        <p:spPr bwMode="auto">
          <a:xfrm>
            <a:off x="2819428" y="2495573"/>
            <a:ext cx="5753100" cy="4362451"/>
          </a:xfrm>
          <a:prstGeom prst="rect">
            <a:avLst/>
          </a:prstGeom>
          <a:noFill/>
          <a:effectLst>
            <a:softEdge rad="317500"/>
          </a:effectLst>
        </p:spPr>
      </p:pic>
    </p:spTree>
    <p:extLst>
      <p:ext uri="{BB962C8B-B14F-4D97-AF65-F5344CB8AC3E}">
        <p14:creationId xmlns:p14="http://schemas.microsoft.com/office/powerpoint/2010/main" val="3186419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184185713"/>
              </p:ext>
            </p:extLst>
          </p:nvPr>
        </p:nvGraphicFramePr>
        <p:xfrm>
          <a:off x="179512" y="2348880"/>
          <a:ext cx="8208913" cy="2804136"/>
        </p:xfrm>
        <a:graphic>
          <a:graphicData uri="http://schemas.openxmlformats.org/drawingml/2006/table">
            <a:tbl>
              <a:tblPr firstRow="1" bandRow="1">
                <a:tableStyleId>{5C22544A-7EE6-4342-B048-85BDC9FD1C3A}</a:tableStyleId>
              </a:tblPr>
              <a:tblGrid>
                <a:gridCol w="581800"/>
                <a:gridCol w="2618285"/>
                <a:gridCol w="1530475"/>
                <a:gridCol w="1750160"/>
                <a:gridCol w="1728193"/>
              </a:tblGrid>
              <a:tr h="789031">
                <a:tc>
                  <a:txBody>
                    <a:bodyPr/>
                    <a:lstStyle/>
                    <a:p>
                      <a:pPr algn="ctr"/>
                      <a:r>
                        <a:rPr lang="ru-RU" sz="2400" dirty="0" smtClean="0">
                          <a:effectLst>
                            <a:outerShdw blurRad="38100" dist="38100" dir="2700000" algn="tl">
                              <a:srgbClr val="000000">
                                <a:alpha val="43137"/>
                              </a:srgbClr>
                            </a:outerShdw>
                          </a:effectLst>
                        </a:rPr>
                        <a:t>№</a:t>
                      </a:r>
                    </a:p>
                    <a:p>
                      <a:pPr algn="ctr"/>
                      <a:endParaRPr lang="ru-RU" sz="2400" b="1" dirty="0">
                        <a:solidFill>
                          <a:schemeClr val="bg1"/>
                        </a:solidFill>
                        <a:effectLst>
                          <a:outerShdw blurRad="38100" dist="38100" dir="2700000" algn="tl">
                            <a:srgbClr val="000000">
                              <a:alpha val="43137"/>
                            </a:srgbClr>
                          </a:outerShdw>
                        </a:effectLst>
                        <a:latin typeface="+mn-lt"/>
                      </a:endParaRPr>
                    </a:p>
                  </a:txBody>
                  <a:tcPr marL="91450" marR="91450" marT="45718" marB="45718"/>
                </a:tc>
                <a:tc>
                  <a:txBody>
                    <a:bodyPr/>
                    <a:lstStyle/>
                    <a:p>
                      <a:pPr algn="ctr"/>
                      <a:r>
                        <a:rPr lang="ru-RU" sz="2400" dirty="0" smtClean="0">
                          <a:effectLst>
                            <a:outerShdw blurRad="38100" dist="38100" dir="2700000" algn="tl">
                              <a:srgbClr val="000000">
                                <a:alpha val="43137"/>
                              </a:srgbClr>
                            </a:outerShdw>
                          </a:effectLst>
                        </a:rPr>
                        <a:t>Фамилия ученика</a:t>
                      </a:r>
                      <a:endParaRPr lang="ru-RU" sz="2400" b="1" dirty="0">
                        <a:solidFill>
                          <a:schemeClr val="bg1"/>
                        </a:solidFill>
                        <a:effectLst>
                          <a:outerShdw blurRad="38100" dist="38100" dir="2700000" algn="tl">
                            <a:srgbClr val="000000">
                              <a:alpha val="43137"/>
                            </a:srgbClr>
                          </a:outerShdw>
                        </a:effectLst>
                      </a:endParaRPr>
                    </a:p>
                  </a:txBody>
                  <a:tcPr marL="91450" marR="91450" marT="45718" marB="45718"/>
                </a:tc>
                <a:tc>
                  <a:txBody>
                    <a:bodyPr/>
                    <a:lstStyle/>
                    <a:p>
                      <a:pPr algn="ctr"/>
                      <a:r>
                        <a:rPr lang="en-US" sz="2400" dirty="0" smtClean="0">
                          <a:effectLst>
                            <a:outerShdw blurRad="38100" dist="38100" dir="2700000" algn="tl">
                              <a:srgbClr val="000000">
                                <a:alpha val="43137"/>
                              </a:srgbClr>
                            </a:outerShdw>
                          </a:effectLst>
                        </a:rPr>
                        <a:t>I</a:t>
                      </a:r>
                      <a:r>
                        <a:rPr lang="ru-RU" sz="2400" dirty="0" smtClean="0">
                          <a:effectLst>
                            <a:outerShdw blurRad="38100" dist="38100" dir="2700000" algn="tl">
                              <a:srgbClr val="000000">
                                <a:alpha val="43137"/>
                              </a:srgbClr>
                            </a:outerShdw>
                          </a:effectLst>
                        </a:rPr>
                        <a:t> четверть</a:t>
                      </a:r>
                      <a:endParaRPr lang="ru-RU" sz="2400" b="1" dirty="0">
                        <a:solidFill>
                          <a:schemeClr val="bg1"/>
                        </a:solidFill>
                        <a:effectLst>
                          <a:outerShdw blurRad="38100" dist="38100" dir="2700000" algn="tl">
                            <a:srgbClr val="000000">
                              <a:alpha val="43137"/>
                            </a:srgbClr>
                          </a:outerShdw>
                        </a:effectLst>
                      </a:endParaRPr>
                    </a:p>
                  </a:txBody>
                  <a:tcPr marL="91450" marR="91450" marT="45718" marB="45718"/>
                </a:tc>
                <a:tc>
                  <a:txBody>
                    <a:bodyPr/>
                    <a:lstStyle/>
                    <a:p>
                      <a:pPr algn="ctr"/>
                      <a:r>
                        <a:rPr lang="en-US" sz="2400" dirty="0" smtClean="0">
                          <a:effectLst>
                            <a:outerShdw blurRad="38100" dist="38100" dir="2700000" algn="tl">
                              <a:srgbClr val="000000">
                                <a:alpha val="43137"/>
                              </a:srgbClr>
                            </a:outerShdw>
                          </a:effectLst>
                        </a:rPr>
                        <a:t>II</a:t>
                      </a:r>
                      <a:r>
                        <a:rPr lang="ru-RU" sz="2400" baseline="0" dirty="0" smtClean="0">
                          <a:effectLst>
                            <a:outerShdw blurRad="38100" dist="38100" dir="2700000" algn="tl">
                              <a:srgbClr val="000000">
                                <a:alpha val="43137"/>
                              </a:srgbClr>
                            </a:outerShdw>
                          </a:effectLst>
                        </a:rPr>
                        <a:t> четверть</a:t>
                      </a:r>
                      <a:endParaRPr lang="ru-RU" sz="2400" b="1" dirty="0">
                        <a:solidFill>
                          <a:schemeClr val="bg1"/>
                        </a:solidFill>
                        <a:effectLst>
                          <a:outerShdw blurRad="38100" dist="38100" dir="2700000" algn="tl">
                            <a:srgbClr val="000000">
                              <a:alpha val="43137"/>
                            </a:srgbClr>
                          </a:outerShdw>
                        </a:effectLst>
                      </a:endParaRPr>
                    </a:p>
                  </a:txBody>
                  <a:tcPr marL="91450" marR="91450" marT="45718" marB="45718"/>
                </a:tc>
                <a:tc>
                  <a:txBody>
                    <a:bodyPr/>
                    <a:lstStyle/>
                    <a:p>
                      <a:pPr algn="ctr"/>
                      <a:r>
                        <a:rPr lang="ru-RU" sz="2400" b="1" dirty="0" smtClean="0">
                          <a:solidFill>
                            <a:schemeClr val="bg1"/>
                          </a:solidFill>
                          <a:effectLst>
                            <a:outerShdw blurRad="38100" dist="38100" dir="2700000" algn="tl">
                              <a:srgbClr val="000000">
                                <a:alpha val="43137"/>
                              </a:srgbClr>
                            </a:outerShdw>
                          </a:effectLst>
                        </a:rPr>
                        <a:t>Количество</a:t>
                      </a:r>
                      <a:r>
                        <a:rPr lang="ru-RU" sz="2400" b="1" baseline="0" dirty="0" smtClean="0">
                          <a:solidFill>
                            <a:schemeClr val="bg1"/>
                          </a:solidFill>
                          <a:effectLst>
                            <a:outerShdw blurRad="38100" dist="38100" dir="2700000" algn="tl">
                              <a:srgbClr val="000000">
                                <a:alpha val="43137"/>
                              </a:srgbClr>
                            </a:outerShdw>
                          </a:effectLst>
                        </a:rPr>
                        <a:t> троек</a:t>
                      </a:r>
                      <a:endParaRPr lang="ru-RU" sz="2400" b="1" dirty="0">
                        <a:solidFill>
                          <a:schemeClr val="bg1"/>
                        </a:solidFill>
                        <a:effectLst>
                          <a:outerShdw blurRad="38100" dist="38100" dir="2700000" algn="tl">
                            <a:srgbClr val="000000">
                              <a:alpha val="43137"/>
                            </a:srgbClr>
                          </a:outerShdw>
                        </a:effectLst>
                      </a:endParaRPr>
                    </a:p>
                  </a:txBody>
                  <a:tcPr marL="91450" marR="91450" marT="45718" marB="45718"/>
                </a:tc>
              </a:tr>
              <a:tr h="316731">
                <a:tc>
                  <a:txBody>
                    <a:bodyPr/>
                    <a:lstStyle/>
                    <a:p>
                      <a:pPr algn="ctr"/>
                      <a:r>
                        <a:rPr lang="ru-RU" sz="2000" dirty="0" smtClean="0"/>
                        <a:t>1</a:t>
                      </a:r>
                      <a:endParaRPr lang="ru-RU" sz="2000" b="1" dirty="0">
                        <a:solidFill>
                          <a:srgbClr val="003300"/>
                        </a:solidFill>
                      </a:endParaRPr>
                    </a:p>
                  </a:txBody>
                  <a:tcPr marL="91450" marR="91450" marT="45718" marB="45718"/>
                </a:tc>
                <a:tc>
                  <a:txBody>
                    <a:bodyPr/>
                    <a:lstStyle/>
                    <a:p>
                      <a:pPr algn="ctr"/>
                      <a:endParaRPr lang="ru-RU" sz="2000" b="1" dirty="0">
                        <a:solidFill>
                          <a:srgbClr val="003300"/>
                        </a:solidFill>
                      </a:endParaRPr>
                    </a:p>
                  </a:txBody>
                  <a:tcPr marL="91450" marR="91450" marT="45718" marB="45718"/>
                </a:tc>
                <a:tc>
                  <a:txBody>
                    <a:bodyPr/>
                    <a:lstStyle/>
                    <a:p>
                      <a:pPr algn="ctr"/>
                      <a:endParaRPr lang="ru-RU" sz="2000" b="1" dirty="0">
                        <a:solidFill>
                          <a:srgbClr val="003300"/>
                        </a:solidFill>
                        <a:effectLst>
                          <a:outerShdw blurRad="38100" dist="38100" dir="2700000" algn="tl">
                            <a:srgbClr val="000000">
                              <a:alpha val="43137"/>
                            </a:srgbClr>
                          </a:outerShdw>
                        </a:effectLst>
                      </a:endParaRPr>
                    </a:p>
                  </a:txBody>
                  <a:tcPr marL="91450" marR="91450" marT="45718" marB="45718"/>
                </a:tc>
                <a:tc>
                  <a:txBody>
                    <a:bodyPr/>
                    <a:lstStyle/>
                    <a:p>
                      <a:pPr algn="ctr"/>
                      <a:endParaRPr lang="ru-RU" b="1" dirty="0">
                        <a:solidFill>
                          <a:srgbClr val="7030A0"/>
                        </a:solidFill>
                        <a:effectLst>
                          <a:outerShdw blurRad="38100" dist="38100" dir="2700000" algn="tl">
                            <a:srgbClr val="000000">
                              <a:alpha val="43137"/>
                            </a:srgbClr>
                          </a:outerShdw>
                        </a:effectLst>
                      </a:endParaRPr>
                    </a:p>
                  </a:txBody>
                  <a:tcPr marL="91450" marR="91450" marT="45718" marB="45718"/>
                </a:tc>
                <a:tc>
                  <a:txBody>
                    <a:bodyPr/>
                    <a:lstStyle/>
                    <a:p>
                      <a:pPr algn="ctr">
                        <a:buFontTx/>
                        <a:buNone/>
                      </a:pPr>
                      <a:endParaRPr lang="ru-RU" sz="2000" b="1" dirty="0">
                        <a:solidFill>
                          <a:srgbClr val="C00000"/>
                        </a:solidFill>
                        <a:effectLst>
                          <a:outerShdw blurRad="38100" dist="38100" dir="2700000" algn="tl">
                            <a:srgbClr val="000000">
                              <a:alpha val="43137"/>
                            </a:srgbClr>
                          </a:outerShdw>
                        </a:effectLst>
                      </a:endParaRPr>
                    </a:p>
                  </a:txBody>
                  <a:tcPr marL="91450" marR="91450" marT="45718" marB="45718"/>
                </a:tc>
              </a:tr>
              <a:tr h="316731">
                <a:tc>
                  <a:txBody>
                    <a:bodyPr/>
                    <a:lstStyle/>
                    <a:p>
                      <a:pPr algn="ctr"/>
                      <a:r>
                        <a:rPr lang="ru-RU" sz="2000" dirty="0" smtClean="0"/>
                        <a:t>2</a:t>
                      </a:r>
                      <a:endParaRPr lang="ru-RU" sz="2000" b="1" dirty="0">
                        <a:solidFill>
                          <a:srgbClr val="003300"/>
                        </a:solidFill>
                      </a:endParaRPr>
                    </a:p>
                  </a:txBody>
                  <a:tcPr marL="91450" marR="91450" marT="45718" marB="45718"/>
                </a:tc>
                <a:tc>
                  <a:txBody>
                    <a:bodyPr/>
                    <a:lstStyle/>
                    <a:p>
                      <a:pPr algn="ctr"/>
                      <a:endParaRPr lang="ru-RU" sz="2000" b="1" dirty="0">
                        <a:solidFill>
                          <a:srgbClr val="003300"/>
                        </a:solidFill>
                      </a:endParaRPr>
                    </a:p>
                  </a:txBody>
                  <a:tcPr marL="91450" marR="91450" marT="45718" marB="45718"/>
                </a:tc>
                <a:tc>
                  <a:txBody>
                    <a:bodyPr/>
                    <a:lstStyle/>
                    <a:p>
                      <a:pPr algn="ctr"/>
                      <a:endParaRPr lang="ru-RU" sz="2000" b="1" dirty="0">
                        <a:solidFill>
                          <a:srgbClr val="003300"/>
                        </a:solidFill>
                        <a:effectLst>
                          <a:outerShdw blurRad="38100" dist="38100" dir="2700000" algn="tl">
                            <a:srgbClr val="000000">
                              <a:alpha val="43137"/>
                            </a:srgbClr>
                          </a:outerShdw>
                        </a:effectLst>
                      </a:endParaRPr>
                    </a:p>
                  </a:txBody>
                  <a:tcPr marL="91450" marR="91450" marT="45718" marB="45718"/>
                </a:tc>
                <a:tc>
                  <a:txBody>
                    <a:bodyPr/>
                    <a:lstStyle/>
                    <a:p>
                      <a:pPr algn="ctr"/>
                      <a:endParaRPr lang="ru-RU" b="1" dirty="0">
                        <a:solidFill>
                          <a:srgbClr val="7030A0"/>
                        </a:solidFill>
                        <a:effectLst>
                          <a:outerShdw blurRad="38100" dist="38100" dir="2700000" algn="tl">
                            <a:srgbClr val="000000">
                              <a:alpha val="43137"/>
                            </a:srgbClr>
                          </a:outerShdw>
                        </a:effectLst>
                      </a:endParaRPr>
                    </a:p>
                  </a:txBody>
                  <a:tcPr marL="91450" marR="91450" marT="45718" marB="45718"/>
                </a:tc>
                <a:tc>
                  <a:txBody>
                    <a:bodyPr/>
                    <a:lstStyle/>
                    <a:p>
                      <a:pPr algn="ctr">
                        <a:buFontTx/>
                        <a:buNone/>
                      </a:pPr>
                      <a:endParaRPr lang="ru-RU" sz="2000" b="1" dirty="0">
                        <a:solidFill>
                          <a:srgbClr val="C00000"/>
                        </a:solidFill>
                        <a:effectLst>
                          <a:outerShdw blurRad="38100" dist="38100" dir="2700000" algn="tl">
                            <a:srgbClr val="000000">
                              <a:alpha val="43137"/>
                            </a:srgbClr>
                          </a:outerShdw>
                        </a:effectLst>
                      </a:endParaRPr>
                    </a:p>
                  </a:txBody>
                  <a:tcPr marL="91450" marR="91450" marT="45718" marB="45718"/>
                </a:tc>
              </a:tr>
              <a:tr h="316731">
                <a:tc>
                  <a:txBody>
                    <a:bodyPr/>
                    <a:lstStyle/>
                    <a:p>
                      <a:pPr algn="ctr"/>
                      <a:r>
                        <a:rPr lang="ru-RU" sz="2000" dirty="0" smtClean="0"/>
                        <a:t>3</a:t>
                      </a:r>
                      <a:endParaRPr lang="ru-RU" sz="2000" b="1" dirty="0">
                        <a:solidFill>
                          <a:srgbClr val="003300"/>
                        </a:solidFill>
                      </a:endParaRPr>
                    </a:p>
                  </a:txBody>
                  <a:tcPr marL="91450" marR="91450" marT="45718" marB="45718"/>
                </a:tc>
                <a:tc>
                  <a:txBody>
                    <a:bodyPr/>
                    <a:lstStyle/>
                    <a:p>
                      <a:pPr algn="ctr"/>
                      <a:endParaRPr lang="ru-RU" sz="2000" b="1" dirty="0">
                        <a:solidFill>
                          <a:srgbClr val="003300"/>
                        </a:solidFill>
                      </a:endParaRPr>
                    </a:p>
                  </a:txBody>
                  <a:tcPr marL="91450" marR="91450" marT="45718" marB="45718"/>
                </a:tc>
                <a:tc>
                  <a:txBody>
                    <a:bodyPr/>
                    <a:lstStyle/>
                    <a:p>
                      <a:pPr algn="ctr"/>
                      <a:endParaRPr lang="ru-RU" sz="2000" b="1" dirty="0">
                        <a:solidFill>
                          <a:srgbClr val="003300"/>
                        </a:solidFill>
                        <a:effectLst>
                          <a:outerShdw blurRad="38100" dist="38100" dir="2700000" algn="tl">
                            <a:srgbClr val="000000">
                              <a:alpha val="43137"/>
                            </a:srgbClr>
                          </a:outerShdw>
                        </a:effectLst>
                      </a:endParaRPr>
                    </a:p>
                  </a:txBody>
                  <a:tcPr marL="91450" marR="91450" marT="45718" marB="45718"/>
                </a:tc>
                <a:tc>
                  <a:txBody>
                    <a:bodyPr/>
                    <a:lstStyle/>
                    <a:p>
                      <a:pPr algn="ctr"/>
                      <a:endParaRPr lang="ru-RU" b="1" dirty="0">
                        <a:solidFill>
                          <a:srgbClr val="7030A0"/>
                        </a:solidFill>
                        <a:effectLst>
                          <a:outerShdw blurRad="38100" dist="38100" dir="2700000" algn="tl">
                            <a:srgbClr val="000000">
                              <a:alpha val="43137"/>
                            </a:srgbClr>
                          </a:outerShdw>
                        </a:effectLst>
                      </a:endParaRPr>
                    </a:p>
                  </a:txBody>
                  <a:tcPr marL="91450" marR="91450" marT="45718" marB="45718"/>
                </a:tc>
                <a:tc>
                  <a:txBody>
                    <a:bodyPr/>
                    <a:lstStyle/>
                    <a:p>
                      <a:pPr algn="ctr">
                        <a:buFontTx/>
                        <a:buNone/>
                      </a:pPr>
                      <a:endParaRPr lang="ru-RU" sz="2000" b="1" dirty="0">
                        <a:solidFill>
                          <a:srgbClr val="C00000"/>
                        </a:solidFill>
                        <a:effectLst>
                          <a:outerShdw blurRad="38100" dist="38100" dir="2700000" algn="tl">
                            <a:srgbClr val="000000">
                              <a:alpha val="43137"/>
                            </a:srgbClr>
                          </a:outerShdw>
                        </a:effectLst>
                      </a:endParaRPr>
                    </a:p>
                  </a:txBody>
                  <a:tcPr marL="91450" marR="91450" marT="45718" marB="45718"/>
                </a:tc>
              </a:tr>
              <a:tr h="316731">
                <a:tc>
                  <a:txBody>
                    <a:bodyPr/>
                    <a:lstStyle/>
                    <a:p>
                      <a:pPr algn="ctr"/>
                      <a:r>
                        <a:rPr lang="ru-RU" sz="2000" dirty="0" smtClean="0"/>
                        <a:t>4</a:t>
                      </a:r>
                      <a:endParaRPr lang="ru-RU" sz="2000" b="1" dirty="0">
                        <a:solidFill>
                          <a:srgbClr val="003300"/>
                        </a:solidFill>
                      </a:endParaRPr>
                    </a:p>
                  </a:txBody>
                  <a:tcPr marL="91450" marR="91450" marT="45718" marB="45718"/>
                </a:tc>
                <a:tc>
                  <a:txBody>
                    <a:bodyPr/>
                    <a:lstStyle/>
                    <a:p>
                      <a:pPr algn="ctr"/>
                      <a:endParaRPr lang="ru-RU" sz="2000" b="1" dirty="0">
                        <a:solidFill>
                          <a:srgbClr val="003300"/>
                        </a:solidFill>
                      </a:endParaRPr>
                    </a:p>
                  </a:txBody>
                  <a:tcPr marL="91450" marR="91450" marT="45718" marB="45718"/>
                </a:tc>
                <a:tc>
                  <a:txBody>
                    <a:bodyPr/>
                    <a:lstStyle/>
                    <a:p>
                      <a:pPr algn="ctr"/>
                      <a:endParaRPr lang="ru-RU" sz="2000" b="1" dirty="0">
                        <a:solidFill>
                          <a:srgbClr val="003300"/>
                        </a:solidFill>
                        <a:effectLst>
                          <a:outerShdw blurRad="38100" dist="38100" dir="2700000" algn="tl">
                            <a:srgbClr val="000000">
                              <a:alpha val="43137"/>
                            </a:srgbClr>
                          </a:outerShdw>
                        </a:effectLst>
                      </a:endParaRPr>
                    </a:p>
                  </a:txBody>
                  <a:tcPr marL="91450" marR="91450" marT="45718" marB="45718"/>
                </a:tc>
                <a:tc>
                  <a:txBody>
                    <a:bodyPr/>
                    <a:lstStyle/>
                    <a:p>
                      <a:pPr algn="ctr"/>
                      <a:endParaRPr lang="ru-RU" b="1" dirty="0">
                        <a:solidFill>
                          <a:srgbClr val="7030A0"/>
                        </a:solidFill>
                        <a:effectLst>
                          <a:outerShdw blurRad="38100" dist="38100" dir="2700000" algn="tl">
                            <a:srgbClr val="000000">
                              <a:alpha val="43137"/>
                            </a:srgbClr>
                          </a:outerShdw>
                        </a:effectLst>
                      </a:endParaRPr>
                    </a:p>
                  </a:txBody>
                  <a:tcPr marL="91450" marR="91450" marT="45718" marB="45718"/>
                </a:tc>
                <a:tc>
                  <a:txBody>
                    <a:bodyPr/>
                    <a:lstStyle/>
                    <a:p>
                      <a:pPr algn="ctr"/>
                      <a:endParaRPr lang="ru-RU" sz="2000" b="1" dirty="0">
                        <a:solidFill>
                          <a:srgbClr val="C00000"/>
                        </a:solidFill>
                        <a:effectLst>
                          <a:outerShdw blurRad="38100" dist="38100" dir="2700000" algn="tl">
                            <a:srgbClr val="000000">
                              <a:alpha val="43137"/>
                            </a:srgbClr>
                          </a:outerShdw>
                        </a:effectLst>
                      </a:endParaRPr>
                    </a:p>
                  </a:txBody>
                  <a:tcPr marL="91450" marR="91450" marT="45718" marB="45718"/>
                </a:tc>
              </a:tr>
              <a:tr h="316731">
                <a:tc>
                  <a:txBody>
                    <a:bodyPr/>
                    <a:lstStyle/>
                    <a:p>
                      <a:pPr algn="ctr"/>
                      <a:r>
                        <a:rPr lang="ru-RU" sz="2000" dirty="0" smtClean="0"/>
                        <a:t>5</a:t>
                      </a:r>
                      <a:endParaRPr lang="ru-RU" sz="2000" b="1" dirty="0">
                        <a:solidFill>
                          <a:srgbClr val="003300"/>
                        </a:solidFill>
                      </a:endParaRPr>
                    </a:p>
                  </a:txBody>
                  <a:tcPr marL="91450" marR="91450" marT="45718" marB="45718"/>
                </a:tc>
                <a:tc>
                  <a:txBody>
                    <a:bodyPr/>
                    <a:lstStyle/>
                    <a:p>
                      <a:pPr algn="ctr"/>
                      <a:endParaRPr lang="ru-RU" sz="2000" b="1" dirty="0">
                        <a:solidFill>
                          <a:srgbClr val="003300"/>
                        </a:solidFill>
                      </a:endParaRPr>
                    </a:p>
                  </a:txBody>
                  <a:tcPr marL="91450" marR="91450" marT="45718" marB="45718"/>
                </a:tc>
                <a:tc>
                  <a:txBody>
                    <a:bodyPr/>
                    <a:lstStyle/>
                    <a:p>
                      <a:pPr algn="ctr"/>
                      <a:endParaRPr lang="ru-RU" sz="2000" b="0" dirty="0">
                        <a:solidFill>
                          <a:srgbClr val="003300"/>
                        </a:solidFill>
                        <a:effectLst>
                          <a:outerShdw blurRad="38100" dist="38100" dir="2700000" algn="tl">
                            <a:srgbClr val="000000">
                              <a:alpha val="43137"/>
                            </a:srgbClr>
                          </a:outerShdw>
                        </a:effectLst>
                      </a:endParaRPr>
                    </a:p>
                  </a:txBody>
                  <a:tcPr marL="91450" marR="91450" marT="45718" marB="45718"/>
                </a:tc>
                <a:tc>
                  <a:txBody>
                    <a:bodyPr/>
                    <a:lstStyle/>
                    <a:p>
                      <a:pPr algn="ctr"/>
                      <a:endParaRPr lang="ru-RU" b="1" dirty="0">
                        <a:solidFill>
                          <a:srgbClr val="7030A0"/>
                        </a:solidFill>
                        <a:effectLst>
                          <a:outerShdw blurRad="38100" dist="38100" dir="2700000" algn="tl">
                            <a:srgbClr val="000000">
                              <a:alpha val="43137"/>
                            </a:srgbClr>
                          </a:outerShdw>
                        </a:effectLst>
                      </a:endParaRPr>
                    </a:p>
                  </a:txBody>
                  <a:tcPr marL="91450" marR="91450" marT="45718" marB="45718"/>
                </a:tc>
                <a:tc>
                  <a:txBody>
                    <a:bodyPr/>
                    <a:lstStyle/>
                    <a:p>
                      <a:pPr algn="ctr">
                        <a:buFontTx/>
                        <a:buNone/>
                      </a:pPr>
                      <a:endParaRPr lang="ru-RU" sz="2000" b="1" dirty="0">
                        <a:solidFill>
                          <a:srgbClr val="C00000"/>
                        </a:solidFill>
                        <a:effectLst>
                          <a:outerShdw blurRad="38100" dist="38100" dir="2700000" algn="tl">
                            <a:srgbClr val="000000">
                              <a:alpha val="43137"/>
                            </a:srgbClr>
                          </a:outerShdw>
                        </a:effectLst>
                      </a:endParaRPr>
                    </a:p>
                  </a:txBody>
                  <a:tcPr marL="91450" marR="91450" marT="45718" marB="45718"/>
                </a:tc>
              </a:tr>
            </a:tbl>
          </a:graphicData>
        </a:graphic>
      </p:graphicFrame>
    </p:spTree>
    <p:extLst>
      <p:ext uri="{BB962C8B-B14F-4D97-AF65-F5344CB8AC3E}">
        <p14:creationId xmlns:p14="http://schemas.microsoft.com/office/powerpoint/2010/main" val="3586834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910177654"/>
              </p:ext>
            </p:extLst>
          </p:nvPr>
        </p:nvGraphicFramePr>
        <p:xfrm>
          <a:off x="218039" y="2276872"/>
          <a:ext cx="8170385" cy="2834798"/>
        </p:xfrm>
        <a:graphic>
          <a:graphicData uri="http://schemas.openxmlformats.org/drawingml/2006/table">
            <a:tbl>
              <a:tblPr firstRow="1" bandRow="1">
                <a:tableStyleId>{5C22544A-7EE6-4342-B048-85BDC9FD1C3A}</a:tableStyleId>
              </a:tblPr>
              <a:tblGrid>
                <a:gridCol w="726916"/>
                <a:gridCol w="3271358"/>
                <a:gridCol w="1912218"/>
                <a:gridCol w="2259893"/>
              </a:tblGrid>
              <a:tr h="457226">
                <a:tc>
                  <a:txBody>
                    <a:bodyPr/>
                    <a:lstStyle/>
                    <a:p>
                      <a:pPr algn="ctr"/>
                      <a:r>
                        <a:rPr lang="ru-RU" sz="2400" dirty="0" smtClean="0">
                          <a:effectLst>
                            <a:outerShdw blurRad="38100" dist="38100" dir="2700000" algn="tl">
                              <a:srgbClr val="000000">
                                <a:alpha val="43137"/>
                              </a:srgbClr>
                            </a:outerShdw>
                          </a:effectLst>
                        </a:rPr>
                        <a:t>№</a:t>
                      </a:r>
                      <a:endParaRPr lang="ru-RU" sz="2400" b="1" dirty="0">
                        <a:solidFill>
                          <a:schemeClr val="bg1"/>
                        </a:solidFill>
                        <a:effectLst>
                          <a:outerShdw blurRad="38100" dist="38100" dir="2700000" algn="tl">
                            <a:srgbClr val="000000">
                              <a:alpha val="43137"/>
                            </a:srgbClr>
                          </a:outerShdw>
                        </a:effectLst>
                        <a:latin typeface="+mn-lt"/>
                      </a:endParaRPr>
                    </a:p>
                  </a:txBody>
                  <a:tcPr marL="91439" marR="91439" marT="45723" marB="45723"/>
                </a:tc>
                <a:tc>
                  <a:txBody>
                    <a:bodyPr/>
                    <a:lstStyle/>
                    <a:p>
                      <a:pPr algn="ctr"/>
                      <a:r>
                        <a:rPr lang="ru-RU" sz="2400" dirty="0" smtClean="0">
                          <a:effectLst>
                            <a:outerShdw blurRad="38100" dist="38100" dir="2700000" algn="tl">
                              <a:srgbClr val="000000">
                                <a:alpha val="43137"/>
                              </a:srgbClr>
                            </a:outerShdw>
                          </a:effectLst>
                        </a:rPr>
                        <a:t>Фамилия ученика</a:t>
                      </a:r>
                      <a:endParaRPr lang="ru-RU" sz="2400" b="1" dirty="0">
                        <a:solidFill>
                          <a:schemeClr val="bg1"/>
                        </a:solidFill>
                        <a:effectLst>
                          <a:outerShdw blurRad="38100" dist="38100" dir="2700000" algn="tl">
                            <a:srgbClr val="000000">
                              <a:alpha val="43137"/>
                            </a:srgbClr>
                          </a:outerShdw>
                        </a:effectLst>
                      </a:endParaRPr>
                    </a:p>
                  </a:txBody>
                  <a:tcPr marL="91439" marR="91439" marT="45723" marB="45723"/>
                </a:tc>
                <a:tc>
                  <a:txBody>
                    <a:bodyPr/>
                    <a:lstStyle/>
                    <a:p>
                      <a:pPr algn="ctr"/>
                      <a:r>
                        <a:rPr lang="en-US" sz="2400" dirty="0" smtClean="0">
                          <a:effectLst>
                            <a:outerShdw blurRad="38100" dist="38100" dir="2700000" algn="tl">
                              <a:srgbClr val="000000">
                                <a:alpha val="43137"/>
                              </a:srgbClr>
                            </a:outerShdw>
                          </a:effectLst>
                        </a:rPr>
                        <a:t>I</a:t>
                      </a:r>
                      <a:r>
                        <a:rPr lang="ru-RU" sz="2400" dirty="0" smtClean="0">
                          <a:effectLst>
                            <a:outerShdw blurRad="38100" dist="38100" dir="2700000" algn="tl">
                              <a:srgbClr val="000000">
                                <a:alpha val="43137"/>
                              </a:srgbClr>
                            </a:outerShdw>
                          </a:effectLst>
                        </a:rPr>
                        <a:t> четверть</a:t>
                      </a:r>
                      <a:endParaRPr lang="ru-RU" sz="2400" b="1" dirty="0">
                        <a:solidFill>
                          <a:schemeClr val="bg1"/>
                        </a:solidFill>
                        <a:effectLst>
                          <a:outerShdw blurRad="38100" dist="38100" dir="2700000" algn="tl">
                            <a:srgbClr val="000000">
                              <a:alpha val="43137"/>
                            </a:srgbClr>
                          </a:outerShdw>
                        </a:effectLst>
                      </a:endParaRPr>
                    </a:p>
                  </a:txBody>
                  <a:tcPr marL="91439" marR="91439" marT="45723" marB="45723"/>
                </a:tc>
                <a:tc>
                  <a:txBody>
                    <a:bodyPr/>
                    <a:lstStyle/>
                    <a:p>
                      <a:pPr algn="ctr"/>
                      <a:r>
                        <a:rPr lang="ru-RU" sz="2400" dirty="0" smtClean="0">
                          <a:effectLst>
                            <a:outerShdw blurRad="38100" dist="38100" dir="2700000" algn="tl">
                              <a:srgbClr val="000000">
                                <a:alpha val="43137"/>
                              </a:srgbClr>
                            </a:outerShdw>
                          </a:effectLst>
                        </a:rPr>
                        <a:t>Рейтинг</a:t>
                      </a:r>
                      <a:endParaRPr lang="ru-RU" sz="2400" b="1" dirty="0">
                        <a:solidFill>
                          <a:schemeClr val="bg1"/>
                        </a:solidFill>
                        <a:effectLst>
                          <a:outerShdw blurRad="38100" dist="38100" dir="2700000" algn="tl">
                            <a:srgbClr val="000000">
                              <a:alpha val="43137"/>
                            </a:srgbClr>
                          </a:outerShdw>
                        </a:effectLst>
                      </a:endParaRPr>
                    </a:p>
                  </a:txBody>
                  <a:tcPr marL="91439" marR="91439" marT="45723" marB="45723"/>
                </a:tc>
              </a:tr>
              <a:tr h="396262">
                <a:tc>
                  <a:txBody>
                    <a:bodyPr/>
                    <a:lstStyle/>
                    <a:p>
                      <a:pPr algn="ctr"/>
                      <a:r>
                        <a:rPr lang="ru-RU" sz="2000" dirty="0" smtClean="0"/>
                        <a:t>1</a:t>
                      </a:r>
                      <a:endParaRPr lang="ru-RU" sz="2000" b="1" dirty="0">
                        <a:solidFill>
                          <a:srgbClr val="003300"/>
                        </a:solidFill>
                      </a:endParaRPr>
                    </a:p>
                  </a:txBody>
                  <a:tcPr marL="91439" marR="91439" marT="45723" marB="45723"/>
                </a:tc>
                <a:tc>
                  <a:txBody>
                    <a:bodyPr/>
                    <a:lstStyle/>
                    <a:p>
                      <a:pPr algn="ctr"/>
                      <a:endParaRPr lang="ru-RU" sz="2000" b="1" dirty="0">
                        <a:solidFill>
                          <a:srgbClr val="003300"/>
                        </a:solidFill>
                      </a:endParaRPr>
                    </a:p>
                  </a:txBody>
                  <a:tcPr marL="91439" marR="91439" marT="45723" marB="45723"/>
                </a:tc>
                <a:tc>
                  <a:txBody>
                    <a:bodyPr/>
                    <a:lstStyle/>
                    <a:p>
                      <a:pPr algn="ctr"/>
                      <a:endParaRPr lang="ru-RU" sz="2000" b="1" dirty="0">
                        <a:solidFill>
                          <a:srgbClr val="003300"/>
                        </a:solidFill>
                        <a:effectLst>
                          <a:outerShdw blurRad="38100" dist="38100" dir="2700000" algn="tl">
                            <a:srgbClr val="000000">
                              <a:alpha val="43137"/>
                            </a:srgbClr>
                          </a:outerShdw>
                        </a:effectLst>
                      </a:endParaRPr>
                    </a:p>
                  </a:txBody>
                  <a:tcPr marL="91439" marR="91439" marT="45723" marB="45723"/>
                </a:tc>
                <a:tc>
                  <a:txBody>
                    <a:bodyPr/>
                    <a:lstStyle/>
                    <a:p>
                      <a:pPr algn="ctr">
                        <a:buFontTx/>
                        <a:buNone/>
                      </a:pPr>
                      <a:endParaRPr lang="ru-RU" sz="2000" b="1" dirty="0">
                        <a:solidFill>
                          <a:srgbClr val="C00000"/>
                        </a:solidFill>
                        <a:effectLst>
                          <a:outerShdw blurRad="38100" dist="38100" dir="2700000" algn="tl">
                            <a:srgbClr val="000000">
                              <a:alpha val="43137"/>
                            </a:srgbClr>
                          </a:outerShdw>
                        </a:effectLst>
                      </a:endParaRPr>
                    </a:p>
                  </a:txBody>
                  <a:tcPr marL="91439" marR="91439" marT="45723" marB="45723"/>
                </a:tc>
              </a:tr>
              <a:tr h="396262">
                <a:tc>
                  <a:txBody>
                    <a:bodyPr/>
                    <a:lstStyle/>
                    <a:p>
                      <a:pPr algn="ctr"/>
                      <a:r>
                        <a:rPr lang="ru-RU" sz="2000" dirty="0" smtClean="0"/>
                        <a:t>2</a:t>
                      </a:r>
                      <a:endParaRPr lang="ru-RU" sz="2000" b="1" dirty="0">
                        <a:solidFill>
                          <a:srgbClr val="003300"/>
                        </a:solidFill>
                      </a:endParaRPr>
                    </a:p>
                  </a:txBody>
                  <a:tcPr marL="91439" marR="91439" marT="45723" marB="45723"/>
                </a:tc>
                <a:tc>
                  <a:txBody>
                    <a:bodyPr/>
                    <a:lstStyle/>
                    <a:p>
                      <a:pPr algn="ctr"/>
                      <a:endParaRPr lang="ru-RU" sz="2000" b="1" dirty="0">
                        <a:solidFill>
                          <a:srgbClr val="003300"/>
                        </a:solidFill>
                      </a:endParaRPr>
                    </a:p>
                  </a:txBody>
                  <a:tcPr marL="91439" marR="91439" marT="45723" marB="45723"/>
                </a:tc>
                <a:tc>
                  <a:txBody>
                    <a:bodyPr/>
                    <a:lstStyle/>
                    <a:p>
                      <a:pPr algn="ctr"/>
                      <a:endParaRPr lang="ru-RU" sz="2000" b="1" dirty="0">
                        <a:solidFill>
                          <a:srgbClr val="003300"/>
                        </a:solidFill>
                        <a:effectLst>
                          <a:outerShdw blurRad="38100" dist="38100" dir="2700000" algn="tl">
                            <a:srgbClr val="000000">
                              <a:alpha val="43137"/>
                            </a:srgbClr>
                          </a:outerShdw>
                        </a:effectLst>
                      </a:endParaRPr>
                    </a:p>
                  </a:txBody>
                  <a:tcPr marL="91439" marR="91439" marT="45723" marB="45723"/>
                </a:tc>
                <a:tc>
                  <a:txBody>
                    <a:bodyPr/>
                    <a:lstStyle/>
                    <a:p>
                      <a:pPr algn="ctr">
                        <a:buFontTx/>
                        <a:buNone/>
                      </a:pPr>
                      <a:endParaRPr lang="ru-RU" sz="2000" b="1" dirty="0">
                        <a:solidFill>
                          <a:srgbClr val="C00000"/>
                        </a:solidFill>
                        <a:effectLst>
                          <a:outerShdw blurRad="38100" dist="38100" dir="2700000" algn="tl">
                            <a:srgbClr val="000000">
                              <a:alpha val="43137"/>
                            </a:srgbClr>
                          </a:outerShdw>
                        </a:effectLst>
                      </a:endParaRPr>
                    </a:p>
                  </a:txBody>
                  <a:tcPr marL="91439" marR="91439" marT="45723" marB="45723"/>
                </a:tc>
              </a:tr>
              <a:tr h="396262">
                <a:tc>
                  <a:txBody>
                    <a:bodyPr/>
                    <a:lstStyle/>
                    <a:p>
                      <a:pPr algn="ctr"/>
                      <a:r>
                        <a:rPr lang="ru-RU" sz="2000" dirty="0" smtClean="0"/>
                        <a:t>3</a:t>
                      </a:r>
                      <a:endParaRPr lang="ru-RU" sz="2000" b="1" dirty="0">
                        <a:solidFill>
                          <a:srgbClr val="003300"/>
                        </a:solidFill>
                      </a:endParaRPr>
                    </a:p>
                  </a:txBody>
                  <a:tcPr marL="91439" marR="91439" marT="45723" marB="45723"/>
                </a:tc>
                <a:tc>
                  <a:txBody>
                    <a:bodyPr/>
                    <a:lstStyle/>
                    <a:p>
                      <a:pPr algn="ctr"/>
                      <a:endParaRPr lang="ru-RU" sz="2000" b="1" dirty="0">
                        <a:solidFill>
                          <a:srgbClr val="003300"/>
                        </a:solidFill>
                      </a:endParaRPr>
                    </a:p>
                  </a:txBody>
                  <a:tcPr marL="91439" marR="91439" marT="45723" marB="45723"/>
                </a:tc>
                <a:tc>
                  <a:txBody>
                    <a:bodyPr/>
                    <a:lstStyle/>
                    <a:p>
                      <a:pPr algn="ctr"/>
                      <a:endParaRPr lang="ru-RU" sz="2000" b="1" dirty="0">
                        <a:solidFill>
                          <a:srgbClr val="003300"/>
                        </a:solidFill>
                        <a:effectLst>
                          <a:outerShdw blurRad="38100" dist="38100" dir="2700000" algn="tl">
                            <a:srgbClr val="000000">
                              <a:alpha val="43137"/>
                            </a:srgbClr>
                          </a:outerShdw>
                        </a:effectLst>
                      </a:endParaRPr>
                    </a:p>
                  </a:txBody>
                  <a:tcPr marL="91439" marR="91439" marT="45723" marB="45723"/>
                </a:tc>
                <a:tc>
                  <a:txBody>
                    <a:bodyPr/>
                    <a:lstStyle/>
                    <a:p>
                      <a:pPr algn="ctr">
                        <a:buFontTx/>
                        <a:buNone/>
                      </a:pPr>
                      <a:endParaRPr lang="ru-RU" sz="2000" b="1" dirty="0">
                        <a:solidFill>
                          <a:srgbClr val="C00000"/>
                        </a:solidFill>
                        <a:effectLst>
                          <a:outerShdw blurRad="38100" dist="38100" dir="2700000" algn="tl">
                            <a:srgbClr val="000000">
                              <a:alpha val="43137"/>
                            </a:srgbClr>
                          </a:outerShdw>
                        </a:effectLst>
                      </a:endParaRPr>
                    </a:p>
                  </a:txBody>
                  <a:tcPr marL="91439" marR="91439" marT="45723" marB="45723"/>
                </a:tc>
              </a:tr>
              <a:tr h="396262">
                <a:tc>
                  <a:txBody>
                    <a:bodyPr/>
                    <a:lstStyle/>
                    <a:p>
                      <a:pPr algn="ctr"/>
                      <a:r>
                        <a:rPr lang="ru-RU" sz="2000" dirty="0" smtClean="0"/>
                        <a:t>4</a:t>
                      </a:r>
                      <a:endParaRPr lang="ru-RU" sz="2000" b="1" dirty="0">
                        <a:solidFill>
                          <a:srgbClr val="003300"/>
                        </a:solidFill>
                      </a:endParaRPr>
                    </a:p>
                  </a:txBody>
                  <a:tcPr marL="91439" marR="91439"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1" dirty="0">
                        <a:solidFill>
                          <a:srgbClr val="003300"/>
                        </a:solidFill>
                      </a:endParaRPr>
                    </a:p>
                  </a:txBody>
                  <a:tcPr marL="91439" marR="91439" marT="45723" marB="45723"/>
                </a:tc>
                <a:tc>
                  <a:txBody>
                    <a:bodyPr/>
                    <a:lstStyle/>
                    <a:p>
                      <a:pPr algn="ctr"/>
                      <a:endParaRPr lang="ru-RU" sz="2000" b="1" dirty="0">
                        <a:solidFill>
                          <a:srgbClr val="003300"/>
                        </a:solidFill>
                        <a:effectLst>
                          <a:outerShdw blurRad="38100" dist="38100" dir="2700000" algn="tl">
                            <a:srgbClr val="000000">
                              <a:alpha val="43137"/>
                            </a:srgbClr>
                          </a:outerShdw>
                        </a:effectLst>
                      </a:endParaRPr>
                    </a:p>
                  </a:txBody>
                  <a:tcPr marL="91439" marR="91439" marT="45723" marB="45723"/>
                </a:tc>
                <a:tc>
                  <a:txBody>
                    <a:bodyPr/>
                    <a:lstStyle/>
                    <a:p>
                      <a:pPr algn="ctr"/>
                      <a:endParaRPr lang="ru-RU" sz="2000" b="1" dirty="0">
                        <a:solidFill>
                          <a:srgbClr val="C00000"/>
                        </a:solidFill>
                        <a:effectLst>
                          <a:outerShdw blurRad="38100" dist="38100" dir="2700000" algn="tl">
                            <a:srgbClr val="000000">
                              <a:alpha val="43137"/>
                            </a:srgbClr>
                          </a:outerShdw>
                        </a:effectLst>
                      </a:endParaRPr>
                    </a:p>
                  </a:txBody>
                  <a:tcPr marL="91439" marR="91439" marT="45723" marB="45723"/>
                </a:tc>
              </a:tr>
              <a:tr h="396262">
                <a:tc>
                  <a:txBody>
                    <a:bodyPr/>
                    <a:lstStyle/>
                    <a:p>
                      <a:pPr algn="ctr"/>
                      <a:r>
                        <a:rPr lang="ru-RU" sz="2000" dirty="0" smtClean="0"/>
                        <a:t>5</a:t>
                      </a:r>
                      <a:endParaRPr lang="ru-RU" sz="2000" b="1" dirty="0">
                        <a:solidFill>
                          <a:srgbClr val="003300"/>
                        </a:solidFill>
                      </a:endParaRPr>
                    </a:p>
                  </a:txBody>
                  <a:tcPr marL="91439" marR="91439" marT="45723" marB="45723"/>
                </a:tc>
                <a:tc>
                  <a:txBody>
                    <a:bodyPr/>
                    <a:lstStyle/>
                    <a:p>
                      <a:pPr algn="ctr"/>
                      <a:endParaRPr lang="ru-RU" sz="2000" b="1" dirty="0">
                        <a:solidFill>
                          <a:srgbClr val="003300"/>
                        </a:solidFill>
                      </a:endParaRPr>
                    </a:p>
                  </a:txBody>
                  <a:tcPr marL="91439" marR="91439" marT="45723" marB="45723"/>
                </a:tc>
                <a:tc>
                  <a:txBody>
                    <a:bodyPr/>
                    <a:lstStyle/>
                    <a:p>
                      <a:pPr algn="ctr"/>
                      <a:endParaRPr lang="ru-RU" sz="2000" b="1" dirty="0">
                        <a:solidFill>
                          <a:srgbClr val="003300"/>
                        </a:solidFill>
                        <a:effectLst>
                          <a:outerShdw blurRad="38100" dist="38100" dir="2700000" algn="tl">
                            <a:srgbClr val="000000">
                              <a:alpha val="43137"/>
                            </a:srgbClr>
                          </a:outerShdw>
                        </a:effectLst>
                      </a:endParaRPr>
                    </a:p>
                  </a:txBody>
                  <a:tcPr marL="91439" marR="91439" marT="45723" marB="45723"/>
                </a:tc>
                <a:tc>
                  <a:txBody>
                    <a:bodyPr/>
                    <a:lstStyle/>
                    <a:p>
                      <a:pPr algn="ctr">
                        <a:buFontTx/>
                        <a:buNone/>
                      </a:pPr>
                      <a:endParaRPr lang="ru-RU" sz="2000" b="1" dirty="0">
                        <a:solidFill>
                          <a:srgbClr val="C00000"/>
                        </a:solidFill>
                        <a:effectLst>
                          <a:outerShdw blurRad="38100" dist="38100" dir="2700000" algn="tl">
                            <a:srgbClr val="000000">
                              <a:alpha val="43137"/>
                            </a:srgbClr>
                          </a:outerShdw>
                        </a:effectLst>
                      </a:endParaRPr>
                    </a:p>
                  </a:txBody>
                  <a:tcPr marL="91439" marR="91439" marT="45723" marB="45723"/>
                </a:tc>
              </a:tr>
              <a:tr h="396262">
                <a:tc>
                  <a:txBody>
                    <a:bodyPr/>
                    <a:lstStyle/>
                    <a:p>
                      <a:pPr algn="ctr"/>
                      <a:r>
                        <a:rPr lang="ru-RU" sz="2000" dirty="0" smtClean="0"/>
                        <a:t>6</a:t>
                      </a:r>
                      <a:endParaRPr lang="ru-RU" sz="2000" b="1" dirty="0">
                        <a:solidFill>
                          <a:srgbClr val="003300"/>
                        </a:solidFill>
                      </a:endParaRPr>
                    </a:p>
                  </a:txBody>
                  <a:tcPr marL="91439" marR="91439" marT="45723" marB="45723"/>
                </a:tc>
                <a:tc>
                  <a:txBody>
                    <a:bodyPr/>
                    <a:lstStyle/>
                    <a:p>
                      <a:pPr algn="ctr"/>
                      <a:endParaRPr lang="ru-RU" sz="2000" b="1" dirty="0">
                        <a:solidFill>
                          <a:srgbClr val="003300"/>
                        </a:solidFill>
                        <a:effectLst/>
                      </a:endParaRPr>
                    </a:p>
                  </a:txBody>
                  <a:tcPr marL="91439" marR="91439" marT="45723" marB="45723"/>
                </a:tc>
                <a:tc>
                  <a:txBody>
                    <a:bodyPr/>
                    <a:lstStyle/>
                    <a:p>
                      <a:pPr algn="ctr"/>
                      <a:endParaRPr lang="ru-RU" sz="2000" b="1" dirty="0">
                        <a:solidFill>
                          <a:srgbClr val="003300"/>
                        </a:solidFill>
                        <a:effectLst>
                          <a:outerShdw blurRad="38100" dist="38100" dir="2700000" algn="tl">
                            <a:srgbClr val="000000">
                              <a:alpha val="43137"/>
                            </a:srgbClr>
                          </a:outerShdw>
                        </a:effectLst>
                      </a:endParaRPr>
                    </a:p>
                  </a:txBody>
                  <a:tcPr marL="91439" marR="91439" marT="45723" marB="45723"/>
                </a:tc>
                <a:tc>
                  <a:txBody>
                    <a:bodyPr/>
                    <a:lstStyle/>
                    <a:p>
                      <a:pPr algn="ctr"/>
                      <a:endParaRPr lang="ru-RU" sz="2000" b="1" spc="0" dirty="0">
                        <a:solidFill>
                          <a:srgbClr val="C00000"/>
                        </a:solidFill>
                        <a:effectLst>
                          <a:outerShdw blurRad="38100" dist="38100" dir="2700000" algn="tl">
                            <a:srgbClr val="000000">
                              <a:alpha val="43137"/>
                            </a:srgbClr>
                          </a:outerShdw>
                        </a:effectLst>
                      </a:endParaRPr>
                    </a:p>
                  </a:txBody>
                  <a:tcPr marL="91439" marR="91439" marT="45723" marB="45723"/>
                </a:tc>
              </a:tr>
            </a:tbl>
          </a:graphicData>
        </a:graphic>
      </p:graphicFrame>
      <p:sp>
        <p:nvSpPr>
          <p:cNvPr id="3" name="TextBox 2"/>
          <p:cNvSpPr txBox="1"/>
          <p:nvPr/>
        </p:nvSpPr>
        <p:spPr>
          <a:xfrm>
            <a:off x="2484438" y="282557"/>
            <a:ext cx="3770312" cy="646113"/>
          </a:xfrm>
          <a:prstGeom prst="rect">
            <a:avLst/>
          </a:prstGeom>
          <a:noFill/>
        </p:spPr>
        <p:txBody>
          <a:bodyPr wrap="none">
            <a:spAutoFit/>
          </a:bodyPr>
          <a:lstStyle/>
          <a:p>
            <a:pPr fontAlgn="auto">
              <a:spcBef>
                <a:spcPts val="0"/>
              </a:spcBef>
              <a:spcAft>
                <a:spcPts val="0"/>
              </a:spcAft>
              <a:defRPr/>
            </a:pPr>
            <a:r>
              <a:rPr lang="ru-RU" sz="3600" b="1" dirty="0">
                <a:solidFill>
                  <a:srgbClr val="000066"/>
                </a:solidFill>
                <a:effectLst>
                  <a:outerShdw blurRad="38100" dist="38100" dir="2700000" algn="tl">
                    <a:srgbClr val="000000">
                      <a:alpha val="43137"/>
                    </a:srgbClr>
                  </a:outerShdw>
                </a:effectLst>
                <a:latin typeface="+mn-lt"/>
                <a:cs typeface="+mn-cs"/>
              </a:rPr>
              <a:t>Рейтинг по классу</a:t>
            </a:r>
          </a:p>
        </p:txBody>
      </p:sp>
    </p:spTree>
    <p:extLst>
      <p:ext uri="{BB962C8B-B14F-4D97-AF65-F5344CB8AC3E}">
        <p14:creationId xmlns:p14="http://schemas.microsoft.com/office/powerpoint/2010/main" val="262002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hlinkClick r:id="rId2"/>
          </p:cNvPr>
          <p:cNvPicPr>
            <a:picLocks noChangeAspect="1" noChangeArrowheads="1"/>
          </p:cNvPicPr>
          <p:nvPr/>
        </p:nvPicPr>
        <p:blipFill>
          <a:blip r:embed="rId3"/>
          <a:srcRect b="74074"/>
          <a:stretch>
            <a:fillRect/>
          </a:stretch>
        </p:blipFill>
        <p:spPr bwMode="auto">
          <a:xfrm>
            <a:off x="857224" y="4500570"/>
            <a:ext cx="7577484" cy="1571636"/>
          </a:xfrm>
          <a:prstGeom prst="rect">
            <a:avLst/>
          </a:prstGeom>
          <a:noFill/>
          <a:ln w="9525">
            <a:noFill/>
            <a:miter lim="800000"/>
            <a:headEnd/>
            <a:tailEnd/>
          </a:ln>
          <a:effectLst/>
        </p:spPr>
      </p:pic>
      <p:sp>
        <p:nvSpPr>
          <p:cNvPr id="3" name="TextBox 2"/>
          <p:cNvSpPr txBox="1"/>
          <p:nvPr/>
        </p:nvSpPr>
        <p:spPr>
          <a:xfrm>
            <a:off x="0" y="332656"/>
            <a:ext cx="5763822" cy="1862048"/>
          </a:xfrm>
          <a:prstGeom prst="rect">
            <a:avLst/>
          </a:prstGeom>
          <a:noFill/>
        </p:spPr>
        <p:txBody>
          <a:bodyPr wrap="none" rtlCol="0">
            <a:spAutoFit/>
          </a:bodyPr>
          <a:lstStyle/>
          <a:p>
            <a:r>
              <a:rPr lang="en-US" sz="11500" b="1" dirty="0" smtClean="0">
                <a:solidFill>
                  <a:srgbClr val="542555"/>
                </a:solidFill>
              </a:rPr>
              <a:t>Uztest.ru</a:t>
            </a:r>
            <a:endParaRPr lang="ru-RU" sz="11500" b="1" dirty="0">
              <a:solidFill>
                <a:srgbClr val="542555"/>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upload.wikimedia.org/wikipedia/commons/a/a7/Titian_-_Allegorie_der_Zeit.jpg"/>
          <p:cNvPicPr>
            <a:picLocks noChangeAspect="1" noChangeArrowheads="1"/>
          </p:cNvPicPr>
          <p:nvPr/>
        </p:nvPicPr>
        <p:blipFill>
          <a:blip r:embed="rId2" cstate="print"/>
          <a:srcRect/>
          <a:stretch>
            <a:fillRect/>
          </a:stretch>
        </p:blipFill>
        <p:spPr bwMode="auto">
          <a:xfrm>
            <a:off x="0" y="312375"/>
            <a:ext cx="5857916" cy="6545625"/>
          </a:xfrm>
          <a:prstGeom prst="rect">
            <a:avLst/>
          </a:prstGeom>
          <a:noFill/>
          <a:effectLst>
            <a:softEdge rad="127000"/>
          </a:effectLst>
        </p:spPr>
      </p:pic>
      <p:sp>
        <p:nvSpPr>
          <p:cNvPr id="3" name="TextBox 2"/>
          <p:cNvSpPr txBox="1"/>
          <p:nvPr/>
        </p:nvSpPr>
        <p:spPr>
          <a:xfrm>
            <a:off x="5857884" y="6140255"/>
            <a:ext cx="2571736" cy="646331"/>
          </a:xfrm>
          <a:prstGeom prst="rect">
            <a:avLst/>
          </a:prstGeom>
          <a:noFill/>
        </p:spPr>
        <p:txBody>
          <a:bodyPr wrap="square" rtlCol="0">
            <a:spAutoFit/>
          </a:bodyPr>
          <a:lstStyle/>
          <a:p>
            <a:r>
              <a:rPr lang="ru-RU" b="1" dirty="0" smtClean="0">
                <a:solidFill>
                  <a:srgbClr val="542555"/>
                </a:solidFill>
                <a:effectLst>
                  <a:outerShdw blurRad="38100" dist="38100" dir="2700000" algn="tl">
                    <a:srgbClr val="000000">
                      <a:alpha val="43137"/>
                    </a:srgbClr>
                  </a:outerShdw>
                </a:effectLst>
              </a:rPr>
              <a:t>Аллегория Времени</a:t>
            </a:r>
          </a:p>
          <a:p>
            <a:r>
              <a:rPr lang="ru-RU" b="1" dirty="0" smtClean="0">
                <a:solidFill>
                  <a:srgbClr val="542555"/>
                </a:solidFill>
                <a:effectLst>
                  <a:outerShdw blurRad="38100" dist="38100" dir="2700000" algn="tl">
                    <a:srgbClr val="000000">
                      <a:alpha val="43137"/>
                    </a:srgbClr>
                  </a:outerShdw>
                </a:effectLst>
              </a:rPr>
              <a:t>Тициан</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20688"/>
            <a:ext cx="5684698" cy="2031325"/>
          </a:xfrm>
          <a:prstGeom prst="rect">
            <a:avLst/>
          </a:prstGeom>
          <a:noFill/>
        </p:spPr>
        <p:txBody>
          <a:bodyPr wrap="none" rtlCol="0">
            <a:spAutoFit/>
          </a:bodyPr>
          <a:lstStyle/>
          <a:p>
            <a:r>
              <a:rPr lang="ru-RU" sz="5400" b="1" dirty="0" smtClean="0">
                <a:solidFill>
                  <a:srgbClr val="542555"/>
                </a:solidFill>
                <a:effectLst>
                  <a:outerShdw blurRad="38100" dist="38100" dir="2700000" algn="tl">
                    <a:srgbClr val="000000">
                      <a:alpha val="43137"/>
                    </a:srgbClr>
                  </a:outerShdw>
                </a:effectLst>
              </a:rPr>
              <a:t>Что я знаю</a:t>
            </a:r>
          </a:p>
          <a:p>
            <a:r>
              <a:rPr lang="ru-RU" sz="5400" b="1" dirty="0" smtClean="0">
                <a:solidFill>
                  <a:srgbClr val="542555"/>
                </a:solidFill>
                <a:effectLst>
                  <a:outerShdw blurRad="38100" dist="38100" dir="2700000" algn="tl">
                    <a:srgbClr val="000000">
                      <a:alpha val="43137"/>
                    </a:srgbClr>
                  </a:outerShdw>
                </a:effectLst>
              </a:rPr>
              <a:t>о своем ребенке?</a:t>
            </a:r>
            <a:endParaRPr lang="ru-RU" sz="5400" b="1" dirty="0">
              <a:solidFill>
                <a:srgbClr val="542555"/>
              </a:solidFill>
              <a:effectLst>
                <a:outerShdw blurRad="38100" dist="38100" dir="2700000" algn="tl">
                  <a:srgbClr val="000000">
                    <a:alpha val="43137"/>
                  </a:srgbClr>
                </a:outerShdw>
              </a:effectLst>
            </a:endParaRPr>
          </a:p>
          <a:p>
            <a:endParaRPr lang="ru-RU" dirty="0"/>
          </a:p>
        </p:txBody>
      </p:sp>
      <p:pic>
        <p:nvPicPr>
          <p:cNvPr id="1026" name="Picture 2" descr="http://stat17.privet.ru/lr/092c74ecef39e5ce1a740f092c5c7443"/>
          <p:cNvPicPr>
            <a:picLocks noChangeAspect="1" noChangeArrowheads="1"/>
          </p:cNvPicPr>
          <p:nvPr/>
        </p:nvPicPr>
        <p:blipFill>
          <a:blip r:embed="rId2"/>
          <a:srcRect/>
          <a:stretch>
            <a:fillRect/>
          </a:stretch>
        </p:blipFill>
        <p:spPr bwMode="auto">
          <a:xfrm>
            <a:off x="3000364" y="2617573"/>
            <a:ext cx="5572164" cy="4240452"/>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lib.exdat.com/tw_files2/urls_58/5/d-4769/4769_html_m7b08df21.jpg"/>
          <p:cNvPicPr>
            <a:picLocks noChangeAspect="1" noChangeArrowheads="1"/>
          </p:cNvPicPr>
          <p:nvPr/>
        </p:nvPicPr>
        <p:blipFill>
          <a:blip r:embed="rId2"/>
          <a:srcRect/>
          <a:stretch>
            <a:fillRect/>
          </a:stretch>
        </p:blipFill>
        <p:spPr bwMode="auto">
          <a:xfrm>
            <a:off x="5715028" y="4000500"/>
            <a:ext cx="2857500" cy="2857500"/>
          </a:xfrm>
          <a:prstGeom prst="rect">
            <a:avLst/>
          </a:prstGeom>
          <a:noFill/>
          <a:effectLst>
            <a:softEdge rad="127000"/>
          </a:effectLst>
        </p:spPr>
      </p:pic>
      <p:sp>
        <p:nvSpPr>
          <p:cNvPr id="3" name="TextBox 2"/>
          <p:cNvSpPr txBox="1"/>
          <p:nvPr/>
        </p:nvSpPr>
        <p:spPr>
          <a:xfrm>
            <a:off x="0" y="285728"/>
            <a:ext cx="7143768" cy="5201424"/>
          </a:xfrm>
          <a:prstGeom prst="rect">
            <a:avLst/>
          </a:prstGeom>
          <a:noFill/>
        </p:spPr>
        <p:txBody>
          <a:bodyPr wrap="square" rtlCol="0">
            <a:spAutoFit/>
          </a:bodyPr>
          <a:lstStyle/>
          <a:p>
            <a:r>
              <a:rPr lang="ru-RU" sz="3200" b="1" dirty="0" smtClean="0">
                <a:solidFill>
                  <a:srgbClr val="451E46"/>
                </a:solidFill>
              </a:rPr>
              <a:t>Вопросы родителю</a:t>
            </a:r>
          </a:p>
          <a:p>
            <a:pPr marL="342900" indent="-342900">
              <a:buAutoNum type="arabicPeriod"/>
            </a:pPr>
            <a:r>
              <a:rPr lang="ru-RU" sz="2000" b="1" dirty="0" smtClean="0">
                <a:solidFill>
                  <a:srgbClr val="451E46"/>
                </a:solidFill>
              </a:rPr>
              <a:t>В каком году родился Ваш ребенок?</a:t>
            </a:r>
          </a:p>
          <a:p>
            <a:pPr marL="342900" indent="-342900">
              <a:buAutoNum type="arabicPeriod"/>
            </a:pPr>
            <a:r>
              <a:rPr lang="ru-RU" sz="2000" b="1" dirty="0" smtClean="0">
                <a:solidFill>
                  <a:srgbClr val="451E46"/>
                </a:solidFill>
              </a:rPr>
              <a:t>В каком году Ваш ребенок пошел в первый класс?</a:t>
            </a:r>
          </a:p>
          <a:p>
            <a:pPr marL="342900" indent="-342900">
              <a:buAutoNum type="arabicPeriod"/>
            </a:pPr>
            <a:r>
              <a:rPr lang="ru-RU" sz="2000" b="1" dirty="0" smtClean="0">
                <a:solidFill>
                  <a:srgbClr val="451E46"/>
                </a:solidFill>
              </a:rPr>
              <a:t>Как звали первую учительницу Вашего ребенка?</a:t>
            </a:r>
          </a:p>
          <a:p>
            <a:pPr marL="342900" indent="-342900">
              <a:buAutoNum type="arabicPeriod"/>
            </a:pPr>
            <a:r>
              <a:rPr lang="ru-RU" sz="2000" b="1" dirty="0" smtClean="0">
                <a:solidFill>
                  <a:srgbClr val="451E46"/>
                </a:solidFill>
              </a:rPr>
              <a:t>В какой ВУЗ, по Вашему мнению, поступит Ваш ребенок?</a:t>
            </a:r>
          </a:p>
          <a:p>
            <a:pPr marL="342900" indent="-342900">
              <a:buAutoNum type="arabicPeriod"/>
            </a:pPr>
            <a:r>
              <a:rPr lang="ru-RU" sz="2000" b="1" dirty="0" smtClean="0">
                <a:solidFill>
                  <a:srgbClr val="451E46"/>
                </a:solidFill>
              </a:rPr>
              <a:t>В каком городе будет жить Ваш ребенок, по Вашему мнению?</a:t>
            </a:r>
          </a:p>
          <a:p>
            <a:pPr marL="342900" indent="-342900">
              <a:buAutoNum type="arabicPeriod"/>
            </a:pPr>
            <a:r>
              <a:rPr lang="ru-RU" sz="2000" b="1" dirty="0" smtClean="0">
                <a:solidFill>
                  <a:srgbClr val="451E46"/>
                </a:solidFill>
              </a:rPr>
              <a:t>С кем сидит в школе Ваш ребенок?</a:t>
            </a:r>
          </a:p>
          <a:p>
            <a:pPr marL="342900" indent="-342900">
              <a:buAutoNum type="arabicPeriod"/>
            </a:pPr>
            <a:r>
              <a:rPr lang="ru-RU" sz="2000" b="1" dirty="0" smtClean="0">
                <a:solidFill>
                  <a:srgbClr val="451E46"/>
                </a:solidFill>
              </a:rPr>
              <a:t>Сколько уроков информатики в неделю у Вашего ребенка?</a:t>
            </a:r>
          </a:p>
          <a:p>
            <a:pPr marL="342900" indent="-342900">
              <a:buAutoNum type="arabicPeriod"/>
            </a:pPr>
            <a:r>
              <a:rPr lang="ru-RU" sz="2000" b="1" dirty="0" smtClean="0">
                <a:solidFill>
                  <a:srgbClr val="451E46"/>
                </a:solidFill>
              </a:rPr>
              <a:t>Что чаще всего покупает в школьном буфете Ваш ребенок?</a:t>
            </a:r>
          </a:p>
          <a:p>
            <a:pPr marL="342900" indent="-342900">
              <a:buAutoNum type="arabicPeriod"/>
            </a:pPr>
            <a:r>
              <a:rPr lang="ru-RU" sz="2000" b="1" dirty="0" smtClean="0">
                <a:solidFill>
                  <a:srgbClr val="451E46"/>
                </a:solidFill>
              </a:rPr>
              <a:t>В какие дни у Вашего ребенка бывают уроки литературы?</a:t>
            </a:r>
          </a:p>
          <a:p>
            <a:pPr marL="342900" indent="-342900">
              <a:buAutoNum type="arabicPeriod"/>
            </a:pPr>
            <a:r>
              <a:rPr lang="ru-RU" sz="2000" b="1" dirty="0" smtClean="0">
                <a:solidFill>
                  <a:srgbClr val="451E46"/>
                </a:solidFill>
              </a:rPr>
              <a:t>Как зовут учителя физики Вашего ребенка?</a:t>
            </a:r>
          </a:p>
          <a:p>
            <a:pPr marL="342900" indent="-342900">
              <a:buAutoNum type="arabicPeriod"/>
            </a:pPr>
            <a:r>
              <a:rPr lang="ru-RU" sz="2000" b="1" dirty="0" smtClean="0">
                <a:solidFill>
                  <a:srgbClr val="451E46"/>
                </a:solidFill>
              </a:rPr>
              <a:t>Во сколько заканчивается последний урок</a:t>
            </a:r>
          </a:p>
          <a:p>
            <a:pPr marL="342900" indent="-342900"/>
            <a:r>
              <a:rPr lang="ru-RU" sz="2000" b="1" dirty="0" smtClean="0">
                <a:solidFill>
                  <a:srgbClr val="451E46"/>
                </a:solidFill>
              </a:rPr>
              <a:t>      у Вашего ребенка?</a:t>
            </a:r>
          </a:p>
          <a:p>
            <a:pPr marL="342900" indent="-342900"/>
            <a:r>
              <a:rPr lang="ru-RU" sz="2000" b="1" dirty="0" smtClean="0">
                <a:solidFill>
                  <a:srgbClr val="451E46"/>
                </a:solidFill>
              </a:rPr>
              <a:t>12 .О каком школьном мероприятии рассказывал</a:t>
            </a:r>
          </a:p>
          <a:p>
            <a:pPr marL="342900" indent="-342900"/>
            <a:r>
              <a:rPr lang="ru-RU" sz="2000" b="1" dirty="0" smtClean="0">
                <a:solidFill>
                  <a:srgbClr val="451E46"/>
                </a:solidFill>
              </a:rPr>
              <a:t>      Вам Ваш ребенок в последний раз?</a:t>
            </a:r>
            <a:endParaRPr lang="ru-RU" sz="2000" b="1" dirty="0">
              <a:solidFill>
                <a:srgbClr val="451E46"/>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files.web2edu.ru/0ffb4641-871b-4410-9d1d-0928fc71d0ac/6429af11-fa33-4781-aaa6-b2c82ecbc8b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911336"/>
            <a:ext cx="6845889"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20688"/>
            <a:ext cx="5983818" cy="1200329"/>
          </a:xfrm>
          <a:prstGeom prst="rect">
            <a:avLst/>
          </a:prstGeom>
          <a:noFill/>
        </p:spPr>
        <p:txBody>
          <a:bodyPr wrap="none" rtlCol="0">
            <a:spAutoFit/>
          </a:bodyPr>
          <a:lstStyle/>
          <a:p>
            <a:r>
              <a:rPr lang="ru-RU" sz="5400" b="1" dirty="0">
                <a:solidFill>
                  <a:srgbClr val="542555"/>
                </a:solidFill>
                <a:effectLst>
                  <a:outerShdw blurRad="38100" dist="38100" dir="2700000" algn="tl">
                    <a:srgbClr val="000000">
                      <a:alpha val="43137"/>
                    </a:srgbClr>
                  </a:outerShdw>
                </a:effectLst>
              </a:rPr>
              <a:t>Профилактика ДТП</a:t>
            </a:r>
          </a:p>
          <a:p>
            <a:endParaRPr lang="ru-RU" dirty="0"/>
          </a:p>
        </p:txBody>
      </p:sp>
    </p:spTree>
    <p:extLst>
      <p:ext uri="{BB962C8B-B14F-4D97-AF65-F5344CB8AC3E}">
        <p14:creationId xmlns:p14="http://schemas.microsoft.com/office/powerpoint/2010/main" val="3418128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20688"/>
            <a:ext cx="5975867" cy="1754326"/>
          </a:xfrm>
          <a:prstGeom prst="rect">
            <a:avLst/>
          </a:prstGeom>
        </p:spPr>
        <p:txBody>
          <a:bodyPr wrap="none">
            <a:spAutoFit/>
          </a:bodyPr>
          <a:lstStyle/>
          <a:p>
            <a:r>
              <a:rPr lang="ru-RU" sz="5400" b="1" dirty="0" smtClean="0">
                <a:solidFill>
                  <a:srgbClr val="542555"/>
                </a:solidFill>
              </a:rPr>
              <a:t>Профилактика</a:t>
            </a:r>
          </a:p>
          <a:p>
            <a:r>
              <a:rPr lang="ru-RU" sz="5400" b="1" dirty="0" smtClean="0">
                <a:solidFill>
                  <a:srgbClr val="542555"/>
                </a:solidFill>
              </a:rPr>
              <a:t>употребления </a:t>
            </a:r>
            <a:r>
              <a:rPr lang="ru-RU" sz="5400" b="1" dirty="0">
                <a:solidFill>
                  <a:srgbClr val="542555"/>
                </a:solidFill>
              </a:rPr>
              <a:t>ПАВ</a:t>
            </a:r>
          </a:p>
        </p:txBody>
      </p:sp>
      <p:pic>
        <p:nvPicPr>
          <p:cNvPr id="10242" name="Picture 2" descr="http://sterlitamak.ru/upload/blog/1d2/glaz_shpri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528839"/>
            <a:ext cx="4314056" cy="43140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816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22546"/>
            <a:ext cx="8895320" cy="1754326"/>
          </a:xfrm>
          <a:prstGeom prst="rect">
            <a:avLst/>
          </a:prstGeom>
          <a:noFill/>
        </p:spPr>
        <p:txBody>
          <a:bodyPr wrap="none" rtlCol="0">
            <a:spAutoFit/>
          </a:bodyPr>
          <a:lstStyle/>
          <a:p>
            <a:r>
              <a:rPr lang="ru-RU" sz="5400" b="1" dirty="0" smtClean="0">
                <a:solidFill>
                  <a:srgbClr val="542555"/>
                </a:solidFill>
              </a:rPr>
              <a:t>Профилактика</a:t>
            </a:r>
          </a:p>
          <a:p>
            <a:r>
              <a:rPr lang="ru-RU" sz="5400" b="1" dirty="0" smtClean="0">
                <a:solidFill>
                  <a:srgbClr val="542555"/>
                </a:solidFill>
              </a:rPr>
              <a:t>компьютерной </a:t>
            </a:r>
            <a:r>
              <a:rPr lang="ru-RU" sz="5400" b="1" dirty="0">
                <a:solidFill>
                  <a:srgbClr val="542555"/>
                </a:solidFill>
              </a:rPr>
              <a:t>зависимости</a:t>
            </a:r>
          </a:p>
        </p:txBody>
      </p:sp>
      <p:pic>
        <p:nvPicPr>
          <p:cNvPr id="11266" name="Picture 2" descr="http://900igr.net/datas/informatika/Virtualnaja-zavisimost/0011-011-Nedostatochnoe-obschenie-seksualnaja-neudovletvorennost-nizka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569201"/>
            <a:ext cx="5687616" cy="426571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698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384"/>
            <a:ext cx="8424936" cy="7017306"/>
          </a:xfrm>
          <a:prstGeom prst="rect">
            <a:avLst/>
          </a:prstGeom>
          <a:noFill/>
        </p:spPr>
        <p:txBody>
          <a:bodyPr wrap="square" rtlCol="0">
            <a:spAutoFit/>
          </a:bodyPr>
          <a:lstStyle/>
          <a:p>
            <a:r>
              <a:rPr lang="ru-RU" sz="3200" b="1" dirty="0" smtClean="0">
                <a:solidFill>
                  <a:srgbClr val="542555"/>
                </a:solidFill>
              </a:rPr>
              <a:t>Обязанности  и права семьи.</a:t>
            </a:r>
          </a:p>
          <a:p>
            <a:r>
              <a:rPr lang="ru-RU" sz="2400" b="1" i="1" dirty="0" smtClean="0">
                <a:solidFill>
                  <a:srgbClr val="542555"/>
                </a:solidFill>
              </a:rPr>
              <a:t>Из конституции и семейного кодекса РФ</a:t>
            </a:r>
            <a:r>
              <a:rPr lang="ru-RU" sz="3200" b="1" dirty="0" smtClean="0">
                <a:solidFill>
                  <a:srgbClr val="542555"/>
                </a:solidFill>
              </a:rPr>
              <a:t>: </a:t>
            </a:r>
          </a:p>
          <a:p>
            <a:r>
              <a:rPr lang="ru-RU" sz="3200" b="1" dirty="0" smtClean="0">
                <a:solidFill>
                  <a:srgbClr val="542555"/>
                </a:solidFill>
              </a:rPr>
              <a:t/>
            </a:r>
            <a:br>
              <a:rPr lang="ru-RU" sz="3200" b="1" dirty="0" smtClean="0">
                <a:solidFill>
                  <a:srgbClr val="542555"/>
                </a:solidFill>
              </a:rPr>
            </a:br>
            <a:r>
              <a:rPr lang="ru-RU" sz="2800" b="1" dirty="0" smtClean="0">
                <a:solidFill>
                  <a:srgbClr val="542555"/>
                </a:solidFill>
              </a:rPr>
              <a:t>Воспитание детей – конституционная обязанность родителей. Они призваны:</a:t>
            </a:r>
          </a:p>
          <a:p>
            <a:r>
              <a:rPr lang="ru-RU" sz="2800" b="1" dirty="0" smtClean="0">
                <a:solidFill>
                  <a:srgbClr val="542555"/>
                </a:solidFill>
              </a:rPr>
              <a:t>-    всемерно укреплять авторитет взрослого,</a:t>
            </a:r>
          </a:p>
          <a:p>
            <a:pPr marL="457200" indent="-457200">
              <a:buFontTx/>
              <a:buChar char="-"/>
            </a:pPr>
            <a:r>
              <a:rPr lang="ru-RU" sz="2800" b="1" dirty="0" smtClean="0">
                <a:solidFill>
                  <a:srgbClr val="542555"/>
                </a:solidFill>
              </a:rPr>
              <a:t>воспитывать детей в духе уважения и любви к труду, </a:t>
            </a:r>
          </a:p>
          <a:p>
            <a:pPr marL="457200" indent="-457200">
              <a:buFontTx/>
              <a:buChar char="-"/>
            </a:pPr>
            <a:r>
              <a:rPr lang="ru-RU" sz="2800" b="1" dirty="0" smtClean="0">
                <a:solidFill>
                  <a:srgbClr val="542555"/>
                </a:solidFill>
              </a:rPr>
              <a:t>подготавливать их к общественно полезной деятельности, </a:t>
            </a:r>
          </a:p>
          <a:p>
            <a:pPr marL="457200" indent="-457200">
              <a:buFontTx/>
              <a:buChar char="-"/>
            </a:pPr>
            <a:r>
              <a:rPr lang="ru-RU" sz="2800" b="1" dirty="0" smtClean="0">
                <a:solidFill>
                  <a:srgbClr val="542555"/>
                </a:solidFill>
              </a:rPr>
              <a:t>приучать к дисциплине, </a:t>
            </a:r>
          </a:p>
          <a:p>
            <a:pPr marL="457200" indent="-457200">
              <a:buFontTx/>
              <a:buChar char="-"/>
            </a:pPr>
            <a:r>
              <a:rPr lang="ru-RU" sz="2800" b="1" dirty="0" smtClean="0">
                <a:solidFill>
                  <a:srgbClr val="542555"/>
                </a:solidFill>
              </a:rPr>
              <a:t>заботиться о развитии и укреплении физического и психического здоровья, </a:t>
            </a:r>
          </a:p>
          <a:p>
            <a:pPr marL="457200" indent="-457200">
              <a:buFontTx/>
              <a:buChar char="-"/>
            </a:pPr>
            <a:r>
              <a:rPr lang="ru-RU" sz="2800" b="1" dirty="0" smtClean="0">
                <a:solidFill>
                  <a:srgbClr val="542555"/>
                </a:solidFill>
              </a:rPr>
              <a:t>стимулировать к осознанному выбору профессии.</a:t>
            </a:r>
          </a:p>
          <a:p>
            <a:endParaRPr lang="ru-RU" dirty="0"/>
          </a:p>
        </p:txBody>
      </p:sp>
    </p:spTree>
    <p:extLst>
      <p:ext uri="{BB962C8B-B14F-4D97-AF65-F5344CB8AC3E}">
        <p14:creationId xmlns:p14="http://schemas.microsoft.com/office/powerpoint/2010/main" val="3239522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019.radikal.ru/i616/1208/68/1e8a70544fcb.jpg"/>
          <p:cNvPicPr>
            <a:picLocks noChangeAspect="1" noChangeArrowheads="1"/>
          </p:cNvPicPr>
          <p:nvPr/>
        </p:nvPicPr>
        <p:blipFill>
          <a:blip r:embed="rId2"/>
          <a:srcRect/>
          <a:stretch>
            <a:fillRect/>
          </a:stretch>
        </p:blipFill>
        <p:spPr bwMode="auto">
          <a:xfrm>
            <a:off x="4000496" y="2357446"/>
            <a:ext cx="4500554" cy="4500554"/>
          </a:xfrm>
          <a:prstGeom prst="rect">
            <a:avLst/>
          </a:prstGeom>
          <a:noFill/>
          <a:effectLst>
            <a:softEdge rad="317500"/>
          </a:effectLst>
        </p:spPr>
      </p:pic>
      <p:sp>
        <p:nvSpPr>
          <p:cNvPr id="3" name="TextBox 2"/>
          <p:cNvSpPr txBox="1"/>
          <p:nvPr/>
        </p:nvSpPr>
        <p:spPr>
          <a:xfrm>
            <a:off x="0" y="332656"/>
            <a:ext cx="5851282" cy="1862048"/>
          </a:xfrm>
          <a:prstGeom prst="rect">
            <a:avLst/>
          </a:prstGeom>
          <a:noFill/>
        </p:spPr>
        <p:txBody>
          <a:bodyPr wrap="none" rtlCol="0">
            <a:spAutoFit/>
          </a:bodyPr>
          <a:lstStyle/>
          <a:p>
            <a:r>
              <a:rPr lang="ru-RU" sz="11500" b="1" dirty="0" smtClean="0">
                <a:solidFill>
                  <a:srgbClr val="542555"/>
                </a:solidFill>
              </a:rPr>
              <a:t>Разное…</a:t>
            </a:r>
            <a:endParaRPr lang="ru-RU" sz="11500" b="1" dirty="0">
              <a:solidFill>
                <a:srgbClr val="542555"/>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kostyor.ru/archives/2-12/images2-12/mokey3.jpg"/>
          <p:cNvPicPr>
            <a:picLocks noChangeAspect="1" noChangeArrowheads="1"/>
          </p:cNvPicPr>
          <p:nvPr/>
        </p:nvPicPr>
        <p:blipFill>
          <a:blip r:embed="rId2"/>
          <a:srcRect/>
          <a:stretch>
            <a:fillRect/>
          </a:stretch>
        </p:blipFill>
        <p:spPr bwMode="auto">
          <a:xfrm>
            <a:off x="4214810" y="2238926"/>
            <a:ext cx="4362459" cy="4619074"/>
          </a:xfrm>
          <a:prstGeom prst="rect">
            <a:avLst/>
          </a:prstGeom>
          <a:noFill/>
          <a:effectLst>
            <a:softEdge rad="127000"/>
          </a:effectLst>
        </p:spPr>
      </p:pic>
      <p:sp>
        <p:nvSpPr>
          <p:cNvPr id="3" name="TextBox 2"/>
          <p:cNvSpPr txBox="1"/>
          <p:nvPr/>
        </p:nvSpPr>
        <p:spPr>
          <a:xfrm>
            <a:off x="0" y="522546"/>
            <a:ext cx="7733912" cy="1754326"/>
          </a:xfrm>
          <a:prstGeom prst="rect">
            <a:avLst/>
          </a:prstGeom>
          <a:noFill/>
        </p:spPr>
        <p:txBody>
          <a:bodyPr wrap="none" rtlCol="0">
            <a:spAutoFit/>
          </a:bodyPr>
          <a:lstStyle/>
          <a:p>
            <a:r>
              <a:rPr lang="ru-RU" sz="5400" b="1" dirty="0" smtClean="0">
                <a:solidFill>
                  <a:srgbClr val="542555"/>
                </a:solidFill>
              </a:rPr>
              <a:t>Благодарю за внимание!</a:t>
            </a:r>
          </a:p>
          <a:p>
            <a:r>
              <a:rPr lang="ru-RU" sz="5400" b="1" dirty="0" smtClean="0">
                <a:solidFill>
                  <a:srgbClr val="542555"/>
                </a:solidFill>
              </a:rPr>
              <a:t>До новых встреч.</a:t>
            </a:r>
            <a:endParaRPr lang="ru-RU" sz="5400" b="1" dirty="0">
              <a:solidFill>
                <a:srgbClr val="542555"/>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tudmed.ru/docs/static/1/2/3/d/6/123d6f3e48b.jpg"/>
          <p:cNvPicPr>
            <a:picLocks noChangeAspect="1" noChangeArrowheads="1"/>
          </p:cNvPicPr>
          <p:nvPr/>
        </p:nvPicPr>
        <p:blipFill rotWithShape="1">
          <a:blip r:embed="rId2">
            <a:extLst>
              <a:ext uri="{28A0092B-C50C-407E-A947-70E740481C1C}">
                <a14:useLocalDpi xmlns:a14="http://schemas.microsoft.com/office/drawing/2010/main" val="0"/>
              </a:ext>
            </a:extLst>
          </a:blip>
          <a:srcRect l="6008" r="18561" b="23733"/>
          <a:stretch/>
        </p:blipFill>
        <p:spPr bwMode="auto">
          <a:xfrm>
            <a:off x="5131510" y="4149080"/>
            <a:ext cx="3393747" cy="257353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88640"/>
            <a:ext cx="7668344" cy="6124754"/>
          </a:xfrm>
          <a:prstGeom prst="rect">
            <a:avLst/>
          </a:prstGeom>
          <a:noFill/>
        </p:spPr>
        <p:txBody>
          <a:bodyPr wrap="square" rtlCol="0">
            <a:spAutoFit/>
          </a:bodyPr>
          <a:lstStyle/>
          <a:p>
            <a:r>
              <a:rPr lang="ru-RU" sz="2800" b="1" dirty="0" smtClean="0">
                <a:solidFill>
                  <a:srgbClr val="542555"/>
                </a:solidFill>
              </a:rPr>
              <a:t>Если родители пользуются авторитетом у детей, показывают им образцы нравственной культуры и постоянной работы над собой, то слова родителей имеют большой вес и побуждают школьников добросовестно выполнять свои обязанности.</a:t>
            </a:r>
          </a:p>
          <a:p>
            <a:endParaRPr lang="ru-RU" sz="2800" b="1" dirty="0" smtClean="0">
              <a:solidFill>
                <a:srgbClr val="542555"/>
              </a:solidFill>
            </a:endParaRPr>
          </a:p>
          <a:p>
            <a:r>
              <a:rPr lang="ru-RU" sz="2800" b="1" dirty="0" smtClean="0">
                <a:solidFill>
                  <a:srgbClr val="542555"/>
                </a:solidFill>
              </a:rPr>
              <a:t>Обстановка несогласия, недоброжелательности и нервозности формирует у детей плохое настроение, с которым они </a:t>
            </a:r>
          </a:p>
          <a:p>
            <a:r>
              <a:rPr lang="ru-RU" sz="2800" b="1" dirty="0" smtClean="0">
                <a:solidFill>
                  <a:srgbClr val="542555"/>
                </a:solidFill>
              </a:rPr>
              <a:t>идут в школу, где не могут </a:t>
            </a:r>
          </a:p>
          <a:p>
            <a:r>
              <a:rPr lang="ru-RU" sz="2800" b="1" dirty="0" smtClean="0">
                <a:solidFill>
                  <a:srgbClr val="542555"/>
                </a:solidFill>
              </a:rPr>
              <a:t>сосредоточиться на материале </a:t>
            </a:r>
          </a:p>
          <a:p>
            <a:r>
              <a:rPr lang="ru-RU" sz="2800" b="1" dirty="0" smtClean="0">
                <a:solidFill>
                  <a:srgbClr val="542555"/>
                </a:solidFill>
              </a:rPr>
              <a:t>и вымещают агрессию на других. </a:t>
            </a:r>
          </a:p>
          <a:p>
            <a:endParaRPr lang="ru-RU" sz="2800" b="1" dirty="0">
              <a:solidFill>
                <a:srgbClr val="542555"/>
              </a:solidFill>
            </a:endParaRPr>
          </a:p>
        </p:txBody>
      </p:sp>
    </p:spTree>
    <p:extLst>
      <p:ext uri="{BB962C8B-B14F-4D97-AF65-F5344CB8AC3E}">
        <p14:creationId xmlns:p14="http://schemas.microsoft.com/office/powerpoint/2010/main" val="170565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4624"/>
            <a:ext cx="7704856" cy="4247317"/>
          </a:xfrm>
          <a:prstGeom prst="rect">
            <a:avLst/>
          </a:prstGeom>
          <a:noFill/>
        </p:spPr>
        <p:txBody>
          <a:bodyPr wrap="square" rtlCol="0">
            <a:spAutoFit/>
          </a:bodyPr>
          <a:lstStyle/>
          <a:p>
            <a:r>
              <a:rPr lang="ru-RU" sz="2800" b="1" dirty="0" smtClean="0">
                <a:solidFill>
                  <a:srgbClr val="542555"/>
                </a:solidFill>
              </a:rPr>
              <a:t>«Вещные интересы» и забота о материальных выгодах для ребенка полностью отодвигает чувство ответственности и долга на второй план, отрицательно влияет на личность ребенка. </a:t>
            </a:r>
          </a:p>
          <a:p>
            <a:r>
              <a:rPr lang="ru-RU" sz="2800" b="1" dirty="0" smtClean="0">
                <a:solidFill>
                  <a:srgbClr val="542555"/>
                </a:solidFill>
              </a:rPr>
              <a:t>Разумный контроль родителей помогает детям более ответственно относится к выполнению своих обязанностей, преодолевать отрицательные соблазны. </a:t>
            </a:r>
            <a:br>
              <a:rPr lang="ru-RU" sz="2800" b="1" dirty="0" smtClean="0">
                <a:solidFill>
                  <a:srgbClr val="542555"/>
                </a:solidFill>
              </a:rPr>
            </a:br>
            <a:endParaRPr lang="ru-RU" dirty="0"/>
          </a:p>
        </p:txBody>
      </p:sp>
      <p:pic>
        <p:nvPicPr>
          <p:cNvPr id="5122" name="Picture 2" descr="http://tavr-obrazovanie.ru/_ld/12/580261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0572" y="3501008"/>
            <a:ext cx="3481868" cy="33843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745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76672"/>
            <a:ext cx="7668344" cy="5816977"/>
          </a:xfrm>
          <a:prstGeom prst="rect">
            <a:avLst/>
          </a:prstGeom>
          <a:noFill/>
        </p:spPr>
        <p:txBody>
          <a:bodyPr wrap="square" rtlCol="0">
            <a:spAutoFit/>
          </a:bodyPr>
          <a:lstStyle/>
          <a:p>
            <a:r>
              <a:rPr lang="ru-RU" sz="3600" b="1" dirty="0" smtClean="0">
                <a:solidFill>
                  <a:srgbClr val="542555"/>
                </a:solidFill>
              </a:rPr>
              <a:t>Обязанности и права школы:</a:t>
            </a:r>
          </a:p>
          <a:p>
            <a:endParaRPr lang="ru-RU" sz="2400" b="1" dirty="0" smtClean="0">
              <a:solidFill>
                <a:srgbClr val="542555"/>
              </a:solidFill>
            </a:endParaRPr>
          </a:p>
          <a:p>
            <a:r>
              <a:rPr lang="ru-RU" sz="2400" b="1" dirty="0" smtClean="0">
                <a:solidFill>
                  <a:srgbClr val="542555"/>
                </a:solidFill>
              </a:rPr>
              <a:t>- Несет ответственность за жизнь и здоровье обучающегося во время образовательного процесса (по законодательству РФ).</a:t>
            </a:r>
          </a:p>
          <a:p>
            <a:r>
              <a:rPr lang="ru-RU" sz="2400" b="1" dirty="0" smtClean="0">
                <a:solidFill>
                  <a:srgbClr val="542555"/>
                </a:solidFill>
              </a:rPr>
              <a:t>- Организует учебно-воспитательный процесс в школе.</a:t>
            </a:r>
          </a:p>
          <a:p>
            <a:r>
              <a:rPr lang="ru-RU" sz="2400" b="1" dirty="0" smtClean="0">
                <a:solidFill>
                  <a:srgbClr val="542555"/>
                </a:solidFill>
              </a:rPr>
              <a:t>- Обеспечивает  обучающемуся приобретение знаний, умений и навыков в объеме общего образования, с выдачей, при условии успешной сдачи государственной итоговой аттестации, аттестата (свидетельства) государственного образца.</a:t>
            </a:r>
          </a:p>
          <a:p>
            <a:r>
              <a:rPr lang="ru-RU" sz="2400" b="1" dirty="0" smtClean="0">
                <a:solidFill>
                  <a:srgbClr val="542555"/>
                </a:solidFill>
              </a:rPr>
              <a:t>- В рамках школы создает максимально благоприятные условия для умственного, нравственного, эмоционального и физического развития личности школьника, всестороннего развития его способностей.</a:t>
            </a:r>
          </a:p>
        </p:txBody>
      </p:sp>
    </p:spTree>
    <p:extLst>
      <p:ext uri="{BB962C8B-B14F-4D97-AF65-F5344CB8AC3E}">
        <p14:creationId xmlns:p14="http://schemas.microsoft.com/office/powerpoint/2010/main" val="96519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7740352" cy="4431983"/>
          </a:xfrm>
          <a:prstGeom prst="rect">
            <a:avLst/>
          </a:prstGeom>
          <a:noFill/>
        </p:spPr>
        <p:txBody>
          <a:bodyPr wrap="square" rtlCol="0">
            <a:spAutoFit/>
          </a:bodyPr>
          <a:lstStyle/>
          <a:p>
            <a:r>
              <a:rPr lang="ru-RU" sz="2400" b="1" dirty="0" smtClean="0"/>
              <a:t>-</a:t>
            </a:r>
            <a:r>
              <a:rPr lang="ru-RU" dirty="0" smtClean="0"/>
              <a:t> </a:t>
            </a:r>
            <a:r>
              <a:rPr lang="ru-RU" sz="2400" b="1" dirty="0" smtClean="0">
                <a:solidFill>
                  <a:srgbClr val="542555"/>
                </a:solidFill>
              </a:rPr>
              <a:t>Адекватно  применяет формы, методы и средства организации образовательного процесса возрастным и психофизиологическим особенностям, склонностям, способностям, интересам обучающегося.</a:t>
            </a:r>
          </a:p>
          <a:p>
            <a:r>
              <a:rPr lang="ru-RU" sz="2400" b="1" dirty="0" smtClean="0">
                <a:solidFill>
                  <a:srgbClr val="542555"/>
                </a:solidFill>
              </a:rPr>
              <a:t>- Предоставляет обучающемуся дополнительные образовательные услуги: факультативы, предметные кружки, спортивные секции, социальную помощь.</a:t>
            </a:r>
          </a:p>
          <a:p>
            <a:r>
              <a:rPr lang="ru-RU" sz="2400" b="1" dirty="0" smtClean="0">
                <a:solidFill>
                  <a:srgbClr val="542555"/>
                </a:solidFill>
              </a:rPr>
              <a:t>- Организовывает (при необходимости) различные формы педагогической и психологической  поддержки для оказания помощи учащимся, не усваивающим (по объективным и уважительным причинам).</a:t>
            </a:r>
          </a:p>
          <a:p>
            <a:endParaRPr lang="ru-RU" dirty="0"/>
          </a:p>
        </p:txBody>
      </p:sp>
      <p:pic>
        <p:nvPicPr>
          <p:cNvPr id="8194" name="Picture 2" descr="http://www.photoshopcs4.ru/img/besplatno-skachat-3gp-porno-dlya-mobilnogo-28975-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776" y="4149080"/>
            <a:ext cx="3479976" cy="269698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018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980728"/>
            <a:ext cx="184731" cy="369332"/>
          </a:xfrm>
          <a:prstGeom prst="rect">
            <a:avLst/>
          </a:prstGeom>
          <a:noFill/>
        </p:spPr>
        <p:txBody>
          <a:bodyPr wrap="none" rtlCol="0">
            <a:spAutoFit/>
          </a:bodyPr>
          <a:lstStyle/>
          <a:p>
            <a:endParaRPr lang="ru-RU" dirty="0"/>
          </a:p>
        </p:txBody>
      </p:sp>
      <p:sp>
        <p:nvSpPr>
          <p:cNvPr id="3" name="Содержимое 2"/>
          <p:cNvSpPr txBox="1">
            <a:spLocks/>
          </p:cNvSpPr>
          <p:nvPr/>
        </p:nvSpPr>
        <p:spPr>
          <a:xfrm>
            <a:off x="0" y="332656"/>
            <a:ext cx="7488832" cy="273630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b="1" dirty="0" smtClean="0">
                <a:solidFill>
                  <a:srgbClr val="542555"/>
                </a:solidFill>
              </a:rPr>
              <a:t>Ребенок для полного и гармоничного его развития нуждается в любви и понимании. Он должен, когда это только возможно, расти на попечении и под ответственностью своих родителей…</a:t>
            </a:r>
            <a:endParaRPr lang="ru-RU" b="1" dirty="0">
              <a:solidFill>
                <a:srgbClr val="542555"/>
              </a:solidFill>
            </a:endParaRPr>
          </a:p>
        </p:txBody>
      </p:sp>
      <p:pic>
        <p:nvPicPr>
          <p:cNvPr id="6146" name="Picture 2" descr="http://i-podmoskovie.ru/images/stories/education/family.jpg"/>
          <p:cNvPicPr>
            <a:picLocks noChangeAspect="1" noChangeArrowheads="1"/>
          </p:cNvPicPr>
          <p:nvPr/>
        </p:nvPicPr>
        <p:blipFill rotWithShape="1">
          <a:blip r:embed="rId2">
            <a:extLst>
              <a:ext uri="{28A0092B-C50C-407E-A947-70E740481C1C}">
                <a14:useLocalDpi xmlns:a14="http://schemas.microsoft.com/office/drawing/2010/main" val="0"/>
              </a:ext>
            </a:extLst>
          </a:blip>
          <a:srcRect b="16777"/>
          <a:stretch/>
        </p:blipFill>
        <p:spPr bwMode="auto">
          <a:xfrm>
            <a:off x="2915816" y="3669598"/>
            <a:ext cx="5573023" cy="309010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179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7056784" cy="1754326"/>
          </a:xfrm>
          <a:prstGeom prst="rect">
            <a:avLst/>
          </a:prstGeom>
          <a:noFill/>
        </p:spPr>
        <p:txBody>
          <a:bodyPr wrap="square" rtlCol="0">
            <a:spAutoFit/>
          </a:bodyPr>
          <a:lstStyle/>
          <a:p>
            <a:r>
              <a:rPr lang="ru-RU" sz="3600" b="1" dirty="0">
                <a:solidFill>
                  <a:srgbClr val="471472"/>
                </a:solidFill>
                <a:effectLst>
                  <a:outerShdw blurRad="38100" dist="38100" dir="2700000" algn="tl">
                    <a:srgbClr val="000000">
                      <a:alpha val="43137"/>
                    </a:srgbClr>
                  </a:outerShdw>
                </a:effectLst>
              </a:rPr>
              <a:t>Юридическая ответственность родителей за воспитание и образование детей</a:t>
            </a:r>
            <a:endParaRPr lang="ru-RU" sz="3600" dirty="0">
              <a:solidFill>
                <a:srgbClr val="471472"/>
              </a:solidFill>
              <a:effectLst>
                <a:outerShdw blurRad="38100" dist="38100" dir="2700000" algn="tl">
                  <a:srgbClr val="000000">
                    <a:alpha val="43137"/>
                  </a:srgbClr>
                </a:outerShdw>
              </a:effectLst>
            </a:endParaRPr>
          </a:p>
        </p:txBody>
      </p:sp>
      <p:pic>
        <p:nvPicPr>
          <p:cNvPr id="3074" name="Picture 2" descr="http://pravo-city.ru/wp-content/uploads/2013/03/%D0%BA%D0%BE%D0%BD%D1%81%D1%82%D0%B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420888"/>
            <a:ext cx="5655508" cy="432048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613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1082</Words>
  <Application>Microsoft Office PowerPoint</Application>
  <PresentationFormat>Экран (4:3)</PresentationFormat>
  <Paragraphs>119</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Административный кодекс РФ</vt:lpstr>
      <vt:lpstr>Презентация PowerPoint</vt:lpstr>
      <vt:lpstr>Уголовный кодекс РФ</vt:lpstr>
      <vt:lpstr>Презентация PowerPoint</vt:lpstr>
      <vt:lpstr>Презентация PowerPoint</vt:lpstr>
      <vt:lpstr>Федеральный закон от 24 июня 1999 г. N 120-ФЗ "Об основах системы профилактики безнадзорности и правонарушений несовершеннолетних»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43</cp:revision>
  <dcterms:created xsi:type="dcterms:W3CDTF">2014-01-28T16:58:42Z</dcterms:created>
  <dcterms:modified xsi:type="dcterms:W3CDTF">2014-07-23T18:26:20Z</dcterms:modified>
</cp:coreProperties>
</file>