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7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430"/>
    <a:srgbClr val="BDCB39"/>
    <a:srgbClr val="4B6B49"/>
    <a:srgbClr val="9DB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68114" autoAdjust="0"/>
  </p:normalViewPr>
  <p:slideViewPr>
    <p:cSldViewPr>
      <p:cViewPr>
        <p:scale>
          <a:sx n="87" d="100"/>
          <a:sy n="87" d="100"/>
        </p:scale>
        <p:origin x="-230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8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0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1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4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9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7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4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&#1060;&#1083;&#1072;&#1075;%20&#1057;&#1090;&#1072;&#1074;&#1088;&#1086;&#1087;&#1086;&#1083;&#1100;&#1089;&#1082;&#1086;&#1075;&#1086;%20&#1082;&#1088;&#1072;&#1103;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923240"/>
            <a:ext cx="793557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2054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малая родина</a:t>
            </a:r>
          </a:p>
          <a:p>
            <a:endParaRPr lang="ru-RU" sz="7200" b="1" dirty="0">
              <a:solidFill>
                <a:srgbClr val="2054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7200" b="1" dirty="0" smtClean="0">
              <a:solidFill>
                <a:srgbClr val="20543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205430"/>
                </a:solidFill>
              </a:rPr>
              <a:t>1 сентября 2014 год</a:t>
            </a:r>
          </a:p>
          <a:p>
            <a:pPr algn="r"/>
            <a:r>
              <a:rPr lang="ru-RU" sz="3200" b="1" dirty="0" smtClean="0">
                <a:solidFill>
                  <a:srgbClr val="205430"/>
                </a:solidFill>
              </a:rPr>
              <a:t>9 А клас</a:t>
            </a:r>
            <a:r>
              <a:rPr lang="ru-RU" sz="3200" b="1" dirty="0">
                <a:solidFill>
                  <a:srgbClr val="20543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6396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27385"/>
            <a:ext cx="9180512" cy="6912769"/>
            <a:chOff x="0" y="-27385"/>
            <a:chExt cx="9180512" cy="691276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-27385"/>
              <a:ext cx="9180512" cy="6912769"/>
              <a:chOff x="0" y="-27385"/>
              <a:chExt cx="9180512" cy="6912769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0" y="-27385"/>
                <a:ext cx="9144000" cy="6885385"/>
                <a:chOff x="0" y="-27385"/>
                <a:chExt cx="9144000" cy="6885385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0" y="-27384"/>
                  <a:ext cx="9144000" cy="6885384"/>
                </a:xfrm>
                <a:prstGeom prst="rect">
                  <a:avLst/>
                </a:prstGeom>
                <a:solidFill>
                  <a:srgbClr val="9DBF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50" name="Picture 2" descr="http://www.zwalls.ru/pic/201310/2880x1800/zwalls.ru-19716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106" b="44513"/>
                <a:stretch/>
              </p:blipFill>
              <p:spPr bwMode="auto">
                <a:xfrm>
                  <a:off x="0" y="-27385"/>
                  <a:ext cx="9144000" cy="1793431"/>
                </a:xfrm>
                <a:prstGeom prst="rect">
                  <a:avLst/>
                </a:prstGeom>
                <a:noFill/>
                <a:effectLst>
                  <a:softEdge rad="63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" name="TextBox 3"/>
              <p:cNvSpPr txBox="1"/>
              <p:nvPr/>
            </p:nvSpPr>
            <p:spPr>
              <a:xfrm>
                <a:off x="3125519" y="834678"/>
                <a:ext cx="59398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2054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Моя малая родина</a:t>
                </a:r>
                <a:endParaRPr lang="ru-RU" sz="5400" b="1" dirty="0" smtClean="0">
                  <a:solidFill>
                    <a:srgbClr val="205430"/>
                  </a:solidFill>
                </a:endParaRPr>
              </a:p>
            </p:txBody>
          </p:sp>
          <p:pic>
            <p:nvPicPr>
              <p:cNvPr id="8198" name="Picture 6" descr="http://knu.znate.ru/pars_docs/refs/538/537118/537118_html_m129b9a88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196" y="3582923"/>
                <a:ext cx="6252316" cy="3302461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6" name="Picture 4" descr="http://img.readtiger.com/wkp/ru/Stavropol-kr-geo-stub.png">
                <a:hlinkClick r:id="rId4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758008"/>
                <a:ext cx="3018015" cy="2250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55922" y="4409817"/>
              <a:ext cx="26878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205430"/>
                  </a:solidFill>
                </a:rPr>
                <a:t>Ставропольский</a:t>
              </a:r>
              <a:r>
                <a:rPr lang="ru-RU" sz="2000" dirty="0">
                  <a:solidFill>
                    <a:srgbClr val="205430"/>
                  </a:solidFill>
                </a:rPr>
                <a:t> 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край</a:t>
              </a:r>
            </a:p>
            <a:p>
              <a:pPr algn="just"/>
              <a:r>
                <a:rPr lang="ru-RU" sz="2000" dirty="0" smtClean="0">
                  <a:solidFill>
                    <a:srgbClr val="205430"/>
                  </a:solidFill>
                </a:rPr>
                <a:t>в </a:t>
              </a:r>
              <a:r>
                <a:rPr lang="ru-RU" sz="2000" dirty="0">
                  <a:solidFill>
                    <a:srgbClr val="205430"/>
                  </a:solidFill>
                </a:rPr>
                <a:t>составе Российской Федерации </a:t>
              </a:r>
              <a:r>
                <a:rPr lang="ru-RU" sz="2000" dirty="0" smtClean="0">
                  <a:solidFill>
                    <a:srgbClr val="205430"/>
                  </a:solidFill>
                </a:rPr>
                <a:t>образован</a:t>
              </a:r>
            </a:p>
            <a:p>
              <a:pPr algn="just"/>
              <a:r>
                <a:rPr lang="ru-RU" sz="2000" dirty="0" smtClean="0">
                  <a:solidFill>
                    <a:srgbClr val="205430"/>
                  </a:solidFill>
                </a:rPr>
                <a:t>в </a:t>
              </a:r>
              <a:r>
                <a:rPr lang="ru-RU" sz="2000" dirty="0">
                  <a:solidFill>
                    <a:srgbClr val="205430"/>
                  </a:solidFill>
                </a:rPr>
                <a:t>феврале 1924 года.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1844824"/>
              <a:ext cx="59046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srgbClr val="205430"/>
                  </a:solidFill>
                </a:rPr>
                <a:t>	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Площадь </a:t>
              </a:r>
              <a:r>
                <a:rPr lang="ru-RU" sz="2000" b="1" dirty="0">
                  <a:solidFill>
                    <a:srgbClr val="205430"/>
                  </a:solidFill>
                </a:rPr>
                <a:t>нашего края почти 67 тысяч квадратных километров. На территории Ставропольского края можно разместить 3 европейских государства: Швейцарию, Бельгию и Люксембург.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27385"/>
            <a:ext cx="9180512" cy="6885385"/>
            <a:chOff x="0" y="-27385"/>
            <a:chExt cx="9180512" cy="688538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-27385"/>
              <a:ext cx="9144000" cy="6885385"/>
              <a:chOff x="0" y="-27385"/>
              <a:chExt cx="9144000" cy="6885385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0" y="-27385"/>
                <a:ext cx="9144000" cy="6885385"/>
                <a:chOff x="0" y="-27385"/>
                <a:chExt cx="9144000" cy="6885385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0" y="-27384"/>
                  <a:ext cx="9144000" cy="6885384"/>
                </a:xfrm>
                <a:prstGeom prst="rect">
                  <a:avLst/>
                </a:prstGeom>
                <a:solidFill>
                  <a:srgbClr val="9DBF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50" name="Picture 2" descr="http://www.zwalls.ru/pic/201310/2880x1800/zwalls.ru-19716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106" b="44513"/>
                <a:stretch/>
              </p:blipFill>
              <p:spPr bwMode="auto">
                <a:xfrm>
                  <a:off x="0" y="-27385"/>
                  <a:ext cx="9144000" cy="1793431"/>
                </a:xfrm>
                <a:prstGeom prst="rect">
                  <a:avLst/>
                </a:prstGeom>
                <a:noFill/>
                <a:effectLst>
                  <a:softEdge rad="63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" name="TextBox 3"/>
              <p:cNvSpPr txBox="1"/>
              <p:nvPr/>
            </p:nvSpPr>
            <p:spPr>
              <a:xfrm>
                <a:off x="3125519" y="834678"/>
                <a:ext cx="59398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2054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Моя малая родина</a:t>
                </a:r>
                <a:endParaRPr lang="ru-RU" sz="5400" b="1" dirty="0" smtClean="0">
                  <a:solidFill>
                    <a:srgbClr val="205430"/>
                  </a:solidFill>
                </a:endParaRPr>
              </a:p>
            </p:txBody>
          </p:sp>
          <p:pic>
            <p:nvPicPr>
              <p:cNvPr id="6" name="Picture 2" descr="http://skfo.pro/uploads/image/stv/stavropolskaya_vozvyshenno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76"/>
              <a:stretch/>
            </p:blipFill>
            <p:spPr bwMode="auto">
              <a:xfrm>
                <a:off x="35496" y="1795734"/>
                <a:ext cx="3180994" cy="2281338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http://kchr-photos.ucoz.ru/_ph/3/815268495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35"/>
              <a:stretch/>
            </p:blipFill>
            <p:spPr bwMode="auto">
              <a:xfrm>
                <a:off x="2923350" y="3140968"/>
                <a:ext cx="3172084" cy="2274949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img-2004-08.photosight.ru/25/594074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64"/>
              <a:stretch/>
            </p:blipFill>
            <p:spPr bwMode="auto">
              <a:xfrm>
                <a:off x="5868144" y="4509120"/>
                <a:ext cx="3189502" cy="2271308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419872" y="1758008"/>
              <a:ext cx="5724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205430"/>
                  </a:solidFill>
                </a:rPr>
                <a:t>Путешествующий по Ставропольскому краю может оказаться в пустынных степях, где можно встретиться с 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миражами, в </a:t>
              </a:r>
              <a:r>
                <a:rPr lang="ru-RU" sz="2000" b="1" dirty="0">
                  <a:solidFill>
                    <a:srgbClr val="205430"/>
                  </a:solidFill>
                </a:rPr>
                <a:t>настоящей песчаной пустыне с буграми, напоминающими барханы.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18300" y="2949912"/>
              <a:ext cx="296221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205430"/>
                  </a:solidFill>
                </a:rPr>
                <a:t>Продвигаясь </a:t>
              </a:r>
              <a:r>
                <a:rPr lang="ru-RU" sz="2000" b="1" dirty="0">
                  <a:solidFill>
                    <a:srgbClr val="205430"/>
                  </a:solidFill>
                </a:rPr>
                <a:t>дальше, путешественник может оказаться на суше, но ниже уровня мирового океана.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376" y="5445224"/>
              <a:ext cx="57606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205430"/>
                  </a:solidFill>
                </a:rPr>
                <a:t>Преодолев еще небольшой путь, турист окажется у большого озера, где расположились целые «птичьи базары» - более 30 видов птиц, многие очень редкие.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8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27385"/>
            <a:ext cx="9169245" cy="6885385"/>
            <a:chOff x="0" y="-27385"/>
            <a:chExt cx="9169245" cy="688538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-27385"/>
              <a:ext cx="9144000" cy="6885385"/>
              <a:chOff x="0" y="-27385"/>
              <a:chExt cx="9144000" cy="6885385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0" y="-27385"/>
                <a:ext cx="9144000" cy="6885385"/>
                <a:chOff x="0" y="-27385"/>
                <a:chExt cx="9144000" cy="6885385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0" y="-27384"/>
                  <a:ext cx="9144000" cy="6885384"/>
                </a:xfrm>
                <a:prstGeom prst="rect">
                  <a:avLst/>
                </a:prstGeom>
                <a:solidFill>
                  <a:srgbClr val="9DBF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50" name="Picture 2" descr="http://www.zwalls.ru/pic/201310/2880x1800/zwalls.ru-19716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106" b="44513"/>
                <a:stretch/>
              </p:blipFill>
              <p:spPr bwMode="auto">
                <a:xfrm>
                  <a:off x="0" y="-27385"/>
                  <a:ext cx="9144000" cy="1793431"/>
                </a:xfrm>
                <a:prstGeom prst="rect">
                  <a:avLst/>
                </a:prstGeom>
                <a:noFill/>
                <a:effectLst>
                  <a:softEdge rad="63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" name="TextBox 3"/>
              <p:cNvSpPr txBox="1"/>
              <p:nvPr/>
            </p:nvSpPr>
            <p:spPr>
              <a:xfrm>
                <a:off x="3125519" y="834678"/>
                <a:ext cx="59398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2054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Моя малая родина</a:t>
                </a:r>
                <a:endParaRPr lang="ru-RU" sz="5400" b="1" dirty="0" smtClean="0">
                  <a:solidFill>
                    <a:srgbClr val="205430"/>
                  </a:solidFill>
                </a:endParaRPr>
              </a:p>
            </p:txBody>
          </p:sp>
          <p:pic>
            <p:nvPicPr>
              <p:cNvPr id="7174" name="Picture 6" descr="http://mygazeta.com/i/2011/09/stavrop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40"/>
              <a:stretch/>
            </p:blipFill>
            <p:spPr bwMode="auto">
              <a:xfrm>
                <a:off x="0" y="1758008"/>
                <a:ext cx="3312367" cy="2749298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0" name="Picture 2" descr="http://turizm59.narod.ru/photo69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2736588"/>
                <a:ext cx="3312367" cy="2744227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2" name="Picture 4" descr="http://fwnews.ru/wp-content/uploads/2010/09/gorod1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272"/>
              <a:stretch/>
            </p:blipFill>
            <p:spPr bwMode="auto">
              <a:xfrm>
                <a:off x="5837954" y="4108702"/>
                <a:ext cx="3306046" cy="2749298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312367" y="1700808"/>
              <a:ext cx="5831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205430"/>
                  </a:solidFill>
                </a:rPr>
                <a:t>	Ставрополь </a:t>
              </a:r>
              <a:r>
                <a:rPr lang="ru-RU" sz="2000" b="1" dirty="0">
                  <a:solidFill>
                    <a:srgbClr val="205430"/>
                  </a:solidFill>
                </a:rPr>
                <a:t>расположился на холмах и распадках в центральной части </a:t>
              </a:r>
              <a:r>
                <a:rPr lang="ru-RU" sz="2000" b="1" dirty="0" err="1">
                  <a:solidFill>
                    <a:srgbClr val="205430"/>
                  </a:solidFill>
                </a:rPr>
                <a:t>Предкавказья</a:t>
              </a:r>
              <a:r>
                <a:rPr lang="ru-RU" sz="2000" b="1" dirty="0">
                  <a:solidFill>
                    <a:srgbClr val="205430"/>
                  </a:solidFill>
                </a:rPr>
                <a:t> на Ставропольской возвышенности, в верховьях 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реки</a:t>
              </a:r>
              <a:endParaRPr lang="ru-RU" sz="2000" b="1" dirty="0">
                <a:solidFill>
                  <a:srgbClr val="20543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2" y="2636912"/>
              <a:ext cx="29410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205430"/>
                  </a:solidFill>
                </a:rPr>
                <a:t>Ташла </a:t>
              </a:r>
              <a:r>
                <a:rPr lang="ru-RU" sz="2000" b="1" dirty="0">
                  <a:solidFill>
                    <a:srgbClr val="205430"/>
                  </a:solidFill>
                </a:rPr>
                <a:t>(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бассейн</a:t>
              </a:r>
            </a:p>
            <a:p>
              <a:pPr algn="just"/>
              <a:r>
                <a:rPr lang="ru-RU" sz="2000" b="1" dirty="0" smtClean="0">
                  <a:solidFill>
                    <a:srgbClr val="205430"/>
                  </a:solidFill>
                </a:rPr>
                <a:t> </a:t>
              </a:r>
              <a:r>
                <a:rPr lang="ru-RU" sz="2000" b="1" dirty="0">
                  <a:solidFill>
                    <a:srgbClr val="205430"/>
                  </a:solidFill>
                </a:rPr>
                <a:t>Восточного </a:t>
              </a:r>
              <a:r>
                <a:rPr lang="ru-RU" sz="2000" b="1" dirty="0" err="1">
                  <a:solidFill>
                    <a:srgbClr val="205430"/>
                  </a:solidFill>
                </a:rPr>
                <a:t>Маныча</a:t>
              </a:r>
              <a:r>
                <a:rPr lang="ru-RU" sz="2000" b="1" dirty="0">
                  <a:solidFill>
                    <a:srgbClr val="205430"/>
                  </a:solidFill>
                </a:rPr>
                <a:t>), в 1621 км к югу от Москвы.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4573577"/>
              <a:ext cx="29158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205430"/>
                  </a:solidFill>
                </a:rPr>
                <a:t>	Встав </a:t>
              </a:r>
              <a:r>
                <a:rPr lang="ru-RU" sz="2000" b="1" dirty="0">
                  <a:solidFill>
                    <a:srgbClr val="205430"/>
                  </a:solidFill>
                </a:rPr>
                <a:t>на одной из самых высоких точек </a:t>
              </a:r>
              <a:r>
                <a:rPr lang="ru-RU" sz="2000" b="1" dirty="0" err="1">
                  <a:solidFill>
                    <a:srgbClr val="205430"/>
                  </a:solidFill>
                </a:rPr>
                <a:t>Предкавказья</a:t>
              </a:r>
              <a:r>
                <a:rPr lang="ru-RU" sz="2000" b="1" dirty="0">
                  <a:solidFill>
                    <a:srgbClr val="205430"/>
                  </a:solidFill>
                </a:rPr>
                <a:t>, 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он</a:t>
              </a:r>
              <a:endParaRPr lang="ru-RU" sz="2000" b="1" dirty="0">
                <a:solidFill>
                  <a:srgbClr val="20543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5489937"/>
              <a:ext cx="583795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205430"/>
                  </a:solidFill>
                </a:rPr>
                <a:t>оказался </a:t>
              </a:r>
              <a:r>
                <a:rPr lang="ru-RU" sz="2000" b="1" dirty="0">
                  <a:solidFill>
                    <a:srgbClr val="205430"/>
                  </a:solidFill>
                </a:rPr>
                <a:t>на водоразделе бассейнов Азовского и Каспийского морей, ровно в середине между ними. Это 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точно </a:t>
              </a:r>
              <a:r>
                <a:rPr lang="ru-RU" sz="2000" b="1" dirty="0">
                  <a:solidFill>
                    <a:srgbClr val="205430"/>
                  </a:solidFill>
                </a:rPr>
                <a:t>отражено в символической фразе: «Ставрополь — врата Кавказа».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47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27384"/>
            <a:ext cx="9180512" cy="6885384"/>
            <a:chOff x="0" y="-27384"/>
            <a:chExt cx="9180512" cy="688538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-27384"/>
              <a:ext cx="9180512" cy="6885384"/>
              <a:chOff x="0" y="-27384"/>
              <a:chExt cx="9180512" cy="6885384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0" y="-27384"/>
                <a:ext cx="9144000" cy="6885384"/>
                <a:chOff x="0" y="-27384"/>
                <a:chExt cx="9144000" cy="6885384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0" y="-27384"/>
                  <a:ext cx="9144000" cy="6885384"/>
                </a:xfrm>
                <a:prstGeom prst="rect">
                  <a:avLst/>
                </a:prstGeom>
                <a:solidFill>
                  <a:srgbClr val="9DBF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6145" name="Picture 1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prstClr val="black"/>
                    <a:srgbClr val="BDCB39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223" r="81555" b="3951"/>
                <a:stretch/>
              </p:blipFill>
              <p:spPr bwMode="auto">
                <a:xfrm>
                  <a:off x="8756" y="1628800"/>
                  <a:ext cx="1908944" cy="52292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  <a:softEdge rad="63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0" name="Picture 2" descr="http://www.zwalls.ru/pic/201310/2880x1800/zwalls.ru-19716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106" b="44513"/>
                <a:stretch/>
              </p:blipFill>
              <p:spPr bwMode="auto">
                <a:xfrm>
                  <a:off x="0" y="-27384"/>
                  <a:ext cx="9144000" cy="1793431"/>
                </a:xfrm>
                <a:prstGeom prst="rect">
                  <a:avLst/>
                </a:prstGeom>
                <a:noFill/>
                <a:effectLst>
                  <a:softEdge rad="63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3125519" y="834678"/>
                  <a:ext cx="593983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5400" b="1" dirty="0" smtClean="0">
                      <a:solidFill>
                        <a:srgbClr val="20543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Моя малая родина</a:t>
                  </a:r>
                  <a:endParaRPr lang="ru-RU" sz="5400" b="1" dirty="0" smtClean="0">
                    <a:solidFill>
                      <a:srgbClr val="205430"/>
                    </a:solidFill>
                  </a:endParaRPr>
                </a:p>
              </p:txBody>
            </p:sp>
          </p:grpSp>
          <p:pic>
            <p:nvPicPr>
              <p:cNvPr id="6147" name="Picture 3" descr="https://20028a97-a-62cb3a1a-s-sites.googlegroups.com/site/stavropolfotoistoria/home/%D0%9D%D0%BE%D0%B2%D1%8B%D0%B9%20%D1%81%D0%B0%D0%B9%D1%8222.jpg?attachauth=ANoY7cpp_Q4qVzfHT1fh9OlJF4SeHv5gbR1ykCUeOc4qduuRHYDMI_tDXHfmW4pZkncoCkEZZYuJrDUlETgpnBQFcAxV9tgAxTNLomuE6MY2oRspUgjt8HgVG_f39--3oqtI6inIUyrrHuAtiuwFAfGWfbQMXqmknvgHgZF83I0xty-MRdI33J1GVdmaUcnDQMLjDQJW5Am_KYpDfODP3PjPK9KdxTjinMQFAjxiOr2bU76Zf1nQconqBf5ctisfaFsPDSqiGfm1Bkv3z34SM2vgNzNmj1wMzToeTmQoAJy93oIxD2rxn9Q%3D&amp;attredirects=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209" y="1844824"/>
                <a:ext cx="7188303" cy="3717639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Прямоугольник 2"/>
            <p:cNvSpPr/>
            <p:nvPr/>
          </p:nvSpPr>
          <p:spPr>
            <a:xfrm>
              <a:off x="2123728" y="5517232"/>
              <a:ext cx="70202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205430"/>
                  </a:solidFill>
                </a:rPr>
                <a:t>Город </a:t>
              </a:r>
              <a:r>
                <a:rPr lang="ru-RU" sz="2000" b="1" dirty="0">
                  <a:solidFill>
                    <a:srgbClr val="205430"/>
                  </a:solidFill>
                </a:rPr>
                <a:t>занимает площадь в 242,36 кв. км. Его территория вытянута с юго-запада на северо-восток на 30,5 км и с юга на север — на 16,5 км. Протяженность границы города — 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    165,3 </a:t>
              </a:r>
              <a:r>
                <a:rPr lang="ru-RU" sz="2000" b="1" dirty="0">
                  <a:solidFill>
                    <a:srgbClr val="205430"/>
                  </a:solidFill>
                </a:rPr>
                <a:t>км.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2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-27384"/>
              <a:ext cx="9144000" cy="6885384"/>
              <a:chOff x="0" y="-27384"/>
              <a:chExt cx="9144000" cy="688538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solidFill>
                <a:srgbClr val="9DB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145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prstClr val="black"/>
                  <a:srgbClr val="BDCB3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23" r="81555" b="3951"/>
              <a:stretch/>
            </p:blipFill>
            <p:spPr bwMode="auto">
              <a:xfrm>
                <a:off x="8756" y="1628800"/>
                <a:ext cx="1908944" cy="52292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 descr="http://www.zwalls.ru/pic/201310/2880x1800/zwalls.ru-19716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106" b="44513"/>
              <a:stretch/>
            </p:blipFill>
            <p:spPr bwMode="auto">
              <a:xfrm>
                <a:off x="0" y="-27384"/>
                <a:ext cx="9144000" cy="1793431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125519" y="834678"/>
                <a:ext cx="59398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2054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Моя малая родина</a:t>
                </a:r>
                <a:endParaRPr lang="ru-RU" sz="5400" b="1" dirty="0" smtClean="0">
                  <a:solidFill>
                    <a:srgbClr val="205430"/>
                  </a:solidFill>
                </a:endParaRPr>
              </a:p>
            </p:txBody>
          </p:sp>
        </p:grpSp>
        <p:pic>
          <p:nvPicPr>
            <p:cNvPr id="9217" name="Picture 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5" t="21559" r="35300" b="31960"/>
            <a:stretch/>
          </p:blipFill>
          <p:spPr bwMode="auto">
            <a:xfrm>
              <a:off x="2036579" y="1782000"/>
              <a:ext cx="7028772" cy="323117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036578" y="4941168"/>
            <a:ext cx="7107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205430"/>
                </a:solidFill>
              </a:rPr>
              <a:t>Храм в честь святого апостола Андрея Первозванного был выстроен в 1897 году по проекту архитектора Григория </a:t>
            </a:r>
            <a:r>
              <a:rPr lang="ru-RU" sz="2000" b="1" dirty="0" smtClean="0">
                <a:solidFill>
                  <a:srgbClr val="205430"/>
                </a:solidFill>
              </a:rPr>
              <a:t>Кускова. Но </a:t>
            </a:r>
            <a:r>
              <a:rPr lang="ru-RU" sz="2000" b="1" dirty="0">
                <a:solidFill>
                  <a:srgbClr val="205430"/>
                </a:solidFill>
              </a:rPr>
              <a:t>в 1930 году был закрыт. Однако через двенадцать лет, в 1942 году был возвращен ставропольским православным жителям. В 1990 году была успешно восстановлена колокольня храма. </a:t>
            </a:r>
          </a:p>
        </p:txBody>
      </p:sp>
    </p:spTree>
    <p:extLst>
      <p:ext uri="{BB962C8B-B14F-4D97-AF65-F5344CB8AC3E}">
        <p14:creationId xmlns:p14="http://schemas.microsoft.com/office/powerpoint/2010/main" val="8866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-27384"/>
              <a:ext cx="9144000" cy="6885384"/>
              <a:chOff x="0" y="-27384"/>
              <a:chExt cx="9144000" cy="688538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solidFill>
                <a:srgbClr val="9DB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145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prstClr val="black"/>
                  <a:srgbClr val="BDCB3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23" r="81555" b="3951"/>
              <a:stretch/>
            </p:blipFill>
            <p:spPr bwMode="auto">
              <a:xfrm>
                <a:off x="8756" y="1628800"/>
                <a:ext cx="1908944" cy="52292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 descr="http://www.zwalls.ru/pic/201310/2880x1800/zwalls.ru-19716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106" b="44513"/>
              <a:stretch/>
            </p:blipFill>
            <p:spPr bwMode="auto">
              <a:xfrm>
                <a:off x="0" y="-27384"/>
                <a:ext cx="9144000" cy="1793431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125519" y="834678"/>
                <a:ext cx="59398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2054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Моя малая родина</a:t>
                </a:r>
                <a:endParaRPr lang="ru-RU" sz="5400" b="1" dirty="0" smtClean="0">
                  <a:solidFill>
                    <a:srgbClr val="205430"/>
                  </a:solidFill>
                </a:endParaRPr>
              </a:p>
            </p:txBody>
          </p:sp>
        </p:grp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" t="31796" r="35457" b="23760"/>
            <a:stretch/>
          </p:blipFill>
          <p:spPr bwMode="auto">
            <a:xfrm>
              <a:off x="2071565" y="1766047"/>
              <a:ext cx="6993785" cy="30741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054932" y="5085184"/>
            <a:ext cx="70890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05430"/>
                </a:solidFill>
              </a:rPr>
              <a:t>Кафедральный Собор во имя иконы Казанской Божией Матери с лестницей. Построен в 1847 году, снесен в 30-е годы </a:t>
            </a:r>
            <a:r>
              <a:rPr lang="en-US" sz="2000" b="1" dirty="0">
                <a:solidFill>
                  <a:srgbClr val="205430"/>
                </a:solidFill>
              </a:rPr>
              <a:t>XX</a:t>
            </a:r>
            <a:r>
              <a:rPr lang="ru-RU" sz="2000" b="1" dirty="0">
                <a:solidFill>
                  <a:srgbClr val="205430"/>
                </a:solidFill>
              </a:rPr>
              <a:t> века. Колокольня построена в 1867 году</a:t>
            </a:r>
            <a:r>
              <a:rPr lang="ru-RU" sz="2000" b="1" dirty="0" smtClean="0">
                <a:solidFill>
                  <a:srgbClr val="205430"/>
                </a:solidFill>
              </a:rPr>
              <a:t>, взорвана </a:t>
            </a:r>
            <a:r>
              <a:rPr lang="ru-RU" sz="2000" b="1" dirty="0">
                <a:solidFill>
                  <a:srgbClr val="205430"/>
                </a:solidFill>
              </a:rPr>
              <a:t>в 1943 году</a:t>
            </a:r>
            <a:r>
              <a:rPr lang="ru-RU" sz="2000" b="1" dirty="0" smtClean="0">
                <a:solidFill>
                  <a:srgbClr val="205430"/>
                </a:solidFill>
              </a:rPr>
              <a:t>. </a:t>
            </a:r>
            <a:r>
              <a:rPr lang="ru-RU" sz="2000" b="1" dirty="0">
                <a:solidFill>
                  <a:srgbClr val="205430"/>
                </a:solidFill>
              </a:rPr>
              <a:t>Лестница перестроена в 1949-51 годах и названа Комсомольской.</a:t>
            </a:r>
          </a:p>
        </p:txBody>
      </p:sp>
    </p:spTree>
    <p:extLst>
      <p:ext uri="{BB962C8B-B14F-4D97-AF65-F5344CB8AC3E}">
        <p14:creationId xmlns:p14="http://schemas.microsoft.com/office/powerpoint/2010/main" val="29001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-27384"/>
              <a:ext cx="9144000" cy="6885384"/>
              <a:chOff x="0" y="-27384"/>
              <a:chExt cx="9144000" cy="688538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solidFill>
                <a:srgbClr val="9DB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145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prstClr val="black"/>
                  <a:srgbClr val="BDCB3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23" r="81555" b="3951"/>
              <a:stretch/>
            </p:blipFill>
            <p:spPr bwMode="auto">
              <a:xfrm>
                <a:off x="8756" y="1628800"/>
                <a:ext cx="1908944" cy="52292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 descr="http://www.zwalls.ru/pic/201310/2880x1800/zwalls.ru-19716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106" b="44513"/>
              <a:stretch/>
            </p:blipFill>
            <p:spPr bwMode="auto">
              <a:xfrm>
                <a:off x="0" y="-27384"/>
                <a:ext cx="9144000" cy="1793431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125519" y="834678"/>
                <a:ext cx="59398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2054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Моя малая родина</a:t>
                </a:r>
                <a:endParaRPr lang="ru-RU" sz="5400" b="1" dirty="0" smtClean="0">
                  <a:solidFill>
                    <a:srgbClr val="205430"/>
                  </a:solidFill>
                </a:endParaRPr>
              </a:p>
            </p:txBody>
          </p:sp>
        </p:grp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4" t="29259" r="35729" b="24445"/>
            <a:stretch/>
          </p:blipFill>
          <p:spPr bwMode="auto">
            <a:xfrm>
              <a:off x="2051720" y="1766046"/>
              <a:ext cx="7065752" cy="32471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2054932" y="5085184"/>
            <a:ext cx="70890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05430"/>
                </a:solidFill>
              </a:rPr>
              <a:t>Перекресток-мини-площадь перед Крепостной горкой. Как видно, по сей день, это место хорошо сохранилось. Здание в левой части снимка за бассейном хорошо опознается. В советский период там была школа а потом станция</a:t>
            </a:r>
            <a:r>
              <a:rPr lang="ru-RU" sz="2000" dirty="0" smtClean="0">
                <a:solidFill>
                  <a:srgbClr val="205430"/>
                </a:solidFill>
              </a:rPr>
              <a:t> </a:t>
            </a:r>
            <a:r>
              <a:rPr lang="ru-RU" sz="2000" b="1" dirty="0" smtClean="0">
                <a:solidFill>
                  <a:srgbClr val="205430"/>
                </a:solidFill>
              </a:rPr>
              <a:t>Юных Техников. </a:t>
            </a:r>
            <a:r>
              <a:rPr lang="ru-RU" sz="2000" b="1" dirty="0">
                <a:solidFill>
                  <a:srgbClr val="205430"/>
                </a:solidFill>
              </a:rPr>
              <a:t>Сейчас здания по проспекту К</a:t>
            </a:r>
            <a:r>
              <a:rPr lang="ru-RU" sz="2000" b="1" dirty="0" smtClean="0">
                <a:solidFill>
                  <a:srgbClr val="205430"/>
                </a:solidFill>
              </a:rPr>
              <a:t>. Маркса </a:t>
            </a:r>
            <a:r>
              <a:rPr lang="ru-RU" sz="2000" b="1" dirty="0">
                <a:solidFill>
                  <a:srgbClr val="205430"/>
                </a:solidFill>
              </a:rPr>
              <a:t>№№ </a:t>
            </a:r>
            <a:r>
              <a:rPr lang="ru-RU" sz="2000" b="1" dirty="0" smtClean="0">
                <a:solidFill>
                  <a:srgbClr val="205430"/>
                </a:solidFill>
              </a:rPr>
              <a:t>73-75.</a:t>
            </a:r>
            <a:endParaRPr lang="ru-RU" sz="2000" b="1" dirty="0">
              <a:solidFill>
                <a:srgbClr val="2054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-27384"/>
              <a:ext cx="9144000" cy="6885384"/>
              <a:chOff x="0" y="-27384"/>
              <a:chExt cx="9144000" cy="688538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0" y="-27384"/>
                <a:ext cx="9144000" cy="6885384"/>
              </a:xfrm>
              <a:prstGeom prst="rect">
                <a:avLst/>
              </a:prstGeom>
              <a:solidFill>
                <a:srgbClr val="9DB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145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prstClr val="black"/>
                  <a:srgbClr val="BDCB3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23" r="81555" b="3951"/>
              <a:stretch/>
            </p:blipFill>
            <p:spPr bwMode="auto">
              <a:xfrm>
                <a:off x="8756" y="1628800"/>
                <a:ext cx="1908944" cy="52292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 descr="http://www.zwalls.ru/pic/201310/2880x1800/zwalls.ru-19716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106" b="44513"/>
              <a:stretch/>
            </p:blipFill>
            <p:spPr bwMode="auto">
              <a:xfrm>
                <a:off x="0" y="-27384"/>
                <a:ext cx="9144000" cy="1793431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125519" y="834678"/>
                <a:ext cx="59398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2054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Моя малая родина</a:t>
                </a:r>
                <a:endParaRPr lang="ru-RU" sz="5400" b="1" dirty="0" smtClean="0">
                  <a:solidFill>
                    <a:srgbClr val="205430"/>
                  </a:solidFill>
                </a:endParaRPr>
              </a:p>
            </p:txBody>
          </p:sp>
        </p:grpSp>
        <p:pic>
          <p:nvPicPr>
            <p:cNvPr id="10246" name="Picture 6" descr="http://www.26203s010.edusite.ru/prosh_nast.files/image01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000" y="1844824"/>
              <a:ext cx="6991350" cy="325755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074000" y="5373216"/>
            <a:ext cx="699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05430"/>
                </a:solidFill>
              </a:rPr>
              <a:t>Духовное училище. Здание построено в 1845 году. Ныне средняя </a:t>
            </a:r>
            <a:r>
              <a:rPr lang="ru-RU" sz="2000" b="1" dirty="0" smtClean="0">
                <a:solidFill>
                  <a:srgbClr val="205430"/>
                </a:solidFill>
              </a:rPr>
              <a:t>школа №4.</a:t>
            </a:r>
            <a:endParaRPr lang="ru-RU" sz="2000" b="1" dirty="0">
              <a:solidFill>
                <a:srgbClr val="2054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349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</cp:revision>
  <dcterms:created xsi:type="dcterms:W3CDTF">2014-08-24T06:29:30Z</dcterms:created>
  <dcterms:modified xsi:type="dcterms:W3CDTF">2014-08-29T12:54:19Z</dcterms:modified>
</cp:coreProperties>
</file>