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72" r:id="rId6"/>
    <p:sldId id="273" r:id="rId7"/>
    <p:sldId id="258" r:id="rId8"/>
    <p:sldId id="266" r:id="rId9"/>
    <p:sldId id="270" r:id="rId10"/>
    <p:sldId id="265" r:id="rId11"/>
    <p:sldId id="274" r:id="rId12"/>
    <p:sldId id="268" r:id="rId13"/>
    <p:sldId id="267" r:id="rId14"/>
    <p:sldId id="275" r:id="rId15"/>
    <p:sldId id="262" r:id="rId16"/>
    <p:sldId id="261" r:id="rId17"/>
    <p:sldId id="259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21C5E"/>
    <a:srgbClr val="34164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2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97C4-6DEF-4891-BF5C-C50A11887BC4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0829-6C07-4D1C-A05D-A821C6D11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90;&#1077;&#1084;&#1072;&#1090;&#1080;&#1082;&#1072;+&#1093;&#1080;&#1084;&#1080;&#1103;+&#1080;&#1085;&#1092;&#1086;&#1088;&#1084;&#1072;&#1090;&#1080;&#1082;&#1072;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7641" y="282017"/>
            <a:ext cx="6418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проблемы внедрения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стандарта педагога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8546" y="2060848"/>
            <a:ext cx="5976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в курсах основной и старшей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</a:p>
          <a:p>
            <a:pPr algn="r"/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Ставрополь</a:t>
            </a: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27.08.2014 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Правильному применению методов можно научиться только применяя их на разнообразных примерах.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Г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Цейтен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18026"/>
              </p:ext>
            </p:extLst>
          </p:nvPr>
        </p:nvGraphicFramePr>
        <p:xfrm>
          <a:off x="2699792" y="2581514"/>
          <a:ext cx="6192688" cy="41704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8072"/>
                <a:gridCol w="1008112"/>
                <a:gridCol w="1800200"/>
                <a:gridCol w="2736304"/>
              </a:tblGrid>
              <a:tr h="249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Учебная тема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Математическое содержание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Равноускоренное движение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Линейная функция, производная функции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528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7, 8,10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Движение, взаимодействие тел. Электричество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Прямая и обратная пропорциональная зависимость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53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Механика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Векторы, метод координат, производная, функция. График функции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249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Оптика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Симметрия. </a:t>
                      </a:r>
                      <a:r>
                        <a:rPr lang="ru-RU" sz="16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Подобие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39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Кинематика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Векторы, действия над векторами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  <a:tr h="249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Информа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-тика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Алгоритм, программа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Уравнения, неравенства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32" marR="53832" marT="53832" marB="53832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1628800"/>
            <a:ext cx="6302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математикой </a:t>
            </a:r>
            <a:r>
              <a:rPr lang="en-US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физикой</a:t>
            </a:r>
          </a:p>
          <a:p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информатикой в 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изучаемых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темах     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7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Умение мыслить математически – одна из благороднейших способностей человека. </a:t>
            </a:r>
            <a:br>
              <a:rPr lang="ru-RU" b="1" dirty="0"/>
            </a:br>
            <a:r>
              <a:rPr lang="ru-RU" b="1" dirty="0" smtClean="0"/>
              <a:t>                         Б</a:t>
            </a:r>
            <a:r>
              <a:rPr lang="ru-RU" b="1" dirty="0"/>
              <a:t>. Шоу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5" y="1628800"/>
            <a:ext cx="64087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Информатика в теоретической ее части "выросла" из математики, использует активно математический аппарат. Многие темы школьного курса информатики можно назвать "чисто математическими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":</a:t>
            </a:r>
          </a:p>
          <a:p>
            <a:pPr algn="just"/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1. основы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математической логики;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2.  системы счисления;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3.  элементы теории вероятностей и математической статистики;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4.  теория графов;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5.  теория алгоритмов;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6.  элементы теории систем;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7.  основы математического моделирования и некоторые другие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02666"/>
            <a:ext cx="2339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естественной науке заключено столько истины, сколько в ней есть математики.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Кант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772816"/>
            <a:ext cx="64442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Способы осуществления МПС:</a:t>
            </a:r>
          </a:p>
          <a:p>
            <a:endParaRPr lang="ru-RU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при </a:t>
            </a:r>
            <a:r>
              <a:rPr lang="ru-RU" sz="2200" b="1" dirty="0"/>
              <a:t>обращении к учебному материалу ранее изученных дисциплин преподаватель напоминает учащимся пройденный материал, использует его как фундамент, что позволяет не тратить время на </a:t>
            </a:r>
            <a:r>
              <a:rPr lang="ru-RU" sz="2200" b="1" dirty="0" err="1"/>
              <a:t>пересказывание</a:t>
            </a:r>
            <a:r>
              <a:rPr lang="ru-RU" sz="2200" b="1" dirty="0"/>
              <a:t> </a:t>
            </a:r>
            <a:r>
              <a:rPr lang="ru-RU" sz="2200" b="1" dirty="0" smtClean="0"/>
              <a:t>изученного;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при </a:t>
            </a:r>
            <a:r>
              <a:rPr lang="ru-RU" sz="2200" b="1" dirty="0"/>
              <a:t>решении на занятиях прикладных задач, использующих изученный учебный материал других дисциплин, преподавателю необходимо напомнить </a:t>
            </a:r>
            <a:r>
              <a:rPr lang="ru-RU" sz="2200" b="1" dirty="0" smtClean="0"/>
              <a:t>все формулы </a:t>
            </a:r>
            <a:r>
              <a:rPr lang="ru-RU" sz="2200" b="1" dirty="0"/>
              <a:t>и </a:t>
            </a:r>
            <a:r>
              <a:rPr lang="ru-RU" sz="2200" b="1" dirty="0" smtClean="0"/>
              <a:t>законы;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подготовка учащимися сообщений по учебному материалу </a:t>
            </a:r>
            <a:r>
              <a:rPr lang="ru-RU" sz="2200" b="1" dirty="0"/>
              <a:t>смежной дисциплины. </a:t>
            </a:r>
          </a:p>
        </p:txBody>
      </p:sp>
    </p:spTree>
    <p:extLst>
      <p:ext uri="{BB962C8B-B14F-4D97-AF65-F5344CB8AC3E}">
        <p14:creationId xmlns:p14="http://schemas.microsoft.com/office/powerpoint/2010/main" val="10879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Трудность решения в какой-то мере входит в само понятие задачи: там, где нет трудности, нет и задачи.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Д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Пойа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628800"/>
            <a:ext cx="6588224" cy="5043244"/>
            <a:chOff x="2555776" y="1772816"/>
            <a:chExt cx="6588224" cy="50432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5776" y="1772816"/>
              <a:ext cx="6588224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/>
                <a:t>1.   По </a:t>
              </a:r>
              <a:r>
                <a:rPr lang="ru-RU" b="1" dirty="0"/>
                <a:t>двум </a:t>
              </a:r>
              <a:r>
                <a:rPr lang="ru-RU" b="1" dirty="0" smtClean="0"/>
                <a:t>параллельным железнодорожным </a:t>
              </a:r>
              <a:r>
                <a:rPr lang="ru-RU" b="1" dirty="0"/>
                <a:t>путям в одном</a:t>
              </a:r>
            </a:p>
            <a:p>
              <a:pPr algn="just"/>
              <a:r>
                <a:rPr lang="ru-RU" b="1" dirty="0"/>
                <a:t>направлении следуют пассажирский </a:t>
              </a:r>
              <a:r>
                <a:rPr lang="ru-RU" b="1" dirty="0" smtClean="0"/>
                <a:t>и товарный </a:t>
              </a:r>
              <a:r>
                <a:rPr lang="ru-RU" b="1" dirty="0"/>
                <a:t>поезда, скорости которых </a:t>
              </a:r>
              <a:r>
                <a:rPr lang="ru-RU" b="1" dirty="0" smtClean="0"/>
                <a:t>равны </a:t>
              </a:r>
              <a:r>
                <a:rPr lang="ru-RU" b="1" dirty="0"/>
                <a:t>соответственно 70 км/ч и 50 км/ч.</a:t>
              </a:r>
            </a:p>
            <a:p>
              <a:pPr algn="just"/>
              <a:r>
                <a:rPr lang="ru-RU" b="1" dirty="0"/>
                <a:t>Длина товарного поезда равна 500 </a:t>
              </a:r>
              <a:r>
                <a:rPr lang="ru-RU" b="1" dirty="0" smtClean="0"/>
                <a:t>метрам</a:t>
              </a:r>
              <a:r>
                <a:rPr lang="ru-RU" b="1" dirty="0"/>
                <a:t>. Найдите длину пассажирского </a:t>
              </a:r>
              <a:r>
                <a:rPr lang="ru-RU" b="1" dirty="0" smtClean="0"/>
                <a:t>поезда</a:t>
              </a:r>
              <a:r>
                <a:rPr lang="ru-RU" b="1" dirty="0"/>
                <a:t>, если время, за которое он прошел </a:t>
              </a:r>
              <a:r>
                <a:rPr lang="ru-RU" b="1" dirty="0" smtClean="0"/>
                <a:t>мимо </a:t>
              </a:r>
              <a:r>
                <a:rPr lang="ru-RU" b="1" dirty="0"/>
                <a:t>товарного поезда, равно 2 минутам </a:t>
              </a:r>
              <a:r>
                <a:rPr lang="ru-RU" b="1" dirty="0" smtClean="0"/>
                <a:t>33 секундам</a:t>
              </a:r>
              <a:r>
                <a:rPr lang="ru-RU" b="1" dirty="0"/>
                <a:t>. Ответ дайте в метрах</a:t>
              </a:r>
              <a:r>
                <a:rPr lang="ru-RU" b="1" dirty="0" smtClean="0"/>
                <a:t>.</a:t>
              </a:r>
            </a:p>
            <a:p>
              <a:pPr algn="just"/>
              <a:endParaRPr lang="ru-RU" b="1" dirty="0"/>
            </a:p>
            <a:p>
              <a:r>
                <a:rPr lang="ru-RU" b="1" dirty="0" smtClean="0"/>
                <a:t>2.   Первые </a:t>
              </a:r>
              <a:r>
                <a:rPr lang="ru-RU" b="1" dirty="0"/>
                <a:t>120 км </a:t>
              </a:r>
              <a:r>
                <a:rPr lang="ru-RU" b="1" dirty="0" smtClean="0"/>
                <a:t>автомобиль ехал </a:t>
              </a:r>
              <a:r>
                <a:rPr lang="ru-RU" b="1" dirty="0"/>
                <a:t>со скоростью 50 км/ч, </a:t>
              </a:r>
              <a:r>
                <a:rPr lang="ru-RU" b="1" dirty="0" smtClean="0"/>
                <a:t>следующие 160 </a:t>
              </a:r>
              <a:r>
                <a:rPr lang="ru-RU" b="1" dirty="0"/>
                <a:t>км — со скоростью 100 км/ч, а </a:t>
              </a:r>
              <a:r>
                <a:rPr lang="ru-RU" b="1" dirty="0" smtClean="0"/>
                <a:t>затем 120 </a:t>
              </a:r>
              <a:r>
                <a:rPr lang="ru-RU" b="1" dirty="0"/>
                <a:t>км — со скоростью 120 км/ч. </a:t>
              </a:r>
              <a:r>
                <a:rPr lang="ru-RU" b="1" dirty="0" smtClean="0"/>
                <a:t>Найдите </a:t>
              </a:r>
              <a:r>
                <a:rPr lang="ru-RU" b="1" dirty="0"/>
                <a:t>среднюю скорость автомобиля на </a:t>
              </a:r>
              <a:r>
                <a:rPr lang="ru-RU" b="1" dirty="0" smtClean="0"/>
                <a:t>протяжении </a:t>
              </a:r>
              <a:r>
                <a:rPr lang="ru-RU" b="1" dirty="0"/>
                <a:t>всего пути. Ответ дайте в км/ч</a:t>
              </a:r>
              <a:r>
                <a:rPr lang="ru-RU" b="1" dirty="0" smtClean="0"/>
                <a:t>.</a:t>
              </a:r>
              <a:endParaRPr lang="ru-RU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5338732"/>
              <a:ext cx="653906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3.   Оператор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ЭВМ,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работая вместе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с учеником, обрабатывает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задачу за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2 ч. 24 мин. Если оператор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проработает 2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ч, а ученик 1 ч, то будет выполнено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2/3 всей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работы. Сколько времени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потребуется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оператору и ученику в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отдельности на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обработку задачи?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1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Умение решать задачи - такое же практическое искусство, как умение плавать или бегать на лыжах. Ему можно научиться только путём подражания или упражнения. </a:t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                       Д</a:t>
            </a:r>
            <a:r>
              <a:rPr lang="ru-RU" b="1" dirty="0"/>
              <a:t>. Пойа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868463"/>
            <a:ext cx="29813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3435"/>
          <a:stretch/>
        </p:blipFill>
        <p:spPr bwMode="auto">
          <a:xfrm>
            <a:off x="5652120" y="3429000"/>
            <a:ext cx="349188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0"/>
          <a:stretch/>
        </p:blipFill>
        <p:spPr bwMode="auto">
          <a:xfrm>
            <a:off x="2727597" y="5685085"/>
            <a:ext cx="6416403" cy="9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95" y="1772816"/>
            <a:ext cx="2760267" cy="35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07889"/>
            <a:ext cx="2339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сила математики состоит в том, что вместе с решением одной конкретной задачи она создаёт общие приёмы и способы, применимые во многих ситуациях, которые даже не всегда можно предвидеть.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Башмаков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628800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что находится во взаимной связи, должно преподаваться в такой же связи</a:t>
            </a:r>
            <a:r>
              <a:rPr lang="ru-RU" sz="2400" b="1" dirty="0" smtClean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b="1" dirty="0" smtClean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Я.А. Коменский</a:t>
            </a:r>
            <a:endParaRPr lang="ru-RU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4368" y="3454548"/>
            <a:ext cx="6509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>
                <a:solidFill>
                  <a:schemeClr val="bg2">
                    <a:lumMod val="10000"/>
                  </a:schemeClr>
                </a:solidFill>
              </a:rPr>
              <a:t>Интегрированный урок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особый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тип урока, объединяющего в себе обучение одновременно по нескольким дисциплинам при изучении одного понятия, темы или явления. 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…математика несёт красоту в любую науку.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Волошинов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700808"/>
            <a:ext cx="66999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Случаи использования интегрированного </a:t>
            </a:r>
            <a:r>
              <a:rPr lang="ru-RU" sz="2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дублирование одного и </a:t>
            </a:r>
            <a:r>
              <a:rPr lang="ru-RU" sz="2000" b="1" dirty="0" smtClean="0"/>
              <a:t>того </a:t>
            </a:r>
            <a:r>
              <a:rPr lang="ru-RU" sz="2000" b="1" dirty="0"/>
              <a:t>же материала в учебных</a:t>
            </a:r>
          </a:p>
          <a:p>
            <a:pPr>
              <a:defRPr/>
            </a:pPr>
            <a:r>
              <a:rPr lang="ru-RU" sz="2000" b="1" dirty="0" smtClean="0"/>
              <a:t>программах </a:t>
            </a:r>
            <a:r>
              <a:rPr lang="ru-RU" sz="2000" b="1" dirty="0"/>
              <a:t>и </a:t>
            </a:r>
            <a:r>
              <a:rPr lang="ru-RU" sz="2000" b="1" dirty="0" smtClean="0"/>
              <a:t>учебниках;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демонстрация </a:t>
            </a:r>
            <a:r>
              <a:rPr lang="ru-RU" sz="2000" b="1" dirty="0" smtClean="0"/>
              <a:t>проявления изучаемого  </a:t>
            </a:r>
            <a:r>
              <a:rPr lang="ru-RU" sz="2000" b="1" dirty="0"/>
              <a:t>явления</a:t>
            </a:r>
            <a:r>
              <a:rPr lang="ru-RU" sz="2000" b="1" dirty="0" smtClean="0"/>
              <a:t>,</a:t>
            </a:r>
          </a:p>
          <a:p>
            <a:pPr>
              <a:defRPr/>
            </a:pPr>
            <a:r>
              <a:rPr lang="ru-RU" sz="2000" b="1" dirty="0" smtClean="0"/>
              <a:t>выходящего за </a:t>
            </a:r>
            <a:r>
              <a:rPr lang="ru-RU" sz="2000" b="1" dirty="0"/>
              <a:t>рамки изучаемого </a:t>
            </a:r>
            <a:r>
              <a:rPr lang="ru-RU" sz="2000" b="1" dirty="0" smtClean="0"/>
              <a:t>предмета;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противоречия в </a:t>
            </a:r>
            <a:r>
              <a:rPr lang="ru-RU" sz="2000" b="1" dirty="0" smtClean="0"/>
              <a:t>описании и </a:t>
            </a:r>
            <a:r>
              <a:rPr lang="ru-RU" sz="2000" b="1" dirty="0"/>
              <a:t>трактовке одних и </a:t>
            </a:r>
            <a:r>
              <a:rPr lang="ru-RU" sz="2000" b="1" dirty="0" smtClean="0"/>
              <a:t>тех же</a:t>
            </a:r>
          </a:p>
          <a:p>
            <a:pPr>
              <a:defRPr/>
            </a:pPr>
            <a:r>
              <a:rPr lang="ru-RU" sz="2000" b="1" dirty="0" smtClean="0"/>
              <a:t>явлений</a:t>
            </a:r>
            <a:r>
              <a:rPr lang="ru-RU" sz="2000" b="1" dirty="0"/>
              <a:t>, событий, </a:t>
            </a:r>
            <a:r>
              <a:rPr lang="ru-RU" sz="2000" b="1" dirty="0" smtClean="0"/>
              <a:t>фактов </a:t>
            </a:r>
            <a:r>
              <a:rPr lang="ru-RU" sz="2000" b="1" dirty="0"/>
              <a:t>в разных </a:t>
            </a:r>
            <a:r>
              <a:rPr lang="ru-RU" sz="2000" b="1" dirty="0" smtClean="0"/>
              <a:t>науках;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изучение </a:t>
            </a:r>
            <a:r>
              <a:rPr lang="ru-RU" sz="2000" b="1" dirty="0" smtClean="0"/>
              <a:t>метапонятий (движение</a:t>
            </a:r>
            <a:r>
              <a:rPr lang="ru-RU" sz="2000" b="1" dirty="0"/>
              <a:t>, </a:t>
            </a:r>
            <a:r>
              <a:rPr lang="ru-RU" sz="2000" b="1" dirty="0" smtClean="0"/>
              <a:t>время, развитие,</a:t>
            </a:r>
          </a:p>
          <a:p>
            <a:pPr>
              <a:defRPr/>
            </a:pPr>
            <a:r>
              <a:rPr lang="ru-RU" sz="2000" b="1" dirty="0" smtClean="0"/>
              <a:t>величина </a:t>
            </a:r>
            <a:r>
              <a:rPr lang="ru-RU" sz="2000" b="1" dirty="0"/>
              <a:t>и др</a:t>
            </a:r>
            <a:r>
              <a:rPr lang="ru-RU" sz="2000" b="1" dirty="0" smtClean="0"/>
              <a:t>.);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лимит времени на изучение </a:t>
            </a:r>
            <a:r>
              <a:rPr lang="ru-RU" sz="2000" b="1" dirty="0" smtClean="0"/>
              <a:t>темы;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создание проблемной, </a:t>
            </a:r>
            <a:r>
              <a:rPr lang="ru-RU" sz="2000" b="1" dirty="0" smtClean="0"/>
              <a:t>развивающей методики</a:t>
            </a:r>
          </a:p>
          <a:p>
            <a:pPr>
              <a:defRPr/>
            </a:pPr>
            <a:r>
              <a:rPr lang="ru-RU" sz="2000" b="1" dirty="0" smtClean="0"/>
              <a:t>обучения предмету;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желание </a:t>
            </a:r>
            <a:r>
              <a:rPr lang="ru-RU" sz="2000" b="1" dirty="0" smtClean="0"/>
              <a:t>воспользоваться готовым </a:t>
            </a:r>
            <a:r>
              <a:rPr lang="ru-RU" sz="2000" b="1" dirty="0"/>
              <a:t>содержанием из </a:t>
            </a:r>
          </a:p>
          <a:p>
            <a:pPr>
              <a:defRPr/>
            </a:pPr>
            <a:r>
              <a:rPr lang="ru-RU" sz="2000" b="1" dirty="0"/>
              <a:t>параллельной </a:t>
            </a:r>
            <a:r>
              <a:rPr lang="ru-RU" sz="2000" b="1" dirty="0" smtClean="0"/>
              <a:t>дисциплины;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 b="1" dirty="0"/>
              <a:t>изучение законов, </a:t>
            </a:r>
            <a:r>
              <a:rPr lang="ru-RU" sz="2000" b="1" dirty="0" smtClean="0"/>
              <a:t>принципов, охватывающих разные</a:t>
            </a:r>
          </a:p>
          <a:p>
            <a:pPr>
              <a:defRPr/>
            </a:pPr>
            <a:r>
              <a:rPr lang="ru-RU" sz="2000" b="1" dirty="0" smtClean="0"/>
              <a:t>аспекты человеческой </a:t>
            </a:r>
            <a:r>
              <a:rPr lang="ru-RU" sz="2000" b="1" dirty="0"/>
              <a:t>жизни и </a:t>
            </a:r>
            <a:r>
              <a:rPr lang="ru-RU" sz="2000" b="1" dirty="0" smtClean="0"/>
              <a:t>деятельности.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628800"/>
            <a:ext cx="2267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математических вопросах нельзя пренебрегать даже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малыми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ошибками.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Ньютон </a:t>
            </a:r>
          </a:p>
        </p:txBody>
      </p:sp>
      <p:pic>
        <p:nvPicPr>
          <p:cNvPr id="1026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2542"/>
          <a:stretch/>
        </p:blipFill>
        <p:spPr bwMode="auto">
          <a:xfrm>
            <a:off x="4499992" y="3284984"/>
            <a:ext cx="4383478" cy="33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2940" y="1772816"/>
            <a:ext cx="64087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Интегрированное занятие </a:t>
            </a:r>
          </a:p>
          <a:p>
            <a:pPr>
              <a:defRPr/>
            </a:pPr>
            <a:r>
              <a:rPr lang="ru-RU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химия+математика+информатика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1844824"/>
            <a:ext cx="64442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учение о природе, и математику следует считать лишь частями мудрости. </a:t>
            </a:r>
            <a:b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r>
              <a:rPr lang="ru-RU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Аристотель</a:t>
            </a:r>
          </a:p>
          <a:p>
            <a:endParaRPr lang="ru-RU" sz="2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" y="1628800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- это язык, на котором написана книга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природы.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Г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Галилей</a:t>
            </a:r>
          </a:p>
        </p:txBody>
      </p:sp>
    </p:spTree>
    <p:extLst>
      <p:ext uri="{BB962C8B-B14F-4D97-AF65-F5344CB8AC3E}">
        <p14:creationId xmlns:p14="http://schemas.microsoft.com/office/powerpoint/2010/main" val="39138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41129"/>
            <a:ext cx="9144000" cy="3118996"/>
            <a:chOff x="0" y="541129"/>
            <a:chExt cx="9144000" cy="3118996"/>
          </a:xfrm>
        </p:grpSpPr>
        <p:sp>
          <p:nvSpPr>
            <p:cNvPr id="5" name="TextBox 4"/>
            <p:cNvSpPr txBox="1"/>
            <p:nvPr/>
          </p:nvSpPr>
          <p:spPr>
            <a:xfrm>
              <a:off x="896182" y="541129"/>
              <a:ext cx="8247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Современный взгляд на роль математической грамотности  школьников при изучении смежных дисциплин </a:t>
              </a:r>
              <a:endPara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курсах основной и старшей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школы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1628800"/>
              <a:ext cx="21602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 – это искусство называть разные вещи одним и тем же именем. </a:t>
              </a:r>
              <a:endPara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ru-RU" b="1" i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r>
                <a:rPr lang="ru-RU" b="1" i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Пуанкаре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9264" y="1796623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изначальном смысле 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≪</a:t>
            </a:r>
            <a:r>
              <a:rPr lang="ru-RU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≫ означает </a:t>
            </a: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обретение личностью образа </a:t>
            </a:r>
            <a:r>
              <a:rPr lang="ru-RU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</a:t>
            </a:r>
            <a:r>
              <a:rPr lang="ru-RU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своего места в нем.</a:t>
            </a:r>
            <a:endParaRPr 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239344" y="2999477"/>
            <a:ext cx="5725144" cy="3669883"/>
            <a:chOff x="3239344" y="2999477"/>
            <a:chExt cx="5725144" cy="3669883"/>
          </a:xfrm>
        </p:grpSpPr>
        <p:sp>
          <p:nvSpPr>
            <p:cNvPr id="13" name="Стрелка вниз 12"/>
            <p:cNvSpPr/>
            <p:nvPr/>
          </p:nvSpPr>
          <p:spPr>
            <a:xfrm rot="20420531" flipV="1">
              <a:off x="3635896" y="3645024"/>
              <a:ext cx="484632" cy="7920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39344" y="2999477"/>
              <a:ext cx="5184576" cy="51915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 науки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75856" y="6150203"/>
              <a:ext cx="5184576" cy="51915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Гуманитарные науки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211960" y="4566027"/>
              <a:ext cx="3312368" cy="51915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976" y="3629445"/>
              <a:ext cx="36161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</a:rPr>
                <a:t>в конечном счете изучает</a:t>
              </a:r>
            </a:p>
            <a:p>
              <a:pPr algn="ctr"/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</a:rPr>
                <a:t> ПРИРОДУ</a:t>
              </a:r>
              <a:endParaRPr lang="ru-RU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 rot="1144491">
              <a:off x="3608004" y="5229200"/>
              <a:ext cx="484632" cy="79208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5446" y="5082886"/>
              <a:ext cx="5469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2">
                      <a:lumMod val="10000"/>
                    </a:schemeClr>
                  </a:solidFill>
                </a:rPr>
                <a:t>пользуется умозрительным ДЕДУКТИВНЫМ методом</a:t>
              </a:r>
              <a:endParaRPr lang="ru-RU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5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2267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Рано или поздно всякая правильная математическая идея находит применение в том или ином деле.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А.Н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Крылов 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27784" y="1772816"/>
            <a:ext cx="6408712" cy="4968552"/>
            <a:chOff x="2627784" y="1772816"/>
            <a:chExt cx="6408712" cy="49685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59832" y="3212976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Лейбниц и Ньютон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создали дифференциальное и интегральное исчисление</a:t>
              </a:r>
            </a:p>
          </p:txBody>
        </p:sp>
        <p:sp>
          <p:nvSpPr>
            <p:cNvPr id="7" name="Выгнутая влево стрелка 6"/>
            <p:cNvSpPr/>
            <p:nvPr/>
          </p:nvSpPr>
          <p:spPr>
            <a:xfrm>
              <a:off x="2627784" y="2860486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055747" y="3933056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Ньютон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 проверил применимость своей теории взаимного притяжения тел к движению планет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059832" y="4710043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Физики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 убедились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в справедливости принципов</a:t>
              </a:r>
            </a:p>
            <a:p>
              <a:pPr algn="ctr"/>
              <a:r>
                <a:rPr lang="ru-RU" b="1" dirty="0" err="1">
                  <a:solidFill>
                    <a:schemeClr val="bg2">
                      <a:lumMod val="10000"/>
                    </a:schemeClr>
                  </a:solidFill>
                </a:rPr>
                <a:t>ньютоновской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 механики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059832" y="5430123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Применение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этой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механики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к земным физическим явлениям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положило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начало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современной физике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59832" y="6150203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Э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то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стало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основой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ru-RU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современной техники  …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Выгнутая влево стрелка 11"/>
            <p:cNvSpPr/>
            <p:nvPr/>
          </p:nvSpPr>
          <p:spPr>
            <a:xfrm>
              <a:off x="2627784" y="4365104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лево стрелка 12"/>
            <p:cNvSpPr/>
            <p:nvPr/>
          </p:nvSpPr>
          <p:spPr>
            <a:xfrm>
              <a:off x="2627784" y="5085184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Выгнутая влево стрелка 13"/>
            <p:cNvSpPr/>
            <p:nvPr/>
          </p:nvSpPr>
          <p:spPr>
            <a:xfrm>
              <a:off x="2627784" y="5805264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лево стрелка 14"/>
            <p:cNvSpPr/>
            <p:nvPr/>
          </p:nvSpPr>
          <p:spPr>
            <a:xfrm>
              <a:off x="2627784" y="3645024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59832" y="2492896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Его последователи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занялись  задачей определения положения прямой, касающейся данной кривой линии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059832" y="1772816"/>
              <a:ext cx="5976664" cy="5911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XVII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Декарт </a:t>
              </a:r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</a:rPr>
                <a:t>открыл аналитическую геометрию</a:t>
              </a:r>
            </a:p>
          </p:txBody>
        </p:sp>
        <p:sp>
          <p:nvSpPr>
            <p:cNvPr id="18" name="Выгнутая влево стрелка 17"/>
            <p:cNvSpPr/>
            <p:nvPr/>
          </p:nvSpPr>
          <p:spPr>
            <a:xfrm>
              <a:off x="2627784" y="2132856"/>
              <a:ext cx="388484" cy="648072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6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41129"/>
            <a:ext cx="9144000" cy="3118996"/>
            <a:chOff x="0" y="541129"/>
            <a:chExt cx="9144000" cy="3118996"/>
          </a:xfrm>
        </p:grpSpPr>
        <p:sp>
          <p:nvSpPr>
            <p:cNvPr id="5" name="TextBox 4"/>
            <p:cNvSpPr txBox="1"/>
            <p:nvPr/>
          </p:nvSpPr>
          <p:spPr>
            <a:xfrm>
              <a:off x="896182" y="541129"/>
              <a:ext cx="8247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Современный взгляд на роль математической грамотности  школьников при изучении смежных дисциплин </a:t>
              </a:r>
              <a:endPara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курсах основной и старшей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школы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1628800"/>
              <a:ext cx="22322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Подобно тому как все искусства тяготеют к музыке, все науки стремятся к математике. </a:t>
              </a:r>
              <a:endPara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ru-RU" b="1" i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</a:t>
              </a:r>
              <a:r>
                <a:rPr lang="ru-RU" b="1" i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ru-RU" b="1" i="1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Сантаяна</a:t>
              </a:r>
              <a:endPara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99676" y="1700808"/>
            <a:ext cx="4968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математики в развитие </a:t>
            </a:r>
            <a:endParaRPr lang="ru-RU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 </a:t>
            </a: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учащегося</a:t>
            </a:r>
            <a:endParaRPr 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90992"/>
              </p:ext>
            </p:extLst>
          </p:nvPr>
        </p:nvGraphicFramePr>
        <p:xfrm>
          <a:off x="2796480" y="2771224"/>
          <a:ext cx="6096000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развитие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Мир математики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Приложения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Алгоритмы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Рассуждения, доказательства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Язык и символы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Визуальное мышление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Перенос в новую ситуацию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математике, уверенность в ее использовании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Числа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Геометрические фигуры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Преобразования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Уравнения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и графики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Измерения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Анализ данных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Моделирование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Исследование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Приближенные вычисления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вычислительных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 самоконтроль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– самый короткий путь к самостоятельному мышлению.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Каверин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5" y="2217053"/>
            <a:ext cx="64087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школьники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овладевают обрывочными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сведениями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мире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;</a:t>
            </a:r>
          </a:p>
          <a:p>
            <a:pPr algn="just">
              <a:lnSpc>
                <a:spcPct val="80000"/>
              </a:lnSpc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учащиеся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не умеют связывать вновь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изучаемый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материал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с пройденным ранее, использовать на уроках знания по другим предметам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;</a:t>
            </a:r>
          </a:p>
          <a:p>
            <a:pPr algn="just">
              <a:lnSpc>
                <a:spcPct val="80000"/>
              </a:lnSpc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узкая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специализация и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внутришкольная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дифференциация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приводит к разорванному знанию, отчужденному от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человека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.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5" y="1636855"/>
            <a:ext cx="640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Проблемы школьного обучения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88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– самый короткий путь к самостоятельному мышлению.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Каверин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5" y="2217053"/>
            <a:ext cx="612067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учителя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также затрудняются в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правильном,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грамотном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применении знаний из других предметов по ряду причин: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знания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из смежных дисциплин забыты или неизвестны в силу своей новизны;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нет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новой информации о достижениях в пограничных науках;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нет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методических умений, опыта в реализации связей между предметами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5" y="1636855"/>
            <a:ext cx="640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Проблемы школьного обучения</a:t>
            </a:r>
            <a:r>
              <a:rPr lang="ru-RU" sz="28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90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Математика нужна для изучения многих наук, но сама она не нуждается ни в какой науке. </a:t>
            </a:r>
            <a:br>
              <a:rPr lang="ru-RU" b="1" dirty="0"/>
            </a:br>
            <a:r>
              <a:rPr lang="ru-RU" b="1" dirty="0" smtClean="0"/>
              <a:t>                П</a:t>
            </a:r>
            <a:r>
              <a:rPr lang="ru-RU" b="1" dirty="0"/>
              <a:t>. </a:t>
            </a:r>
            <a:r>
              <a:rPr lang="ru-RU" b="1" dirty="0" err="1"/>
              <a:t>Каптерев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4" r="41410" b="43933"/>
          <a:stretch/>
        </p:blipFill>
        <p:spPr bwMode="auto">
          <a:xfrm>
            <a:off x="2627784" y="1754840"/>
            <a:ext cx="6412122" cy="20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Пользователь\Desktop\image10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/>
          <a:stretch/>
        </p:blipFill>
        <p:spPr bwMode="auto">
          <a:xfrm>
            <a:off x="6827361" y="3847535"/>
            <a:ext cx="2281825" cy="29916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thumb.ph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0"/>
          <a:stretch/>
        </p:blipFill>
        <p:spPr bwMode="auto">
          <a:xfrm>
            <a:off x="2649686" y="4005064"/>
            <a:ext cx="2370405" cy="26878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78381"/>
              </p:ext>
            </p:extLst>
          </p:nvPr>
        </p:nvGraphicFramePr>
        <p:xfrm>
          <a:off x="5006975" y="4262438"/>
          <a:ext cx="188118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Формула" r:id="rId7" imgW="965160" imgH="939600" progId="Equation.3">
                  <p:embed/>
                </p:oleObj>
              </mc:Choice>
              <mc:Fallback>
                <p:oleObj name="Формула" r:id="rId7" imgW="965160" imgH="939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4262438"/>
                        <a:ext cx="188118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0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800"/>
            <a:ext cx="2267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условие, которое надлежит выполнять в математике, - это быть точным, второе - быть ясным и, насколько можно, простым.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Л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Карно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38611" y="3183692"/>
            <a:ext cx="4777939" cy="1728029"/>
            <a:chOff x="3738611" y="3183692"/>
            <a:chExt cx="4777939" cy="1728029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317142"/>
                </p:ext>
              </p:extLst>
            </p:nvPr>
          </p:nvGraphicFramePr>
          <p:xfrm>
            <a:off x="3738611" y="3296142"/>
            <a:ext cx="1411288" cy="158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Формула" r:id="rId4" imgW="723600" imgH="685800" progId="Equation.3">
                    <p:embed/>
                  </p:oleObj>
                </mc:Choice>
                <mc:Fallback>
                  <p:oleObj name="Формула" r:id="rId4" imgW="72360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38611" y="3296142"/>
                          <a:ext cx="1411288" cy="1584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1" name="Picture 3" descr="C:\Users\Пользователь\Desktop\0_7e83e_5831bd98_X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183692"/>
              <a:ext cx="2504390" cy="172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 r="40682" b="56342"/>
          <a:stretch/>
        </p:blipFill>
        <p:spPr bwMode="auto">
          <a:xfrm>
            <a:off x="2689199" y="1844823"/>
            <a:ext cx="6347297" cy="13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833215" y="5097647"/>
            <a:ext cx="6148422" cy="1544319"/>
            <a:chOff x="2833215" y="5097647"/>
            <a:chExt cx="6148422" cy="1544319"/>
          </a:xfrm>
        </p:grpSpPr>
        <p:pic>
          <p:nvPicPr>
            <p:cNvPr id="2070" name="Picture 22" descr="http://raal100.narod.ru/olderfiles/4/Priraschenie_funkccii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1421"/>
            <a:stretch/>
          </p:blipFill>
          <p:spPr bwMode="auto">
            <a:xfrm>
              <a:off x="4813766" y="5097647"/>
              <a:ext cx="2098161" cy="154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 descr="http://cat.convdocs.org/pars_docs/refs/81/80467/80467_html_m2a4f1cb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75" y="5182118"/>
              <a:ext cx="1968262" cy="137537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9" descr="http://znanie.podelise.ru/tw_files2/urls_922/8/d-7947/7z-docs/1_html_m58b7009b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215" y="5202476"/>
              <a:ext cx="1810793" cy="129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12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182" y="541129"/>
            <a:ext cx="824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взгляд на роль математической грамотности  школьников при изучении смежных дисциплин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курсах основной и старшей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22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- это язык, на котором говорят все точные науки.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Н.И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Лобачевский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772816"/>
            <a:ext cx="65882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МПС </a:t>
            </a:r>
            <a:r>
              <a:rPr lang="ru-RU" sz="24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межпредметные</a:t>
            </a:r>
            <a:r>
              <a:rPr lang="ru-RU" sz="24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связи)  </a:t>
            </a: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информационно-рецептурного характера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вызывают проблемы?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Когда </a:t>
            </a:r>
            <a:r>
              <a:rPr lang="ru-RU" sz="2200" b="1" dirty="0"/>
              <a:t>учащимся трудно восстановить в памяти положения, необходимые для раскрытия содержания учебного </a:t>
            </a:r>
            <a:r>
              <a:rPr lang="ru-RU" sz="2200" b="1" dirty="0" smtClean="0"/>
              <a:t>материала.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Когда имеющиеся </a:t>
            </a:r>
            <a:r>
              <a:rPr lang="ru-RU" sz="2200" b="1" dirty="0"/>
              <a:t>данные не соответствуют новым научным </a:t>
            </a:r>
            <a:r>
              <a:rPr lang="ru-RU" sz="2200" b="1" dirty="0" smtClean="0"/>
              <a:t>данным.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/>
              <a:t>Когда рассматриваемое </a:t>
            </a:r>
            <a:r>
              <a:rPr lang="ru-RU" sz="2200" b="1" dirty="0"/>
              <a:t>явление изучалось ранее лишь частично. </a:t>
            </a:r>
            <a:endParaRPr lang="ru-RU" sz="22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Сюда </a:t>
            </a:r>
            <a:r>
              <a:rPr lang="ru-RU" sz="2400" b="1" dirty="0"/>
              <a:t>можно отнести справочные данные и необходимые для решения задачи формулы.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1361</Words>
  <Application>Microsoft Office PowerPoint</Application>
  <PresentationFormat>Экран (4:3)</PresentationFormat>
  <Paragraphs>209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48</cp:revision>
  <dcterms:created xsi:type="dcterms:W3CDTF">2014-08-18T17:55:59Z</dcterms:created>
  <dcterms:modified xsi:type="dcterms:W3CDTF">2014-08-26T19:01:27Z</dcterms:modified>
</cp:coreProperties>
</file>