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4" r:id="rId5"/>
    <p:sldId id="270" r:id="rId6"/>
    <p:sldId id="267" r:id="rId7"/>
    <p:sldId id="268" r:id="rId8"/>
    <p:sldId id="269" r:id="rId9"/>
    <p:sldId id="259" r:id="rId10"/>
    <p:sldId id="260" r:id="rId11"/>
    <p:sldId id="266" r:id="rId12"/>
    <p:sldId id="262" r:id="rId13"/>
    <p:sldId id="261" r:id="rId14"/>
    <p:sldId id="263" r:id="rId15"/>
    <p:sldId id="273" r:id="rId16"/>
    <p:sldId id="26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135F4A-BD81-4763-BDE0-0E18881F0305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BDA890-7ABF-4655-B694-0C6DD4CFB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7"/>
            <a:ext cx="8458200" cy="353925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Проблемы организации и проведения внеурочной работы по математике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1925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Дополнительное математическое образование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привлекательность форм внеурочной работы;</a:t>
            </a:r>
          </a:p>
          <a:p>
            <a:r>
              <a:rPr lang="ru-RU" dirty="0" smtClean="0"/>
              <a:t>обязательность выполнения взятых учащимися поручений;</a:t>
            </a:r>
          </a:p>
          <a:p>
            <a:r>
              <a:rPr lang="ru-RU" dirty="0" smtClean="0"/>
              <a:t>целенаправленность и регулярность внеурочных мероприятий;</a:t>
            </a:r>
          </a:p>
          <a:p>
            <a:r>
              <a:rPr lang="ru-RU" dirty="0" smtClean="0"/>
              <a:t>массовость охвата учащихся разными видами внеклассной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61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Направления внеурочной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Проведение внеклассных мероприятий по математике.</a:t>
            </a:r>
          </a:p>
          <a:p>
            <a:pPr lvl="0"/>
            <a:r>
              <a:rPr lang="ru-RU" dirty="0" smtClean="0"/>
              <a:t>Участие в сетевых конкурсах и олимпиадах. в том числе в режиме </a:t>
            </a:r>
            <a:r>
              <a:rPr lang="en-US" dirty="0" smtClean="0"/>
              <a:t>on</a:t>
            </a:r>
            <a:r>
              <a:rPr lang="ru-RU" dirty="0" smtClean="0"/>
              <a:t>-</a:t>
            </a:r>
            <a:r>
              <a:rPr lang="en-US" dirty="0" smtClean="0"/>
              <a:t>lain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Поиск в интернете информации для проектов по математике. </a:t>
            </a:r>
          </a:p>
          <a:p>
            <a:pPr lvl="0"/>
            <a:r>
              <a:rPr lang="ru-RU" dirty="0" smtClean="0"/>
              <a:t>Поиск в интернете информации для исследовательских работ.</a:t>
            </a:r>
          </a:p>
          <a:p>
            <a:r>
              <a:rPr lang="ru-RU" dirty="0" smtClean="0"/>
              <a:t>Дополнительное математическое образование.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проведения внеурочных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Массовые, групповые и индивидуальные:</a:t>
            </a:r>
          </a:p>
          <a:p>
            <a:pPr algn="just">
              <a:buNone/>
            </a:pPr>
            <a:r>
              <a:rPr lang="ru-RU" dirty="0" smtClean="0"/>
              <a:t>К </a:t>
            </a:r>
            <a:r>
              <a:rPr lang="ru-RU" b="1" i="1" dirty="0" smtClean="0"/>
              <a:t>массовым</a:t>
            </a:r>
            <a:r>
              <a:rPr lang="ru-RU" dirty="0" smtClean="0"/>
              <a:t> формам работы относятся: 1) эпизодические и периодические массовые мероприятия; 2) постоянные массовые формы работы;</a:t>
            </a:r>
          </a:p>
          <a:p>
            <a:pPr algn="just">
              <a:buNone/>
            </a:pPr>
            <a:r>
              <a:rPr lang="ru-RU" b="1" i="1" dirty="0" smtClean="0"/>
              <a:t>Групповые</a:t>
            </a:r>
            <a:r>
              <a:rPr lang="ru-RU" b="1" dirty="0" smtClean="0"/>
              <a:t> </a:t>
            </a:r>
            <a:r>
              <a:rPr lang="ru-RU" dirty="0" smtClean="0"/>
              <a:t>формы внеклассной работы могут быть представлены работой кружков, спецкурсов ;</a:t>
            </a:r>
          </a:p>
          <a:p>
            <a:pPr algn="just">
              <a:buNone/>
            </a:pPr>
            <a:r>
              <a:rPr lang="ru-RU" b="1" i="1" dirty="0" smtClean="0"/>
              <a:t>Индивидуальными</a:t>
            </a:r>
            <a:r>
              <a:rPr lang="ru-RU" dirty="0" smtClean="0"/>
              <a:t> формами работы можно назвать подготовку докладов, лекций и т.д.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enz.edurm.ru/rezepova_pro_yrok.files/image003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3999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анализа внеклассного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Актуальность выбора темы мероприятия.</a:t>
            </a:r>
          </a:p>
          <a:p>
            <a:r>
              <a:rPr lang="ru-RU" dirty="0" smtClean="0"/>
              <a:t>Соответствие темы интересам учащихся, их возрастным особенностям, уровню владения иностранным языком.</a:t>
            </a:r>
          </a:p>
          <a:p>
            <a:r>
              <a:rPr lang="ru-RU" dirty="0" smtClean="0"/>
              <a:t>Связь с учебной программой.</a:t>
            </a:r>
          </a:p>
          <a:p>
            <a:r>
              <a:rPr lang="ru-RU" dirty="0" smtClean="0"/>
              <a:t>Массовость и активность учащихся в подготовке и проведении мероприятия.</a:t>
            </a:r>
          </a:p>
          <a:p>
            <a:r>
              <a:rPr lang="ru-RU" dirty="0" smtClean="0"/>
              <a:t>Адекватность приемов, способов и форм проведения мероприятия поставленным целям.</a:t>
            </a:r>
          </a:p>
          <a:p>
            <a:r>
              <a:rPr lang="ru-RU" dirty="0" smtClean="0"/>
              <a:t>Успешность реализации поставленных целей.</a:t>
            </a:r>
          </a:p>
          <a:p>
            <a:r>
              <a:rPr lang="ru-RU" dirty="0" smtClean="0"/>
              <a:t>Оценка мероприятия участниками, коллективом педагогов учебного учреждения и методистами.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Проблемы организации и проведения внеурочной работы по математике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изменение учебного плана основной школы; </a:t>
            </a:r>
          </a:p>
          <a:p>
            <a:r>
              <a:rPr lang="ru-RU" dirty="0" smtClean="0"/>
              <a:t>подбор кадров для проведения внеурочных занятий; </a:t>
            </a:r>
          </a:p>
          <a:p>
            <a:r>
              <a:rPr lang="ru-RU" dirty="0" smtClean="0"/>
              <a:t>разработка   рабочих программ внеурочной деятельности; </a:t>
            </a:r>
          </a:p>
          <a:p>
            <a:r>
              <a:rPr lang="ru-RU" dirty="0" smtClean="0"/>
              <a:t>материально-техническое оснащение внеурочной деятельности;</a:t>
            </a:r>
          </a:p>
          <a:p>
            <a:r>
              <a:rPr lang="ru-RU" dirty="0" smtClean="0"/>
              <a:t>информирование родителей о системе внеурочной деятельности;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smtClean="0"/>
              <a:t>расписания </a:t>
            </a:r>
            <a:r>
              <a:rPr lang="ru-RU" smtClean="0"/>
              <a:t>внеурочной  </a:t>
            </a:r>
            <a:r>
              <a:rPr lang="ru-RU" smtClean="0"/>
              <a:t>деятельности </a:t>
            </a:r>
            <a:r>
              <a:rPr lang="ru-RU" smtClean="0"/>
              <a:t>обучающихся.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Внеурочная работа </a:t>
            </a:r>
            <a:b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математике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Monotype Corsiva" pitchFamily="66" charset="0"/>
              </a:rPr>
              <a:t>не только тесно связана с дополнительным образованием, но переплетается с ним тогда, когда дело касается создания  условий для развития разнообразных интересов детей. </a:t>
            </a:r>
          </a:p>
          <a:p>
            <a:endParaRPr lang="ru-RU" dirty="0"/>
          </a:p>
        </p:txBody>
      </p:sp>
      <p:pic>
        <p:nvPicPr>
          <p:cNvPr id="4" name="Рисунок 1" descr="http://i003.radikal.ru/1006/c0/b1bc22c34ed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4000500"/>
            <a:ext cx="28527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08720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 не тот, кто много знает, а тот, кто хочет много знать и умеет добывать эти знания.</a:t>
            </a:r>
          </a:p>
          <a:p>
            <a:pPr algn="r">
              <a:defRPr/>
            </a:pPr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В. П. Вахтеров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Федеральный государственный образовательный   стандарт основного общего образования.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«Школа должна давать не только 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информацию, но и способы работы с ней. 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Школьники должны научиться учиться, то есть самостоятельно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приобретать новые знания».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fgo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4365105"/>
            <a:ext cx="252028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Указ Президента РФ от 7 мая 2012 года № 599 «Правительству Российской Федерации: а) обеспечить реализацию следующих мероприятий в области образования:… – разработку и утверждение в декабре 2013 г. Концепции развития математического образования в Российской Федерации на основе аналитических данных о состоянии математического образования на различных уровнях образования…»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Математика в современном мире и ее значение для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Способы логического рассуждения, планирования и коммуникации, моделирования реального мира, реализуемые и прививаемые математикой, являются необходимым элементом общей культуры с более чем трехсот тысячелетней историей. </a:t>
            </a:r>
            <a:r>
              <a:rPr lang="ru-RU" sz="2000" b="1" dirty="0" smtClean="0"/>
              <a:t>Математика может стать важным элементом национальной идеи России XXI века, </a:t>
            </a:r>
            <a:r>
              <a:rPr lang="ru-RU" sz="2000" dirty="0" smtClean="0"/>
              <a:t>основой </a:t>
            </a:r>
            <a:r>
              <a:rPr lang="ru-RU" sz="2000" dirty="0" err="1" smtClean="0"/>
              <a:t>иновационно-технологического</a:t>
            </a:r>
            <a:r>
              <a:rPr lang="ru-RU" sz="2000" dirty="0" smtClean="0"/>
              <a:t> потенциала и полем наиболее эффективных инвестиций. Математическое образование должно фактически явиться предметом государственной программы (возможно, интегрированной в другие госпрограммы). Любое стратегическое направление развития страны будет требовать высокого уровня математического основания и сопровождения.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sz="3600" i="1" dirty="0" smtClean="0"/>
              <a:t>понятие, объединяющее все виды деятельности школьников (кроме учебной), в которых возможно и целесообразно решение задач их воспитания и социализации</a:t>
            </a:r>
            <a:endParaRPr lang="ru-RU" sz="3600" dirty="0"/>
          </a:p>
        </p:txBody>
      </p:sp>
      <p:pic>
        <p:nvPicPr>
          <p:cNvPr id="4" name="Рисунок 3" descr="th (15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4714875"/>
            <a:ext cx="4032448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внеурочной деятельности-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создание условий для реализации детьми и подростками своих потребностей, интересов, способностей в тех областях познавательной, социальной, культурной жизнедеятельности, которые не могут быть реализованы только в процессе учебных занятий по математике и в рамках основных образовательных дисциплин.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b="1" dirty="0" smtClean="0"/>
              <a:t>Задачи внеурочной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- </a:t>
            </a:r>
            <a:r>
              <a:rPr lang="ru-RU" dirty="0" smtClean="0"/>
              <a:t>расширение общекультурного кругозора;</a:t>
            </a:r>
          </a:p>
          <a:p>
            <a:r>
              <a:rPr lang="ru-RU" dirty="0" smtClean="0"/>
              <a:t>-формирование позитивного восприятия ценностей общего образования и более успешного освоения его содержания; </a:t>
            </a:r>
          </a:p>
          <a:p>
            <a:r>
              <a:rPr lang="ru-RU" dirty="0" smtClean="0"/>
              <a:t>- включение в личностно значимые творческие виды деятельности;</a:t>
            </a:r>
          </a:p>
          <a:p>
            <a:r>
              <a:rPr lang="ru-RU" dirty="0" smtClean="0"/>
              <a:t>- формирование нравственных, духовных, эстетических ценностей;</a:t>
            </a:r>
          </a:p>
          <a:p>
            <a:r>
              <a:rPr lang="ru-RU" dirty="0" smtClean="0"/>
              <a:t>- развитие социальной активности и желания реального участия в общественно значимых делах;</a:t>
            </a:r>
          </a:p>
          <a:p>
            <a:r>
              <a:rPr lang="ru-RU" dirty="0" smtClean="0"/>
              <a:t>- создание пространства для межличностного, </a:t>
            </a:r>
            <a:r>
              <a:rPr lang="ru-RU" dirty="0" err="1" smtClean="0"/>
              <a:t>межвозрастного</a:t>
            </a:r>
            <a:r>
              <a:rPr lang="ru-RU" dirty="0" smtClean="0"/>
              <a:t>, </a:t>
            </a:r>
            <a:r>
              <a:rPr lang="ru-RU" dirty="0" err="1" smtClean="0"/>
              <a:t>межпоколенческого</a:t>
            </a:r>
            <a:r>
              <a:rPr lang="ru-RU" dirty="0" smtClean="0"/>
              <a:t> общения.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Какими характеристиками обладает  внеурочная деятельность  в рамках ФГОС?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ru-RU" b="1" dirty="0" smtClean="0"/>
              <a:t>время реализации</a:t>
            </a:r>
            <a:r>
              <a:rPr lang="ru-RU" dirty="0" smtClean="0"/>
              <a:t> – вне или после обязательных учебных занятий и основных учебных программ;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формы организации</a:t>
            </a:r>
            <a:r>
              <a:rPr lang="ru-RU" dirty="0" smtClean="0"/>
              <a:t> (математические кружки, НОУ, КВМ)  и виды деятельности (научные, познавательные, исследовательские, </a:t>
            </a:r>
            <a:r>
              <a:rPr lang="ru-RU" dirty="0" err="1" smtClean="0"/>
              <a:t>досуговые</a:t>
            </a:r>
            <a:r>
              <a:rPr lang="ru-RU" dirty="0" smtClean="0"/>
              <a:t> и др.);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связь</a:t>
            </a:r>
            <a:r>
              <a:rPr lang="ru-RU" dirty="0" smtClean="0"/>
              <a:t> с учебным процессом и социально-культурной деятельностью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к внеклассной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обеспечение органической, двусторонней связи урочной и внеурочной деятельности, приближенность к естественно мотивированной коммуникации, расширение и варьирование урочной тематики в новых ситуациях;</a:t>
            </a:r>
          </a:p>
          <a:p>
            <a:pPr algn="just"/>
            <a:r>
              <a:rPr lang="ru-RU" dirty="0" smtClean="0"/>
              <a:t>заинтересованность учащихся в тематике предлагаемых внеклассных мероприятий;</a:t>
            </a:r>
          </a:p>
          <a:p>
            <a:pPr algn="just"/>
            <a:r>
              <a:rPr lang="ru-RU" dirty="0" smtClean="0"/>
              <a:t>информативность используемого материала;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666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         Проблемы организации и проведения внеурочной работы по математике  </vt:lpstr>
      <vt:lpstr>1. Федеральный государственный образовательный   стандарт основного общего образования.  </vt:lpstr>
      <vt:lpstr>Слайд 3</vt:lpstr>
      <vt:lpstr>Математика в современном мире и ее значение для России</vt:lpstr>
      <vt:lpstr>Внеурочная деятельность</vt:lpstr>
      <vt:lpstr>Цель внеурочной деятельности-</vt:lpstr>
      <vt:lpstr>Задачи внеурочной деятельности: </vt:lpstr>
      <vt:lpstr>Какими характеристиками обладает  внеурочная деятельность  в рамках ФГОС?  </vt:lpstr>
      <vt:lpstr>Требования к внеклассной деятельности</vt:lpstr>
      <vt:lpstr>Слайд 10</vt:lpstr>
      <vt:lpstr>Направления внеурочной деятельности</vt:lpstr>
      <vt:lpstr>Формы проведения внеурочных мероприятий</vt:lpstr>
      <vt:lpstr>Слайд 13</vt:lpstr>
      <vt:lpstr>Примерная схема анализа внеклассного мероприятия</vt:lpstr>
      <vt:lpstr>Проблемы организации и проведения внеурочной работы по математике</vt:lpstr>
      <vt:lpstr>Внеурочная работа  по математике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организации и проведения внеурочной работы по математике. Дополнительное математическое образование. </dc:title>
  <dc:creator>HOME</dc:creator>
  <cp:lastModifiedBy>HOME</cp:lastModifiedBy>
  <cp:revision>10</cp:revision>
  <dcterms:created xsi:type="dcterms:W3CDTF">2014-08-27T02:20:01Z</dcterms:created>
  <dcterms:modified xsi:type="dcterms:W3CDTF">2014-08-27T04:27:07Z</dcterms:modified>
</cp:coreProperties>
</file>