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3" r:id="rId4"/>
    <p:sldId id="264" r:id="rId5"/>
    <p:sldId id="260" r:id="rId6"/>
    <p:sldId id="269" r:id="rId7"/>
    <p:sldId id="265" r:id="rId8"/>
    <p:sldId id="267" r:id="rId9"/>
    <p:sldId id="268" r:id="rId10"/>
    <p:sldId id="266" r:id="rId11"/>
    <p:sldId id="270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C274D"/>
    <a:srgbClr val="443D77"/>
    <a:srgbClr val="302B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286" autoAdjust="0"/>
  </p:normalViewPr>
  <p:slideViewPr>
    <p:cSldViewPr>
      <p:cViewPr>
        <p:scale>
          <a:sx n="106" d="100"/>
          <a:sy n="106" d="100"/>
        </p:scale>
        <p:origin x="-1764" y="-18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image" Target="../media/image13.wmf"/><Relationship Id="rId4" Type="http://schemas.openxmlformats.org/officeDocument/2006/relationships/image" Target="../media/image16.w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24.wmf"/><Relationship Id="rId3" Type="http://schemas.openxmlformats.org/officeDocument/2006/relationships/image" Target="../media/image19.wmf"/><Relationship Id="rId7" Type="http://schemas.openxmlformats.org/officeDocument/2006/relationships/image" Target="../media/image23.wmf"/><Relationship Id="rId2" Type="http://schemas.openxmlformats.org/officeDocument/2006/relationships/image" Target="../media/image18.wmf"/><Relationship Id="rId1" Type="http://schemas.openxmlformats.org/officeDocument/2006/relationships/image" Target="../media/image17.wmf"/><Relationship Id="rId6" Type="http://schemas.openxmlformats.org/officeDocument/2006/relationships/image" Target="../media/image22.wmf"/><Relationship Id="rId5" Type="http://schemas.openxmlformats.org/officeDocument/2006/relationships/image" Target="../media/image21.wmf"/><Relationship Id="rId4" Type="http://schemas.openxmlformats.org/officeDocument/2006/relationships/image" Target="../media/image20.wmf"/><Relationship Id="rId9" Type="http://schemas.openxmlformats.org/officeDocument/2006/relationships/image" Target="../media/image25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mf"/><Relationship Id="rId1" Type="http://schemas.openxmlformats.org/officeDocument/2006/relationships/image" Target="../media/image26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2676F-867F-49B5-A687-DF3D5EF8BE47}" type="datetimeFigureOut">
              <a:rPr lang="ru-RU" smtClean="0"/>
              <a:t>05.10.2014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1A7A2-D185-4C12-A27A-5A34C162C5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68782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2676F-867F-49B5-A687-DF3D5EF8BE47}" type="datetimeFigureOut">
              <a:rPr lang="ru-RU" smtClean="0"/>
              <a:t>05.10.2014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1A7A2-D185-4C12-A27A-5A34C162C5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31118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2676F-867F-49B5-A687-DF3D5EF8BE47}" type="datetimeFigureOut">
              <a:rPr lang="ru-RU" smtClean="0"/>
              <a:t>05.10.2014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1A7A2-D185-4C12-A27A-5A34C162C5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15320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2676F-867F-49B5-A687-DF3D5EF8BE47}" type="datetimeFigureOut">
              <a:rPr lang="ru-RU" smtClean="0"/>
              <a:t>05.10.2014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1A7A2-D185-4C12-A27A-5A34C162C5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63885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2676F-867F-49B5-A687-DF3D5EF8BE47}" type="datetimeFigureOut">
              <a:rPr lang="ru-RU" smtClean="0"/>
              <a:t>05.10.2014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1A7A2-D185-4C12-A27A-5A34C162C5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04942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2676F-867F-49B5-A687-DF3D5EF8BE47}" type="datetimeFigureOut">
              <a:rPr lang="ru-RU" smtClean="0"/>
              <a:t>05.10.2014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1A7A2-D185-4C12-A27A-5A34C162C5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63976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2676F-867F-49B5-A687-DF3D5EF8BE47}" type="datetimeFigureOut">
              <a:rPr lang="ru-RU" smtClean="0"/>
              <a:t>05.10.2014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1A7A2-D185-4C12-A27A-5A34C162C5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7253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2676F-867F-49B5-A687-DF3D5EF8BE47}" type="datetimeFigureOut">
              <a:rPr lang="ru-RU" smtClean="0"/>
              <a:t>05.10.2014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1A7A2-D185-4C12-A27A-5A34C162C5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59275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2676F-867F-49B5-A687-DF3D5EF8BE47}" type="datetimeFigureOut">
              <a:rPr lang="ru-RU" smtClean="0"/>
              <a:t>05.10.2014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1A7A2-D185-4C12-A27A-5A34C162C5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98324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2676F-867F-49B5-A687-DF3D5EF8BE47}" type="datetimeFigureOut">
              <a:rPr lang="ru-RU" smtClean="0"/>
              <a:t>05.10.2014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1A7A2-D185-4C12-A27A-5A34C162C5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44863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2676F-867F-49B5-A687-DF3D5EF8BE47}" type="datetimeFigureOut">
              <a:rPr lang="ru-RU" smtClean="0"/>
              <a:t>05.10.2014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1A7A2-D185-4C12-A27A-5A34C162C5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37932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52676F-867F-49B5-A687-DF3D5EF8BE47}" type="datetimeFigureOut">
              <a:rPr lang="ru-RU" smtClean="0"/>
              <a:t>05.10.2014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D1A7A2-D185-4C12-A27A-5A34C162C5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0702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hyperlink" Target="&#1079;&#1072;&#1076;&#1072;&#1085;&#1080;&#1077;%201.docx" TargetMode="Externa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hyperlink" Target="http://reshuege.ru/test?theme=11" TargetMode="External"/><Relationship Id="rId7" Type="http://schemas.openxmlformats.org/officeDocument/2006/relationships/image" Target="../media/image14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16.wmf"/><Relationship Id="rId5" Type="http://schemas.openxmlformats.org/officeDocument/2006/relationships/image" Target="../media/image13.wmf"/><Relationship Id="rId10" Type="http://schemas.openxmlformats.org/officeDocument/2006/relationships/oleObject" Target="../embeddings/oleObject4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15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wmf"/><Relationship Id="rId13" Type="http://schemas.openxmlformats.org/officeDocument/2006/relationships/oleObject" Target="../embeddings/oleObject10.bin"/><Relationship Id="rId18" Type="http://schemas.openxmlformats.org/officeDocument/2006/relationships/image" Target="../media/image24.wmf"/><Relationship Id="rId3" Type="http://schemas.openxmlformats.org/officeDocument/2006/relationships/oleObject" Target="../embeddings/oleObject5.bin"/><Relationship Id="rId7" Type="http://schemas.openxmlformats.org/officeDocument/2006/relationships/oleObject" Target="../embeddings/oleObject7.bin"/><Relationship Id="rId12" Type="http://schemas.openxmlformats.org/officeDocument/2006/relationships/image" Target="../media/image21.wmf"/><Relationship Id="rId17" Type="http://schemas.openxmlformats.org/officeDocument/2006/relationships/oleObject" Target="../embeddings/oleObject12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23.wmf"/><Relationship Id="rId20" Type="http://schemas.openxmlformats.org/officeDocument/2006/relationships/image" Target="../media/image25.wmf"/><Relationship Id="rId1" Type="http://schemas.openxmlformats.org/officeDocument/2006/relationships/vmlDrawing" Target="../drawings/vmlDrawing2.vml"/><Relationship Id="rId6" Type="http://schemas.openxmlformats.org/officeDocument/2006/relationships/image" Target="../media/image18.wmf"/><Relationship Id="rId11" Type="http://schemas.openxmlformats.org/officeDocument/2006/relationships/oleObject" Target="../embeddings/oleObject9.bin"/><Relationship Id="rId5" Type="http://schemas.openxmlformats.org/officeDocument/2006/relationships/oleObject" Target="../embeddings/oleObject6.bin"/><Relationship Id="rId15" Type="http://schemas.openxmlformats.org/officeDocument/2006/relationships/oleObject" Target="../embeddings/oleObject11.bin"/><Relationship Id="rId10" Type="http://schemas.openxmlformats.org/officeDocument/2006/relationships/image" Target="../media/image20.wmf"/><Relationship Id="rId19" Type="http://schemas.openxmlformats.org/officeDocument/2006/relationships/oleObject" Target="../embeddings/oleObject13.bin"/><Relationship Id="rId4" Type="http://schemas.openxmlformats.org/officeDocument/2006/relationships/image" Target="../media/image17.wmf"/><Relationship Id="rId9" Type="http://schemas.openxmlformats.org/officeDocument/2006/relationships/oleObject" Target="../embeddings/oleObject8.bin"/><Relationship Id="rId14" Type="http://schemas.openxmlformats.org/officeDocument/2006/relationships/image" Target="../media/image22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7.wmf"/><Relationship Id="rId5" Type="http://schemas.openxmlformats.org/officeDocument/2006/relationships/oleObject" Target="../embeddings/oleObject15.bin"/><Relationship Id="rId4" Type="http://schemas.openxmlformats.org/officeDocument/2006/relationships/image" Target="../media/image26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1"/>
          <p:cNvSpPr txBox="1">
            <a:spLocks noChangeArrowheads="1"/>
          </p:cNvSpPr>
          <p:nvPr/>
        </p:nvSpPr>
        <p:spPr bwMode="auto">
          <a:xfrm>
            <a:off x="3059832" y="116632"/>
            <a:ext cx="6060913" cy="637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ru-RU" sz="6000" b="1" dirty="0" smtClean="0">
                <a:solidFill>
                  <a:srgbClr val="401B5B"/>
                </a:solidFill>
                <a:latin typeface="+mn-lt"/>
                <a:cs typeface="Times New Roman" pitchFamily="18" charset="0"/>
              </a:rPr>
              <a:t>Учебное занятие по алгебре </a:t>
            </a:r>
          </a:p>
          <a:p>
            <a:pPr algn="r"/>
            <a:endParaRPr lang="ru-RU" sz="3200" b="1" i="1" dirty="0" smtClean="0">
              <a:solidFill>
                <a:srgbClr val="401B5B"/>
              </a:solidFill>
              <a:latin typeface="+mn-lt"/>
              <a:cs typeface="Times New Roman" pitchFamily="18" charset="0"/>
            </a:endParaRPr>
          </a:p>
          <a:p>
            <a:pPr algn="r"/>
            <a:endParaRPr lang="ru-RU" sz="3200" b="1" i="1" dirty="0">
              <a:solidFill>
                <a:srgbClr val="401B5B"/>
              </a:solidFill>
              <a:latin typeface="+mn-lt"/>
              <a:cs typeface="Times New Roman" pitchFamily="18" charset="0"/>
            </a:endParaRPr>
          </a:p>
          <a:p>
            <a:pPr algn="r"/>
            <a:endParaRPr lang="ru-RU" sz="3200" b="1" i="1" dirty="0" smtClean="0">
              <a:solidFill>
                <a:srgbClr val="401B5B"/>
              </a:solidFill>
              <a:latin typeface="+mn-lt"/>
              <a:cs typeface="Times New Roman" pitchFamily="18" charset="0"/>
            </a:endParaRPr>
          </a:p>
          <a:p>
            <a:pPr algn="r"/>
            <a:endParaRPr lang="ru-RU" sz="3200" b="1" i="1" dirty="0">
              <a:solidFill>
                <a:srgbClr val="401B5B"/>
              </a:solidFill>
              <a:latin typeface="+mn-lt"/>
              <a:cs typeface="Times New Roman" pitchFamily="18" charset="0"/>
            </a:endParaRPr>
          </a:p>
          <a:p>
            <a:pPr algn="r"/>
            <a:endParaRPr lang="ru-RU" sz="3200" b="1" i="1" dirty="0" smtClean="0">
              <a:solidFill>
                <a:srgbClr val="401B5B"/>
              </a:solidFill>
              <a:latin typeface="+mn-lt"/>
              <a:cs typeface="Times New Roman" pitchFamily="18" charset="0"/>
            </a:endParaRPr>
          </a:p>
          <a:p>
            <a:pPr algn="r"/>
            <a:endParaRPr lang="ru-RU" sz="3200" b="1" i="1" dirty="0">
              <a:solidFill>
                <a:srgbClr val="401B5B"/>
              </a:solidFill>
              <a:latin typeface="+mn-lt"/>
              <a:cs typeface="Times New Roman" pitchFamily="18" charset="0"/>
            </a:endParaRPr>
          </a:p>
          <a:p>
            <a:pPr algn="r"/>
            <a:endParaRPr lang="ru-RU" sz="3200" b="1" i="1" dirty="0" smtClean="0">
              <a:solidFill>
                <a:srgbClr val="401B5B"/>
              </a:solidFill>
              <a:latin typeface="+mn-lt"/>
              <a:cs typeface="Times New Roman" pitchFamily="18" charset="0"/>
            </a:endParaRPr>
          </a:p>
          <a:p>
            <a:pPr algn="r"/>
            <a:r>
              <a:rPr lang="ru-RU" sz="3200" b="1" dirty="0" smtClean="0">
                <a:solidFill>
                  <a:srgbClr val="401B5B"/>
                </a:solidFill>
                <a:latin typeface="+mn-lt"/>
                <a:cs typeface="Times New Roman" pitchFamily="18" charset="0"/>
              </a:rPr>
              <a:t>11 класс</a:t>
            </a:r>
          </a:p>
          <a:p>
            <a:pPr algn="r"/>
            <a:r>
              <a:rPr lang="ru-RU" sz="3200" b="1" dirty="0" smtClean="0">
                <a:solidFill>
                  <a:srgbClr val="401B5B"/>
                </a:solidFill>
                <a:latin typeface="+mn-lt"/>
                <a:cs typeface="Times New Roman" pitchFamily="18" charset="0"/>
              </a:rPr>
              <a:t>Ставрополь</a:t>
            </a:r>
            <a:endParaRPr lang="ru-RU" sz="3200" b="1" i="1" dirty="0">
              <a:solidFill>
                <a:srgbClr val="7030A0"/>
              </a:solidFill>
              <a:latin typeface="+mn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0687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www.freecomputerdesktopwallpaper.com/new_wallpaper/ClaudeMonet_Waterlillies_freeartwallpaper_160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97" b="6247"/>
          <a:stretch/>
        </p:blipFill>
        <p:spPr bwMode="auto">
          <a:xfrm>
            <a:off x="2376264" y="2262936"/>
            <a:ext cx="6660232" cy="447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108145" y="548680"/>
            <a:ext cx="2909578" cy="113877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3600" b="1" dirty="0" smtClean="0">
                <a:solidFill>
                  <a:srgbClr val="2C274D"/>
                </a:solidFill>
              </a:rPr>
              <a:t>Клод </a:t>
            </a:r>
            <a:r>
              <a:rPr lang="ru-RU" sz="3600" b="1" dirty="0">
                <a:solidFill>
                  <a:srgbClr val="2C274D"/>
                </a:solidFill>
              </a:rPr>
              <a:t>Моне </a:t>
            </a:r>
            <a:endParaRPr lang="ru-RU" sz="3600" b="1" dirty="0" smtClean="0">
              <a:solidFill>
                <a:srgbClr val="2C274D"/>
              </a:solidFill>
            </a:endParaRPr>
          </a:p>
          <a:p>
            <a:pPr algn="r"/>
            <a:r>
              <a:rPr lang="ru-RU" sz="3200" i="1" dirty="0" smtClean="0">
                <a:solidFill>
                  <a:srgbClr val="2C274D"/>
                </a:solidFill>
              </a:rPr>
              <a:t>Водяные лилии</a:t>
            </a:r>
            <a:endParaRPr lang="ru-RU" sz="3200" i="1" dirty="0">
              <a:solidFill>
                <a:srgbClr val="2C27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8546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10624" y="10071"/>
            <a:ext cx="41333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3600" b="1" dirty="0" smtClean="0">
                <a:solidFill>
                  <a:srgbClr val="2C274D"/>
                </a:solidFill>
              </a:rPr>
              <a:t>Домашнее задание</a:t>
            </a:r>
            <a:endParaRPr lang="ru-RU" sz="3600" b="1" dirty="0">
              <a:solidFill>
                <a:srgbClr val="2C274D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39" b="10805"/>
          <a:stretch/>
        </p:blipFill>
        <p:spPr bwMode="auto">
          <a:xfrm>
            <a:off x="3059832" y="1124744"/>
            <a:ext cx="5957197" cy="288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467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p.im9.eu/claude-monet-bouquet-of-sunflowers-188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7" b="1"/>
          <a:stretch/>
        </p:blipFill>
        <p:spPr bwMode="auto">
          <a:xfrm>
            <a:off x="3923928" y="482320"/>
            <a:ext cx="5129225" cy="6298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3028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blistar.net/images/photos/20cc087c86cad7ee4ed77421dec6983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9738" y="1172945"/>
            <a:ext cx="4553768" cy="5603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051720" y="-27384"/>
            <a:ext cx="709228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b="1" dirty="0" err="1" smtClean="0">
                <a:solidFill>
                  <a:srgbClr val="2C274D"/>
                </a:solidFill>
              </a:rPr>
              <a:t>Оска́р</a:t>
            </a:r>
            <a:r>
              <a:rPr lang="ru-RU" sz="2400" b="1" dirty="0" smtClean="0">
                <a:solidFill>
                  <a:srgbClr val="2C274D"/>
                </a:solidFill>
              </a:rPr>
              <a:t> </a:t>
            </a:r>
            <a:r>
              <a:rPr lang="ru-RU" sz="2400" b="1" dirty="0" err="1" smtClean="0">
                <a:solidFill>
                  <a:srgbClr val="2C274D"/>
                </a:solidFill>
              </a:rPr>
              <a:t>Кло́д</a:t>
            </a:r>
            <a:r>
              <a:rPr lang="ru-RU" sz="2400" b="1" dirty="0" smtClean="0">
                <a:solidFill>
                  <a:srgbClr val="2C274D"/>
                </a:solidFill>
              </a:rPr>
              <a:t> Моне́ </a:t>
            </a:r>
            <a:r>
              <a:rPr lang="ru-RU" sz="2400" dirty="0" smtClean="0">
                <a:solidFill>
                  <a:srgbClr val="2C274D"/>
                </a:solidFill>
              </a:rPr>
              <a:t>(1840 – 1926) – </a:t>
            </a:r>
          </a:p>
          <a:p>
            <a:pPr algn="r"/>
            <a:r>
              <a:rPr lang="ru-RU" sz="2400" dirty="0" smtClean="0">
                <a:solidFill>
                  <a:srgbClr val="2C274D"/>
                </a:solidFill>
              </a:rPr>
              <a:t>французский живописец, </a:t>
            </a:r>
          </a:p>
          <a:p>
            <a:pPr algn="r"/>
            <a:r>
              <a:rPr lang="ru-RU" sz="2400" dirty="0" smtClean="0">
                <a:solidFill>
                  <a:srgbClr val="2C274D"/>
                </a:solidFill>
              </a:rPr>
              <a:t>один из основателей импрессионизма</a:t>
            </a:r>
            <a:endParaRPr lang="ru-RU" sz="2400" dirty="0">
              <a:solidFill>
                <a:srgbClr val="2C27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8309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s://upload.wikimedia.org/wikipedia/commons/5/54/Claude_Monet%2C_Impression%2C_soleil_levan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700808"/>
            <a:ext cx="6535898" cy="5085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051720" y="653787"/>
            <a:ext cx="70922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b="1" dirty="0" smtClean="0">
                <a:solidFill>
                  <a:srgbClr val="2C274D"/>
                </a:solidFill>
              </a:rPr>
              <a:t>Клод Моне</a:t>
            </a:r>
          </a:p>
          <a:p>
            <a:pPr algn="r"/>
            <a:r>
              <a:rPr lang="ru-RU" sz="2400" b="1" dirty="0" smtClean="0">
                <a:solidFill>
                  <a:srgbClr val="2C274D"/>
                </a:solidFill>
              </a:rPr>
              <a:t>Впечатление. Восходящее солнце</a:t>
            </a:r>
            <a:endParaRPr lang="ru-RU" sz="2400" dirty="0">
              <a:solidFill>
                <a:srgbClr val="2C27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1948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442542" y="0"/>
            <a:ext cx="370146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4000" b="1" i="1" dirty="0" smtClean="0">
                <a:solidFill>
                  <a:srgbClr val="2C274D"/>
                </a:solidFill>
              </a:rPr>
              <a:t>лес Фонтенбло</a:t>
            </a:r>
          </a:p>
          <a:p>
            <a:pPr algn="r"/>
            <a:r>
              <a:rPr lang="ru-RU" sz="2400" b="1" i="1" dirty="0" smtClean="0">
                <a:solidFill>
                  <a:srgbClr val="2C274D"/>
                </a:solidFill>
              </a:rPr>
              <a:t>Париж</a:t>
            </a:r>
            <a:endParaRPr lang="ru-RU" sz="2400" b="1" i="1" dirty="0">
              <a:solidFill>
                <a:srgbClr val="2C274D"/>
              </a:solidFill>
            </a:endParaRPr>
          </a:p>
        </p:txBody>
      </p:sp>
      <p:pic>
        <p:nvPicPr>
          <p:cNvPr id="9218" name="Picture 2" descr="C:\Users\Пользователь\Desktop\11947912848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923330"/>
            <a:ext cx="3042640" cy="2289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Пользователь\Desktop\pierre-auguste-renoir-in-the-forest-of-fontainebleau-30817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2996952"/>
            <a:ext cx="2891658" cy="3669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C:\Users\Пользователь\Desktop\Frederic Bazille foret de,Fontainebleau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2900" y="4250662"/>
            <a:ext cx="2997484" cy="2397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274146" y="3215659"/>
            <a:ext cx="14038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i="1" dirty="0" smtClean="0">
                <a:solidFill>
                  <a:srgbClr val="2C274D"/>
                </a:solidFill>
              </a:rPr>
              <a:t>Клод Моне</a:t>
            </a:r>
            <a:endParaRPr lang="ru-RU" sz="2000" b="1" i="1" dirty="0">
              <a:solidFill>
                <a:srgbClr val="2C274D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588224" y="2596842"/>
            <a:ext cx="24222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i="1" dirty="0" smtClean="0">
                <a:solidFill>
                  <a:srgbClr val="2C274D"/>
                </a:solidFill>
              </a:rPr>
              <a:t>Пьер Огюст Ренуар</a:t>
            </a:r>
            <a:endParaRPr lang="ru-RU" sz="2000" b="1" i="1" dirty="0">
              <a:solidFill>
                <a:srgbClr val="2C274D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161613" y="3876853"/>
            <a:ext cx="21323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i="1" dirty="0" smtClean="0">
                <a:solidFill>
                  <a:srgbClr val="2C274D"/>
                </a:solidFill>
              </a:rPr>
              <a:t>Фредерик Базиль</a:t>
            </a:r>
            <a:endParaRPr lang="ru-RU" sz="2000" b="1" i="1" dirty="0">
              <a:solidFill>
                <a:srgbClr val="2C27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878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2267744" y="376161"/>
            <a:ext cx="6804248" cy="5141071"/>
            <a:chOff x="2339752" y="88129"/>
            <a:chExt cx="6804248" cy="5141071"/>
          </a:xfrm>
        </p:grpSpPr>
        <p:sp>
          <p:nvSpPr>
            <p:cNvPr id="2" name="TextBox 1"/>
            <p:cNvSpPr txBox="1"/>
            <p:nvPr/>
          </p:nvSpPr>
          <p:spPr>
            <a:xfrm>
              <a:off x="5151432" y="88129"/>
              <a:ext cx="399256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600" b="1" dirty="0" smtClean="0">
                  <a:solidFill>
                    <a:srgbClr val="2C274D"/>
                  </a:solidFill>
                </a:rPr>
                <a:t>Найдите отличие…</a:t>
              </a:r>
              <a:endParaRPr lang="ru-RU" sz="3600" b="1" dirty="0">
                <a:solidFill>
                  <a:srgbClr val="2C274D"/>
                </a:solidFill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2339752" y="951111"/>
              <a:ext cx="4972836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b="1" dirty="0" smtClean="0"/>
                <a:t>Най­ди­те зна­че­ние вы­ра­же­ния   </a:t>
              </a:r>
            </a:p>
            <a:p>
              <a:r>
                <a:rPr lang="ru-RU" sz="2400" b="1" dirty="0" smtClean="0"/>
                <a:t>              </a:t>
              </a:r>
            </a:p>
            <a:p>
              <a:r>
                <a:rPr lang="ru-RU" sz="2400" b="1" dirty="0" smtClean="0"/>
                <a:t>                                             при                .</a:t>
              </a:r>
              <a:endParaRPr lang="ru-RU" sz="2400" b="1" dirty="0"/>
            </a:p>
          </p:txBody>
        </p:sp>
        <p:pic>
          <p:nvPicPr>
            <p:cNvPr id="11266" name="Picture 2" descr="http://reshuege.ru/formula/3e/3e4719cc86897158a9f6e69606575b2fp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81978" y="1412776"/>
              <a:ext cx="1950979" cy="11517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268" name="Picture 4" descr="http://reshuege.ru/formula/32/323c5f97105643bc61e288fe596194cap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28182" y="1767587"/>
              <a:ext cx="799547" cy="3198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TextBox 6"/>
            <p:cNvSpPr txBox="1"/>
            <p:nvPr/>
          </p:nvSpPr>
          <p:spPr>
            <a:xfrm>
              <a:off x="2456772" y="3573016"/>
              <a:ext cx="4628190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b="1" dirty="0" smtClean="0"/>
                <a:t>Най­ди­те зна­че­ние вы­ра­же­ния   </a:t>
              </a:r>
            </a:p>
            <a:p>
              <a:r>
                <a:rPr lang="ru-RU" sz="2400" b="1" dirty="0" smtClean="0"/>
                <a:t>              </a:t>
              </a:r>
            </a:p>
            <a:p>
              <a:r>
                <a:rPr lang="ru-RU" sz="2400" b="1" dirty="0" smtClean="0"/>
                <a:t>                             при                    .</a:t>
              </a:r>
              <a:endParaRPr lang="ru-RU" sz="2400" b="1" dirty="0"/>
            </a:p>
          </p:txBody>
        </p:sp>
        <p:pic>
          <p:nvPicPr>
            <p:cNvPr id="11270" name="Picture 6" descr="http://reshuege.ru/formula/fb/fb0a892dc92b10cfb92dff82aebdab5bp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52949" y="3944580"/>
              <a:ext cx="1284620" cy="12846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272" name="Picture 8" descr="http://reshuege.ru/formula/e0/e0c54c8b1c02458052cd8e3279c8abbfp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66363" y="4365104"/>
              <a:ext cx="1033829" cy="3365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28" name="Picture 4" descr="http://dubshkola.ucoz.ru/ege2011.png">
            <a:hlinkClick r:id="rId6" action="ppaction://hlinkfile"/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899"/>
          <a:stretch/>
        </p:blipFill>
        <p:spPr bwMode="auto">
          <a:xfrm>
            <a:off x="7380312" y="5851999"/>
            <a:ext cx="1407126" cy="753358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2447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53586" y="10071"/>
            <a:ext cx="549041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3600" b="1" dirty="0" smtClean="0">
                <a:solidFill>
                  <a:srgbClr val="2C274D"/>
                </a:solidFill>
              </a:rPr>
              <a:t>Техника решения</a:t>
            </a:r>
          </a:p>
          <a:p>
            <a:pPr algn="r"/>
            <a:r>
              <a:rPr lang="ru-RU" sz="3600" b="1" dirty="0" smtClean="0">
                <a:solidFill>
                  <a:srgbClr val="2C274D"/>
                </a:solidFill>
              </a:rPr>
              <a:t>показательных уравнений</a:t>
            </a:r>
            <a:endParaRPr lang="ru-RU" sz="3600" b="1" dirty="0">
              <a:solidFill>
                <a:srgbClr val="2C274D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436096" y="6217921"/>
            <a:ext cx="352609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2C274D"/>
                </a:solidFill>
                <a:hlinkClick r:id="rId3"/>
              </a:rPr>
              <a:t>http://</a:t>
            </a:r>
            <a:r>
              <a:rPr lang="en-US" b="1" dirty="0" smtClean="0">
                <a:solidFill>
                  <a:srgbClr val="2C274D"/>
                </a:solidFill>
                <a:hlinkClick r:id="rId3"/>
              </a:rPr>
              <a:t>reshuege.ru/test?theme=11</a:t>
            </a:r>
            <a:endParaRPr lang="ru-RU" b="1" dirty="0" smtClean="0">
              <a:solidFill>
                <a:srgbClr val="2C274D"/>
              </a:solidFill>
            </a:endParaRPr>
          </a:p>
          <a:p>
            <a:endParaRPr lang="ru-RU" b="1" dirty="0">
              <a:solidFill>
                <a:srgbClr val="2C274D"/>
              </a:solidFill>
            </a:endParaRPr>
          </a:p>
        </p:txBody>
      </p:sp>
      <p:grpSp>
        <p:nvGrpSpPr>
          <p:cNvPr id="10" name="Группа 9"/>
          <p:cNvGrpSpPr/>
          <p:nvPr/>
        </p:nvGrpSpPr>
        <p:grpSpPr>
          <a:xfrm>
            <a:off x="2339752" y="1261194"/>
            <a:ext cx="3611316" cy="4544070"/>
            <a:chOff x="2339752" y="1124744"/>
            <a:chExt cx="3611316" cy="4544070"/>
          </a:xfrm>
        </p:grpSpPr>
        <p:graphicFrame>
          <p:nvGraphicFramePr>
            <p:cNvPr id="3" name="Объект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948255795"/>
                </p:ext>
              </p:extLst>
            </p:nvPr>
          </p:nvGraphicFramePr>
          <p:xfrm>
            <a:off x="2339752" y="1124744"/>
            <a:ext cx="1800200" cy="73644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85" name="Формула" r:id="rId4" imgW="558720" imgH="228600" progId="Equation.3">
                    <p:embed/>
                  </p:oleObj>
                </mc:Choice>
                <mc:Fallback>
                  <p:oleObj name="Формула" r:id="rId4" imgW="558720" imgH="2286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2339752" y="1124744"/>
                          <a:ext cx="1800200" cy="736446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" name="Объект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263289850"/>
                </p:ext>
              </p:extLst>
            </p:nvPr>
          </p:nvGraphicFramePr>
          <p:xfrm>
            <a:off x="2339752" y="2474760"/>
            <a:ext cx="3108325" cy="6556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86" name="Формула" r:id="rId6" imgW="965160" imgH="203040" progId="Equation.3">
                    <p:embed/>
                  </p:oleObj>
                </mc:Choice>
                <mc:Fallback>
                  <p:oleObj name="Формула" r:id="rId6" imgW="965160" imgH="203040" progId="Equation.3">
                    <p:embed/>
                    <p:pic>
                      <p:nvPicPr>
                        <p:cNvPr id="0" name="Объект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39752" y="2474760"/>
                          <a:ext cx="3108325" cy="65563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" name="Объект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836666077"/>
                </p:ext>
              </p:extLst>
            </p:nvPr>
          </p:nvGraphicFramePr>
          <p:xfrm>
            <a:off x="2353793" y="3743967"/>
            <a:ext cx="3597275" cy="6556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87" name="Формула" r:id="rId8" imgW="1117440" imgH="203040" progId="Equation.3">
                    <p:embed/>
                  </p:oleObj>
                </mc:Choice>
                <mc:Fallback>
                  <p:oleObj name="Формула" r:id="rId8" imgW="1117440" imgH="203040" progId="Equation.3">
                    <p:embed/>
                    <p:pic>
                      <p:nvPicPr>
                        <p:cNvPr id="0" name="Объект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53793" y="3743967"/>
                          <a:ext cx="3597275" cy="65563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" name="Объект 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220457830"/>
                </p:ext>
              </p:extLst>
            </p:nvPr>
          </p:nvGraphicFramePr>
          <p:xfrm>
            <a:off x="2411760" y="5013176"/>
            <a:ext cx="2779712" cy="6556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88" name="Формула" r:id="rId10" imgW="863280" imgH="203040" progId="Equation.3">
                    <p:embed/>
                  </p:oleObj>
                </mc:Choice>
                <mc:Fallback>
                  <p:oleObj name="Формула" r:id="rId10" imgW="863280" imgH="203040" progId="Equation.3">
                    <p:embed/>
                    <p:pic>
                      <p:nvPicPr>
                        <p:cNvPr id="0" name="Объект 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11760" y="5013176"/>
                          <a:ext cx="2779712" cy="65563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1913226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10151" y="10071"/>
            <a:ext cx="633384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3600" b="1" dirty="0" smtClean="0">
                <a:solidFill>
                  <a:srgbClr val="2C274D"/>
                </a:solidFill>
              </a:rPr>
              <a:t>Систематизировать уравнения</a:t>
            </a:r>
          </a:p>
          <a:p>
            <a:pPr algn="r"/>
            <a:r>
              <a:rPr lang="ru-RU" sz="3600" b="1" dirty="0" smtClean="0">
                <a:solidFill>
                  <a:srgbClr val="2C274D"/>
                </a:solidFill>
              </a:rPr>
              <a:t>по способу их решения</a:t>
            </a:r>
            <a:endParaRPr lang="ru-RU" sz="3600" b="1" dirty="0">
              <a:solidFill>
                <a:srgbClr val="2C274D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71249526"/>
              </p:ext>
            </p:extLst>
          </p:nvPr>
        </p:nvGraphicFramePr>
        <p:xfrm>
          <a:off x="2339752" y="1215666"/>
          <a:ext cx="2355359" cy="9361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2" name="Формула" r:id="rId3" imgW="990360" imgH="393480" progId="Equation.3">
                  <p:embed/>
                </p:oleObj>
              </mc:Choice>
              <mc:Fallback>
                <p:oleObj name="Формула" r:id="rId3" imgW="990360" imgH="3934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339752" y="1215666"/>
                        <a:ext cx="2355359" cy="93610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65177526"/>
              </p:ext>
            </p:extLst>
          </p:nvPr>
        </p:nvGraphicFramePr>
        <p:xfrm>
          <a:off x="6588224" y="3068960"/>
          <a:ext cx="1933575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3" name="Формула" r:id="rId5" imgW="812520" imgH="228600" progId="Equation.3">
                  <p:embed/>
                </p:oleObj>
              </mc:Choice>
              <mc:Fallback>
                <p:oleObj name="Формула" r:id="rId5" imgW="812520" imgH="228600" progId="Equation.3">
                  <p:embed/>
                  <p:pic>
                    <p:nvPicPr>
                      <p:cNvPr id="0" name="Объект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88224" y="3068960"/>
                        <a:ext cx="1933575" cy="542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65478439"/>
              </p:ext>
            </p:extLst>
          </p:nvPr>
        </p:nvGraphicFramePr>
        <p:xfrm>
          <a:off x="2535192" y="4869160"/>
          <a:ext cx="2236787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4" name="Формула" r:id="rId7" imgW="939600" imgH="203040" progId="Equation.3">
                  <p:embed/>
                </p:oleObj>
              </mc:Choice>
              <mc:Fallback>
                <p:oleObj name="Формула" r:id="rId7" imgW="939600" imgH="203040" progId="Equation.3">
                  <p:embed/>
                  <p:pic>
                    <p:nvPicPr>
                      <p:cNvPr id="0" name="Объект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35192" y="4869160"/>
                        <a:ext cx="2236787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54050106"/>
              </p:ext>
            </p:extLst>
          </p:nvPr>
        </p:nvGraphicFramePr>
        <p:xfrm>
          <a:off x="4283968" y="2348880"/>
          <a:ext cx="2568575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5" name="Формула" r:id="rId9" imgW="1079280" imgH="228600" progId="Equation.3">
                  <p:embed/>
                </p:oleObj>
              </mc:Choice>
              <mc:Fallback>
                <p:oleObj name="Формула" r:id="rId9" imgW="1079280" imgH="228600" progId="Equation.3">
                  <p:embed/>
                  <p:pic>
                    <p:nvPicPr>
                      <p:cNvPr id="0" name="Объект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3968" y="2348880"/>
                        <a:ext cx="2568575" cy="542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Объект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08027511"/>
              </p:ext>
            </p:extLst>
          </p:nvPr>
        </p:nvGraphicFramePr>
        <p:xfrm>
          <a:off x="2354217" y="3068960"/>
          <a:ext cx="2598737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6" name="Формула" r:id="rId11" imgW="1091880" imgH="203040" progId="Equation.3">
                  <p:embed/>
                </p:oleObj>
              </mc:Choice>
              <mc:Fallback>
                <p:oleObj name="Формула" r:id="rId11" imgW="1091880" imgH="203040" progId="Equation.3">
                  <p:embed/>
                  <p:pic>
                    <p:nvPicPr>
                      <p:cNvPr id="0" name="Объект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54217" y="3068960"/>
                        <a:ext cx="2598737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Объект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5584414"/>
              </p:ext>
            </p:extLst>
          </p:nvPr>
        </p:nvGraphicFramePr>
        <p:xfrm>
          <a:off x="3653586" y="3861048"/>
          <a:ext cx="3746500" cy="573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7" name="Формула" r:id="rId13" imgW="1574640" imgH="241200" progId="Equation.3">
                  <p:embed/>
                </p:oleObj>
              </mc:Choice>
              <mc:Fallback>
                <p:oleObj name="Формула" r:id="rId13" imgW="1574640" imgH="241200" progId="Equation.3">
                  <p:embed/>
                  <p:pic>
                    <p:nvPicPr>
                      <p:cNvPr id="0" name="Объект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3586" y="3861048"/>
                        <a:ext cx="3746500" cy="573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Объект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38397626"/>
              </p:ext>
            </p:extLst>
          </p:nvPr>
        </p:nvGraphicFramePr>
        <p:xfrm>
          <a:off x="5868144" y="4869160"/>
          <a:ext cx="2880319" cy="4664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8" name="Формула" r:id="rId15" imgW="1257120" imgH="203040" progId="Equation.3">
                  <p:embed/>
                </p:oleObj>
              </mc:Choice>
              <mc:Fallback>
                <p:oleObj name="Формула" r:id="rId15" imgW="1257120" imgH="203040" progId="Equation.3">
                  <p:embed/>
                  <p:pic>
                    <p:nvPicPr>
                      <p:cNvPr id="0" name="Объект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8144" y="4869160"/>
                        <a:ext cx="2880319" cy="46649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Объект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64786101"/>
              </p:ext>
            </p:extLst>
          </p:nvPr>
        </p:nvGraphicFramePr>
        <p:xfrm>
          <a:off x="4572000" y="5733256"/>
          <a:ext cx="1746250" cy="503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9" name="Формула" r:id="rId17" imgW="761760" imgH="203040" progId="Equation.3">
                  <p:embed/>
                </p:oleObj>
              </mc:Choice>
              <mc:Fallback>
                <p:oleObj name="Формула" r:id="rId17" imgW="761760" imgH="203040" progId="Equation.3">
                  <p:embed/>
                  <p:pic>
                    <p:nvPicPr>
                      <p:cNvPr id="0" name="Объект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5733256"/>
                        <a:ext cx="1746250" cy="503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Объект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9624412"/>
              </p:ext>
            </p:extLst>
          </p:nvPr>
        </p:nvGraphicFramePr>
        <p:xfrm>
          <a:off x="6012160" y="1197330"/>
          <a:ext cx="2416175" cy="974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0" name="Формула" r:id="rId19" imgW="1054080" imgH="393480" progId="Equation.3">
                  <p:embed/>
                </p:oleObj>
              </mc:Choice>
              <mc:Fallback>
                <p:oleObj name="Формула" r:id="rId19" imgW="1054080" imgH="393480" progId="Equation.3">
                  <p:embed/>
                  <p:pic>
                    <p:nvPicPr>
                      <p:cNvPr id="0" name="Объект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2160" y="1197330"/>
                        <a:ext cx="2416175" cy="974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74445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2019301"/>
              </p:ext>
            </p:extLst>
          </p:nvPr>
        </p:nvGraphicFramePr>
        <p:xfrm>
          <a:off x="3648055" y="1556792"/>
          <a:ext cx="4048125" cy="655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4" name="Формула" r:id="rId3" imgW="1257120" imgH="203040" progId="Equation.3">
                  <p:embed/>
                </p:oleObj>
              </mc:Choice>
              <mc:Fallback>
                <p:oleObj name="Формула" r:id="rId3" imgW="1257120" imgH="203040" progId="Equation.3">
                  <p:embed/>
                  <p:pic>
                    <p:nvPicPr>
                      <p:cNvPr id="0" name="Объект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48055" y="1556792"/>
                        <a:ext cx="4048125" cy="655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653586" y="10071"/>
            <a:ext cx="549041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3600" b="1" dirty="0" smtClean="0">
                <a:solidFill>
                  <a:srgbClr val="2C274D"/>
                </a:solidFill>
              </a:rPr>
              <a:t>Техника решения</a:t>
            </a:r>
          </a:p>
          <a:p>
            <a:pPr algn="r"/>
            <a:r>
              <a:rPr lang="ru-RU" sz="3600" b="1" dirty="0" smtClean="0">
                <a:solidFill>
                  <a:srgbClr val="2C274D"/>
                </a:solidFill>
              </a:rPr>
              <a:t>показательных уравнений</a:t>
            </a:r>
            <a:endParaRPr lang="ru-RU" sz="3600" b="1" dirty="0">
              <a:solidFill>
                <a:srgbClr val="2C274D"/>
              </a:solidFill>
            </a:endParaRPr>
          </a:p>
        </p:txBody>
      </p:sp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97606611"/>
              </p:ext>
            </p:extLst>
          </p:nvPr>
        </p:nvGraphicFramePr>
        <p:xfrm>
          <a:off x="2041311" y="2420888"/>
          <a:ext cx="7073900" cy="655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5" name="Формула" r:id="rId5" imgW="2197080" imgH="203040" progId="Equation.3">
                  <p:embed/>
                </p:oleObj>
              </mc:Choice>
              <mc:Fallback>
                <p:oleObj name="Формула" r:id="rId5" imgW="2197080" imgH="203040" progId="Equation.3">
                  <p:embed/>
                  <p:pic>
                    <p:nvPicPr>
                      <p:cNvPr id="0" name="Объект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41311" y="2420888"/>
                        <a:ext cx="7073900" cy="655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16829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200</TotalTime>
  <Words>75</Words>
  <Application>Microsoft Office PowerPoint</Application>
  <PresentationFormat>Экран (4:3)</PresentationFormat>
  <Paragraphs>37</Paragraphs>
  <Slides>11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3" baseType="lpstr">
      <vt:lpstr>Тема Office</vt:lpstr>
      <vt:lpstr>Microsoft Equation 3.0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22</cp:revision>
  <dcterms:created xsi:type="dcterms:W3CDTF">2014-10-05T16:41:45Z</dcterms:created>
  <dcterms:modified xsi:type="dcterms:W3CDTF">2014-10-05T20:21:33Z</dcterms:modified>
</cp:coreProperties>
</file>