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68" r:id="rId16"/>
    <p:sldId id="273" r:id="rId17"/>
    <p:sldId id="274" r:id="rId18"/>
    <p:sldId id="285" r:id="rId19"/>
    <p:sldId id="284" r:id="rId20"/>
    <p:sldId id="286" r:id="rId21"/>
    <p:sldId id="279" r:id="rId22"/>
    <p:sldId id="287" r:id="rId23"/>
    <p:sldId id="280" r:id="rId24"/>
    <p:sldId id="283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74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106D-AA6B-47A6-AA75-A47A2A6C8C1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D391-9A89-4000-93CE-8A48C41F3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20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106D-AA6B-47A6-AA75-A47A2A6C8C1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D391-9A89-4000-93CE-8A48C41F3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5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106D-AA6B-47A6-AA75-A47A2A6C8C1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D391-9A89-4000-93CE-8A48C41F3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5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106D-AA6B-47A6-AA75-A47A2A6C8C1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D391-9A89-4000-93CE-8A48C41F3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8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106D-AA6B-47A6-AA75-A47A2A6C8C1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D391-9A89-4000-93CE-8A48C41F3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2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106D-AA6B-47A6-AA75-A47A2A6C8C1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D391-9A89-4000-93CE-8A48C41F3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91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106D-AA6B-47A6-AA75-A47A2A6C8C1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D391-9A89-4000-93CE-8A48C41F3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40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106D-AA6B-47A6-AA75-A47A2A6C8C1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D391-9A89-4000-93CE-8A48C41F3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98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106D-AA6B-47A6-AA75-A47A2A6C8C1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D391-9A89-4000-93CE-8A48C41F3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2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106D-AA6B-47A6-AA75-A47A2A6C8C1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D391-9A89-4000-93CE-8A48C41F3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5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106D-AA6B-47A6-AA75-A47A2A6C8C1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4D391-9A89-4000-93CE-8A48C41F3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2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C106D-AA6B-47A6-AA75-A47A2A6C8C17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4D391-9A89-4000-93CE-8A48C41F3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2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1053;&#1086;&#1074;&#1099;&#1081;%20&#1087;&#1088;&#1086;&#1077;&#1082;&#1090;2.avi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10.11.2014.%209&#1040;%20&#1046;&#1059;&#1056;&#1053;&#1040;&#1051;.docx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&#1089;&#1076;&#1072;&#1084;&#1075;&#1080;&#1072;.&#1088;&#1092;/teacher?a=tests" TargetMode="External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53;&#1040;&#1056;&#1054;&#1044;&#1053;&#1040;&#1071;%20&#1055;&#1040;&#1052;&#1071;&#1058;&#1068;.mp4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1054;&#1087;&#1088;&#1086;&#1089;&#1085;&#1080;&#1082;%20&#1076;&#1083;&#1103;%20&#1074;&#1099;&#1103;&#1074;&#1083;&#1077;&#1085;&#1080;&#1103;%20&#1075;&#1086;&#1090;&#1086;&#1074;&#1085;&#1086;&#1089;&#1090;&#1080;%20&#1096;&#1082;&#1086;&#1083;&#1100;&#1085;&#1080;&#1082;&#1086;&#1074;%20&#1082;%20&#1074;&#1099;&#1073;&#1086;&#1088;&#1091;%20&#1087;&#1088;&#1086;&#1092;&#1077;&#1089;&#1089;&#1080;&#1080;.docx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1042;&#1099;&#1073;&#1086;&#1088;%20&#1087;&#1088;&#1086;&#1092;&#1077;&#1089;&#1089;&#1080;&#1080;.mp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56792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48285A"/>
                </a:solidFill>
              </a:rPr>
              <a:t>Родительское собрание в 9А классе</a:t>
            </a:r>
          </a:p>
          <a:p>
            <a:pPr algn="ctr"/>
            <a:endParaRPr lang="ru-RU" sz="3600" b="1" i="1" dirty="0" smtClean="0">
              <a:solidFill>
                <a:srgbClr val="48285A"/>
              </a:solidFill>
            </a:endParaRPr>
          </a:p>
          <a:p>
            <a:pPr algn="r"/>
            <a:r>
              <a:rPr lang="ru-RU" sz="4800" b="1" dirty="0" smtClean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</a:t>
            </a:r>
            <a:r>
              <a:rPr lang="ru-RU" sz="4800" b="1" dirty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семьи в правильной профессиональной ориентации </a:t>
            </a:r>
            <a:r>
              <a:rPr lang="ru-RU" sz="4800" b="1" dirty="0" smtClean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ребенка</a:t>
            </a:r>
          </a:p>
          <a:p>
            <a:pPr algn="r"/>
            <a:endParaRPr lang="ru-RU" sz="4800" b="1" dirty="0">
              <a:solidFill>
                <a:srgbClr val="482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800" b="1" dirty="0" smtClean="0">
              <a:solidFill>
                <a:srgbClr val="482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800" b="1" dirty="0" smtClean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ноября 2014 год</a:t>
            </a:r>
            <a:endParaRPr lang="ru-RU" sz="3600" dirty="0">
              <a:solidFill>
                <a:srgbClr val="482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805" y="1447611"/>
            <a:ext cx="91440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95250" algn="r" eaLnBrk="0" hangingPunct="0">
              <a:tabLst>
                <a:tab pos="457200" algn="l"/>
              </a:tabLst>
            </a:pPr>
            <a:r>
              <a:rPr lang="ru-RU" sz="36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Какие </a:t>
            </a:r>
            <a:r>
              <a:rPr lang="ru-RU" sz="36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профессии будут </a:t>
            </a:r>
            <a:r>
              <a:rPr lang="ru-RU" sz="36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востребованы</a:t>
            </a:r>
          </a:p>
          <a:p>
            <a:pPr indent="95250" algn="r" eaLnBrk="0" hangingPunct="0">
              <a:tabLst>
                <a:tab pos="457200" algn="l"/>
              </a:tabLst>
            </a:pPr>
            <a:r>
              <a:rPr lang="ru-RU" sz="36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36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в будущем</a:t>
            </a:r>
            <a:r>
              <a:rPr lang="ru-RU" sz="36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?</a:t>
            </a:r>
          </a:p>
          <a:p>
            <a:pPr indent="95250" algn="r" eaLnBrk="0" hangingPunct="0">
              <a:tabLst>
                <a:tab pos="457200" algn="l"/>
              </a:tabLst>
            </a:pPr>
            <a:endParaRPr lang="ru-RU" sz="1600" dirty="0">
              <a:solidFill>
                <a:srgbClr val="48285A"/>
              </a:solidFill>
              <a:ea typeface="Times New Roman" pitchFamily="18" charset="0"/>
              <a:cs typeface="Arial" charset="0"/>
            </a:endParaRPr>
          </a:p>
          <a:p>
            <a:pPr algn="just" eaLnBrk="0" hangingPunct="0">
              <a:tabLst>
                <a:tab pos="457200" algn="l"/>
              </a:tabLst>
            </a:pPr>
            <a:r>
              <a:rPr lang="ru-RU" sz="24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Инженеры химической, нефтехимической, нефтедобывающей </a:t>
            </a:r>
            <a:r>
              <a:rPr lang="ru-RU" sz="24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промышленности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ru-RU" sz="2400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В </a:t>
            </a:r>
            <a:r>
              <a:rPr lang="ru-RU" sz="2400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ближайшие годы ожидается резкий скачок в развитии производства, в связи с чем возрастет спрос на инженеров. На сегодняшний день лишь малое количество выпускников школ предпочитают поступать на эти «не престижные» специальности из-за невозможности устроиться в дальнейшем на работу и низкой оплаты труда. Однако время инженеров наступит уже через несколько лет. Даже на сегодняшний день количество вакансий для технических специалистов увеличилось в несколько раз. </a:t>
            </a:r>
            <a:endParaRPr lang="ru-RU" sz="2400" dirty="0">
              <a:solidFill>
                <a:srgbClr val="48285A"/>
              </a:solidFill>
              <a:latin typeface="Constantia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805" y="1628800"/>
            <a:ext cx="9144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95250" algn="r" eaLnBrk="0" hangingPunct="0">
              <a:tabLst>
                <a:tab pos="457200" algn="l"/>
              </a:tabLst>
            </a:pPr>
            <a:r>
              <a:rPr lang="ru-RU" sz="36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Какие </a:t>
            </a:r>
            <a:r>
              <a:rPr lang="ru-RU" sz="36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профессии будут </a:t>
            </a:r>
            <a:r>
              <a:rPr lang="ru-RU" sz="36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востребованы</a:t>
            </a:r>
          </a:p>
          <a:p>
            <a:pPr indent="95250" algn="r" eaLnBrk="0" hangingPunct="0">
              <a:tabLst>
                <a:tab pos="457200" algn="l"/>
              </a:tabLst>
            </a:pPr>
            <a:r>
              <a:rPr lang="ru-RU" sz="36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36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в будущем</a:t>
            </a:r>
            <a:r>
              <a:rPr lang="ru-RU" sz="36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?</a:t>
            </a:r>
          </a:p>
          <a:p>
            <a:pPr indent="95250" algn="r" eaLnBrk="0" hangingPunct="0">
              <a:tabLst>
                <a:tab pos="457200" algn="l"/>
              </a:tabLst>
            </a:pPr>
            <a:endParaRPr lang="ru-RU" sz="1600" dirty="0">
              <a:solidFill>
                <a:srgbClr val="48285A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4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Специалисты информационных </a:t>
            </a:r>
            <a:r>
              <a:rPr lang="ru-RU" sz="24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технологий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ru-RU" sz="2400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В </a:t>
            </a:r>
            <a:r>
              <a:rPr lang="ru-RU" sz="2400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связи с тем, что 99% современных предприятий не обходятся без компьютеров, еще долгие годы ожидается высокий спрос на специалистов информационных технологий. Программисты, системные администраторы, </a:t>
            </a:r>
            <a:r>
              <a:rPr lang="ru-RU" sz="2400" dirty="0" err="1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web</a:t>
            </a:r>
            <a:r>
              <a:rPr lang="ru-RU" sz="2400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-дизайнеры и многие другие компьютерщики – </a:t>
            </a:r>
            <a:r>
              <a:rPr lang="ru-RU" sz="2400" i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востребованные профессии в будущем.</a:t>
            </a:r>
            <a:r>
              <a:rPr lang="ru-RU" sz="2400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 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ru-RU" sz="2400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 </a:t>
            </a:r>
            <a:endParaRPr lang="ru-RU" sz="2400" dirty="0">
              <a:solidFill>
                <a:srgbClr val="48285A"/>
              </a:solidFill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805" y="1628800"/>
            <a:ext cx="9144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95250" algn="r" eaLnBrk="0" hangingPunct="0">
              <a:tabLst>
                <a:tab pos="457200" algn="l"/>
              </a:tabLst>
            </a:pPr>
            <a:r>
              <a:rPr lang="ru-RU" sz="36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Какие </a:t>
            </a:r>
            <a:r>
              <a:rPr lang="ru-RU" sz="36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профессии будут </a:t>
            </a:r>
            <a:r>
              <a:rPr lang="ru-RU" sz="36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востребованы</a:t>
            </a:r>
          </a:p>
          <a:p>
            <a:pPr indent="95250" algn="r" eaLnBrk="0" hangingPunct="0">
              <a:tabLst>
                <a:tab pos="457200" algn="l"/>
              </a:tabLst>
            </a:pPr>
            <a:r>
              <a:rPr lang="ru-RU" sz="36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36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в будущем</a:t>
            </a:r>
            <a:r>
              <a:rPr lang="ru-RU" sz="36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?</a:t>
            </a:r>
          </a:p>
          <a:p>
            <a:pPr indent="95250" algn="r" eaLnBrk="0" hangingPunct="0">
              <a:tabLst>
                <a:tab pos="457200" algn="l"/>
              </a:tabLst>
            </a:pPr>
            <a:endParaRPr lang="ru-RU" sz="1600" dirty="0">
              <a:solidFill>
                <a:srgbClr val="48285A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4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Экологи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ru-RU" sz="2400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Эта </a:t>
            </a:r>
            <a:r>
              <a:rPr lang="ru-RU" sz="2400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профессия относится к востребованным профессиям будущего из-за значительного ухудшения экологической обстановки практически в любом уголке нашей планеты. Наибольший спрос ожидается на специалистов, чья деятельность будет связана с ликвидацией отходов и предотвращением различных загрязнений</a:t>
            </a:r>
            <a:r>
              <a:rPr lang="ru-RU" sz="2400" dirty="0">
                <a:solidFill>
                  <a:srgbClr val="48285A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. 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ru-RU" sz="2400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 </a:t>
            </a:r>
            <a:endParaRPr lang="ru-RU" sz="2400" dirty="0">
              <a:solidFill>
                <a:srgbClr val="48285A"/>
              </a:solidFill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7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805" y="1628800"/>
            <a:ext cx="9144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95250" algn="r" eaLnBrk="0" hangingPunct="0">
              <a:tabLst>
                <a:tab pos="457200" algn="l"/>
              </a:tabLst>
            </a:pPr>
            <a:r>
              <a:rPr lang="ru-RU" sz="36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Какие </a:t>
            </a:r>
            <a:r>
              <a:rPr lang="ru-RU" sz="36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профессии будут </a:t>
            </a:r>
            <a:r>
              <a:rPr lang="ru-RU" sz="36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востребованы</a:t>
            </a:r>
          </a:p>
          <a:p>
            <a:pPr indent="95250" algn="r" eaLnBrk="0" hangingPunct="0">
              <a:tabLst>
                <a:tab pos="457200" algn="l"/>
              </a:tabLst>
            </a:pPr>
            <a:r>
              <a:rPr lang="ru-RU" sz="36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36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в будущем</a:t>
            </a:r>
            <a:r>
              <a:rPr lang="ru-RU" sz="36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?</a:t>
            </a:r>
          </a:p>
          <a:p>
            <a:pPr indent="95250" algn="r" eaLnBrk="0" hangingPunct="0">
              <a:tabLst>
                <a:tab pos="457200" algn="l"/>
              </a:tabLst>
            </a:pPr>
            <a:endParaRPr lang="ru-RU" sz="1600" dirty="0">
              <a:solidFill>
                <a:srgbClr val="48285A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4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Специалисты индустрии развлечений, красоты и </a:t>
            </a:r>
            <a:r>
              <a:rPr lang="ru-RU" sz="24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здоровья 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ru-RU" sz="2400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Эти </a:t>
            </a:r>
            <a:r>
              <a:rPr lang="ru-RU" sz="2400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отрасли, которые на сегодняшний день, в основном, рассчитаны на молодежь, со временем переключатся на людей и преклонного возраста. В связи с этим через 5-10 лет планируется увеличение спроса на работников сферы туризма, красоты и медицинских учреждений. </a:t>
            </a:r>
            <a:r>
              <a:rPr lang="ru-RU" sz="2400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 </a:t>
            </a:r>
            <a:endParaRPr lang="ru-RU" sz="2400" dirty="0">
              <a:solidFill>
                <a:srgbClr val="48285A"/>
              </a:solidFill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805" y="1638667"/>
            <a:ext cx="9144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95250" algn="r" eaLnBrk="0" hangingPunct="0">
              <a:tabLst>
                <a:tab pos="457200" algn="l"/>
              </a:tabLst>
            </a:pPr>
            <a:r>
              <a:rPr lang="ru-RU" sz="36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Какие </a:t>
            </a:r>
            <a:r>
              <a:rPr lang="ru-RU" sz="36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профессии будут </a:t>
            </a:r>
            <a:r>
              <a:rPr lang="ru-RU" sz="36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востребованы</a:t>
            </a:r>
          </a:p>
          <a:p>
            <a:pPr indent="95250" algn="r" eaLnBrk="0" hangingPunct="0">
              <a:tabLst>
                <a:tab pos="457200" algn="l"/>
              </a:tabLst>
            </a:pPr>
            <a:r>
              <a:rPr lang="ru-RU" sz="36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36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в будущем</a:t>
            </a:r>
            <a:r>
              <a:rPr lang="ru-RU" sz="36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?</a:t>
            </a:r>
          </a:p>
          <a:p>
            <a:pPr indent="95250" algn="r" eaLnBrk="0" hangingPunct="0">
              <a:tabLst>
                <a:tab pos="457200" algn="l"/>
              </a:tabLst>
            </a:pPr>
            <a:endParaRPr lang="ru-RU" sz="1600" dirty="0">
              <a:solidFill>
                <a:srgbClr val="48285A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4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Высококвалифицированные строители и </a:t>
            </a:r>
            <a:r>
              <a:rPr lang="ru-RU" sz="24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архитекторы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ru-RU" sz="2400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В </a:t>
            </a:r>
            <a:r>
              <a:rPr lang="ru-RU" sz="2400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настоящее время наблюдается преобразование больших и малых городов. Строительство ведется повсеместно и в ближайшие 10-20 лет спада в этой области не ожидается. Поэтому специалисты сферы строительства – тоже являются одни из самых востребованных профессий будущего. </a:t>
            </a:r>
            <a:r>
              <a:rPr lang="ru-RU" sz="2400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 </a:t>
            </a:r>
            <a:endParaRPr lang="ru-RU" sz="2400" dirty="0">
              <a:solidFill>
                <a:srgbClr val="48285A"/>
              </a:solidFill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3708" y="1075383"/>
            <a:ext cx="4110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b="1" dirty="0" smtClean="0">
                <a:solidFill>
                  <a:srgbClr val="48285A"/>
                </a:solidFill>
              </a:rPr>
              <a:t>А знаете ли Вы?</a:t>
            </a:r>
            <a:endParaRPr lang="ru-RU" sz="4400" b="1" dirty="0">
              <a:solidFill>
                <a:srgbClr val="48285A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85496"/>
              </p:ext>
            </p:extLst>
          </p:nvPr>
        </p:nvGraphicFramePr>
        <p:xfrm>
          <a:off x="107504" y="1813026"/>
          <a:ext cx="8928992" cy="41452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381064"/>
                <a:gridCol w="65479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48285A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Маркетолог</a:t>
                      </a:r>
                      <a:endParaRPr lang="ru-RU" sz="2800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000" b="1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48285A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Веб-мастер</a:t>
                      </a:r>
                      <a:endParaRPr lang="ru-RU" sz="2800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000" b="1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48285A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PR</a:t>
                      </a:r>
                      <a:r>
                        <a:rPr lang="ru-RU" sz="2800" b="1" dirty="0" smtClean="0">
                          <a:solidFill>
                            <a:srgbClr val="48285A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- агент </a:t>
                      </a:r>
                      <a:endParaRPr lang="ru-RU" sz="2800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000" b="1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48285A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Логист</a:t>
                      </a:r>
                      <a:endParaRPr lang="ru-RU" sz="2800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000" b="1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48285A"/>
                          </a:solidFill>
                          <a:latin typeface="+mn-lt"/>
                        </a:rPr>
                        <a:t>Тифлопедагог</a:t>
                      </a:r>
                      <a:endParaRPr lang="ru-RU" sz="2800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000" b="1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48285A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Фандрайзер</a:t>
                      </a:r>
                      <a:endParaRPr lang="ru-RU" sz="2800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000" b="1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48285A"/>
                          </a:solidFill>
                          <a:latin typeface="+mn-lt"/>
                        </a:rPr>
                        <a:t>Актуарий</a:t>
                      </a:r>
                      <a:endParaRPr lang="ru-RU" sz="2800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000" b="1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48285A"/>
                          </a:solidFill>
                          <a:latin typeface="+mn-lt"/>
                        </a:rPr>
                        <a:t>Танатолог</a:t>
                      </a:r>
                      <a:endParaRPr lang="ru-RU" sz="2800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2000" b="1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3708" y="1075383"/>
            <a:ext cx="4110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400" b="1" dirty="0" smtClean="0">
                <a:solidFill>
                  <a:srgbClr val="48285A"/>
                </a:solidFill>
              </a:rPr>
              <a:t>А знаете ли Вы?</a:t>
            </a:r>
            <a:endParaRPr lang="ru-RU" sz="4400" b="1" dirty="0">
              <a:solidFill>
                <a:srgbClr val="48285A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163603"/>
              </p:ext>
            </p:extLst>
          </p:nvPr>
        </p:nvGraphicFramePr>
        <p:xfrm>
          <a:off x="107504" y="1813026"/>
          <a:ext cx="8928992" cy="48158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381064"/>
                <a:gridCol w="65479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48285A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Маркетолог</a:t>
                      </a:r>
                      <a:endParaRPr lang="ru-RU" sz="2800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48285A"/>
                          </a:solidFill>
                          <a:latin typeface="+mn-lt"/>
                        </a:rPr>
                        <a:t>специалист по изучению рынка</a:t>
                      </a:r>
                      <a:endParaRPr lang="ru-RU" sz="2000" b="1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48285A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Веб-мастер</a:t>
                      </a:r>
                      <a:endParaRPr lang="ru-RU" sz="2800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48285A"/>
                          </a:solidFill>
                          <a:latin typeface="+mn-lt"/>
                        </a:rPr>
                        <a:t>разработчик проектов сайта</a:t>
                      </a:r>
                      <a:endParaRPr lang="ru-RU" sz="2000" b="1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48285A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PR</a:t>
                      </a:r>
                      <a:r>
                        <a:rPr lang="ru-RU" sz="2800" b="1" dirty="0" smtClean="0">
                          <a:solidFill>
                            <a:srgbClr val="48285A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- агент </a:t>
                      </a:r>
                      <a:endParaRPr lang="ru-RU" sz="2800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48285A"/>
                          </a:solidFill>
                          <a:latin typeface="+mn-lt"/>
                        </a:rPr>
                        <a:t>специалист по рекламе и связям с общественностью</a:t>
                      </a:r>
                      <a:endParaRPr lang="ru-RU" sz="2000" b="1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48285A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Логист</a:t>
                      </a:r>
                      <a:endParaRPr lang="ru-RU" sz="2800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48285A"/>
                          </a:solidFill>
                          <a:latin typeface="+mn-lt"/>
                        </a:rPr>
                        <a:t>специалист по организации транспортировки продукции</a:t>
                      </a:r>
                      <a:endParaRPr lang="ru-RU" sz="2000" b="1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48285A"/>
                          </a:solidFill>
                          <a:latin typeface="+mn-lt"/>
                        </a:rPr>
                        <a:t>Тифлопедагог</a:t>
                      </a:r>
                      <a:endParaRPr lang="ru-RU" sz="2800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48285A"/>
                          </a:solidFill>
                          <a:latin typeface="+mn-lt"/>
                        </a:rPr>
                        <a:t>педагог, занимающийся воспитанием и обучением лиц с нарушением зрения</a:t>
                      </a:r>
                      <a:endParaRPr lang="ru-RU" sz="2000" b="1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48285A"/>
                          </a:solidFill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Фандрайзер</a:t>
                      </a:r>
                      <a:endParaRPr lang="ru-RU" sz="2800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48285A"/>
                          </a:solidFill>
                          <a:latin typeface="+mn-lt"/>
                        </a:rPr>
                        <a:t>тот, кто ищет деньги и возможности для организации</a:t>
                      </a:r>
                      <a:endParaRPr lang="ru-RU" sz="2000" b="1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48285A"/>
                          </a:solidFill>
                          <a:latin typeface="+mn-lt"/>
                        </a:rPr>
                        <a:t>Актуарий</a:t>
                      </a:r>
                      <a:endParaRPr lang="ru-RU" sz="2800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48285A"/>
                          </a:solidFill>
                          <a:latin typeface="+mn-lt"/>
                        </a:rPr>
                        <a:t>специалист по страховой математике</a:t>
                      </a:r>
                      <a:endParaRPr lang="ru-RU" sz="2000" b="1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48285A"/>
                          </a:solidFill>
                          <a:latin typeface="+mn-lt"/>
                        </a:rPr>
                        <a:t>Танатолог</a:t>
                      </a:r>
                      <a:endParaRPr lang="ru-RU" sz="2800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 smtClean="0">
                          <a:solidFill>
                            <a:srgbClr val="48285A"/>
                          </a:solidFill>
                          <a:latin typeface="+mn-lt"/>
                        </a:rPr>
                        <a:t>специалист теоретической и практической медицины, изучающий состояние организма в конечной стадии патологического процесса</a:t>
                      </a:r>
                      <a:endParaRPr lang="ru-RU" sz="2000" b="1" dirty="0">
                        <a:solidFill>
                          <a:srgbClr val="48285A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4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628800"/>
            <a:ext cx="9036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48285A"/>
                </a:solidFill>
              </a:rPr>
              <a:t>…</a:t>
            </a:r>
            <a:r>
              <a:rPr lang="ru-RU" sz="2800" b="1" dirty="0">
                <a:solidFill>
                  <a:srgbClr val="48285A"/>
                </a:solidFill>
              </a:rPr>
              <a:t>профессии кажутся нам самыми возвышенными, если они пустили в нашем сердце глубокие корни, если идеям, господствующим в них, мы готовы принести в жертву нашу жизнь и все наши стремления. Они могут осчастливить того, кто имеет к ним призвание, но они обрекают на гибель того, кто принялся за них поспешно, необдуманно, поддавшись моменту</a:t>
            </a:r>
            <a:r>
              <a:rPr lang="ru-RU" sz="2800" b="1" dirty="0" smtClean="0">
                <a:solidFill>
                  <a:srgbClr val="48285A"/>
                </a:solidFill>
              </a:rPr>
              <a:t>.</a:t>
            </a:r>
          </a:p>
          <a:p>
            <a:pPr algn="r"/>
            <a:r>
              <a:rPr lang="ru-RU" sz="2800" b="1" dirty="0" smtClean="0">
                <a:solidFill>
                  <a:srgbClr val="48285A"/>
                </a:solidFill>
              </a:rPr>
              <a:t> </a:t>
            </a:r>
            <a:r>
              <a:rPr lang="ru-RU" sz="2800" b="1" i="1" dirty="0" smtClean="0">
                <a:solidFill>
                  <a:srgbClr val="48285A"/>
                </a:solidFill>
              </a:rPr>
              <a:t>Карл Маркс</a:t>
            </a:r>
            <a:endParaRPr lang="ru-RU" sz="2800" b="1" i="1" dirty="0">
              <a:solidFill>
                <a:srgbClr val="482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9" y="1124744"/>
            <a:ext cx="81421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Гуманитарно-технический колледж</a:t>
            </a:r>
          </a:p>
          <a:p>
            <a:r>
              <a:rPr lang="ru-RU" sz="4400" b="1" dirty="0" err="1" smtClean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СевКавГТИ</a:t>
            </a:r>
            <a:endParaRPr lang="ru-RU" sz="4000" b="1" dirty="0">
              <a:solidFill>
                <a:srgbClr val="482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ncgti.ru/slider/galery/002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36946"/>
            <a:ext cx="6087032" cy="43035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921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96752"/>
            <a:ext cx="87849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 структуры сигнальных систем </a:t>
            </a:r>
            <a:br>
              <a:rPr lang="ru-RU" sz="3600" b="1" dirty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Э.Ф. </a:t>
            </a:r>
            <a:r>
              <a:rPr lang="ru-RU" sz="3200" b="1" dirty="0" err="1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Зеер</a:t>
            </a:r>
            <a:r>
              <a:rPr lang="ru-RU" sz="3200" b="1" dirty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А.М. Павлова, Н.О. </a:t>
            </a:r>
            <a:r>
              <a:rPr lang="ru-RU" sz="3200" b="1" dirty="0" err="1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Садовникова</a:t>
            </a:r>
            <a:endParaRPr lang="ru-RU" sz="3200" dirty="0">
              <a:solidFill>
                <a:srgbClr val="482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54431" y="2466474"/>
            <a:ext cx="9106931" cy="4202886"/>
            <a:chOff x="54431" y="2466474"/>
            <a:chExt cx="9106931" cy="4202886"/>
          </a:xfrm>
        </p:grpSpPr>
        <p:sp>
          <p:nvSpPr>
            <p:cNvPr id="38" name="TextBox 37"/>
            <p:cNvSpPr txBox="1"/>
            <p:nvPr/>
          </p:nvSpPr>
          <p:spPr>
            <a:xfrm>
              <a:off x="3131840" y="2466474"/>
              <a:ext cx="2737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48285A"/>
                  </a:solidFill>
                </a:rPr>
                <a:t>Метафоризация</a:t>
              </a:r>
              <a:endParaRPr lang="ru-RU" sz="2800" b="1" dirty="0">
                <a:solidFill>
                  <a:srgbClr val="48285A"/>
                </a:solidFill>
              </a:endParaRPr>
            </a:p>
          </p:txBody>
        </p:sp>
        <p:grpSp>
          <p:nvGrpSpPr>
            <p:cNvPr id="45" name="Группа 44"/>
            <p:cNvGrpSpPr/>
            <p:nvPr/>
          </p:nvGrpSpPr>
          <p:grpSpPr>
            <a:xfrm>
              <a:off x="54431" y="2983145"/>
              <a:ext cx="9106931" cy="3686215"/>
              <a:chOff x="54431" y="2663334"/>
              <a:chExt cx="9106931" cy="3686215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611560" y="5805264"/>
                <a:ext cx="7560840" cy="0"/>
              </a:xfrm>
              <a:prstGeom prst="line">
                <a:avLst/>
              </a:prstGeom>
              <a:ln w="38100">
                <a:solidFill>
                  <a:srgbClr val="482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flipV="1">
                <a:off x="4392488" y="4437112"/>
                <a:ext cx="3563888" cy="1368152"/>
              </a:xfrm>
              <a:prstGeom prst="line">
                <a:avLst/>
              </a:prstGeom>
              <a:ln w="38100">
                <a:solidFill>
                  <a:srgbClr val="482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4391980" y="2780928"/>
                <a:ext cx="0" cy="3024336"/>
              </a:xfrm>
              <a:prstGeom prst="line">
                <a:avLst/>
              </a:prstGeom>
              <a:ln w="38100">
                <a:solidFill>
                  <a:srgbClr val="482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4391980" y="3140968"/>
                <a:ext cx="1782452" cy="2664296"/>
              </a:xfrm>
              <a:prstGeom prst="line">
                <a:avLst/>
              </a:prstGeom>
              <a:ln w="38100">
                <a:solidFill>
                  <a:srgbClr val="482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H="1" flipV="1">
                <a:off x="2645786" y="3140968"/>
                <a:ext cx="1746194" cy="2664296"/>
              </a:xfrm>
              <a:prstGeom prst="line">
                <a:avLst/>
              </a:prstGeom>
              <a:ln w="38100">
                <a:solidFill>
                  <a:srgbClr val="482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H="1" flipV="1">
                <a:off x="899592" y="4293096"/>
                <a:ext cx="3492388" cy="1512168"/>
              </a:xfrm>
              <a:prstGeom prst="line">
                <a:avLst/>
              </a:prstGeom>
              <a:ln w="38100">
                <a:solidFill>
                  <a:srgbClr val="4828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1259632" y="4869160"/>
                <a:ext cx="936104" cy="93610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2195736" y="3429000"/>
                <a:ext cx="648072" cy="144016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2843808" y="3429000"/>
                <a:ext cx="1548680" cy="93610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4391980" y="4365104"/>
                <a:ext cx="900100" cy="144016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5292080" y="4509120"/>
                <a:ext cx="1440160" cy="36004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6732240" y="4869160"/>
                <a:ext cx="360040" cy="93610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402382" y="5826329"/>
                <a:ext cx="24320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48285A"/>
                    </a:solidFill>
                  </a:rPr>
                  <a:t>Вербализация</a:t>
                </a:r>
                <a:endParaRPr lang="ru-RU" sz="2800" b="1" dirty="0">
                  <a:solidFill>
                    <a:srgbClr val="48285A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431" y="3769876"/>
                <a:ext cx="24996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48285A"/>
                    </a:solidFill>
                  </a:rPr>
                  <a:t>Символизация</a:t>
                </a:r>
                <a:endParaRPr lang="ru-RU" sz="2800" b="1" dirty="0">
                  <a:solidFill>
                    <a:srgbClr val="48285A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42575" y="2663334"/>
                <a:ext cx="28932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48285A"/>
                    </a:solidFill>
                  </a:rPr>
                  <a:t>Абстрагирование</a:t>
                </a:r>
                <a:endParaRPr lang="ru-RU" sz="2800" b="1" dirty="0">
                  <a:solidFill>
                    <a:srgbClr val="48285A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644008" y="2663334"/>
                <a:ext cx="44553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48285A"/>
                    </a:solidFill>
                  </a:rPr>
                  <a:t>Образность представлений</a:t>
                </a:r>
                <a:endParaRPr lang="ru-RU" sz="2800" b="1" dirty="0">
                  <a:solidFill>
                    <a:srgbClr val="48285A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444208" y="3887470"/>
                <a:ext cx="27171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err="1" smtClean="0">
                    <a:solidFill>
                      <a:srgbClr val="48285A"/>
                    </a:solidFill>
                  </a:rPr>
                  <a:t>Рефлексивность</a:t>
                </a:r>
                <a:endParaRPr lang="ru-RU" sz="2800" b="1" dirty="0">
                  <a:solidFill>
                    <a:srgbClr val="48285A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127741" y="5805264"/>
                <a:ext cx="26180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48285A"/>
                    </a:solidFill>
                  </a:rPr>
                  <a:t>Ручные навыки</a:t>
                </a:r>
                <a:endParaRPr lang="ru-RU" sz="2800" b="1" dirty="0">
                  <a:solidFill>
                    <a:srgbClr val="48285A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286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9" t="3643" r="9098" b="14754"/>
          <a:stretch/>
        </p:blipFill>
        <p:spPr bwMode="auto">
          <a:xfrm>
            <a:off x="3822767" y="3905969"/>
            <a:ext cx="5287299" cy="29520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934" y="1484784"/>
            <a:ext cx="9110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48285A"/>
                </a:solidFill>
              </a:rPr>
              <a:t>Если </a:t>
            </a:r>
            <a:r>
              <a:rPr lang="ru-RU" sz="3200" b="1" dirty="0">
                <a:solidFill>
                  <a:srgbClr val="48285A"/>
                </a:solidFill>
              </a:rPr>
              <a:t>профессия становится образом жизни, то ремесло превращается в искусство</a:t>
            </a:r>
            <a:r>
              <a:rPr lang="ru-RU" sz="3200" b="1" dirty="0" smtClean="0">
                <a:solidFill>
                  <a:srgbClr val="48285A"/>
                </a:solidFill>
              </a:rPr>
              <a:t>.</a:t>
            </a:r>
          </a:p>
          <a:p>
            <a:pPr algn="r"/>
            <a:r>
              <a:rPr lang="ru-RU" sz="3200" b="1" dirty="0" smtClean="0">
                <a:solidFill>
                  <a:srgbClr val="48285A"/>
                </a:solidFill>
              </a:rPr>
              <a:t> </a:t>
            </a:r>
            <a:r>
              <a:rPr lang="ru-RU" sz="2800" b="1" dirty="0">
                <a:solidFill>
                  <a:srgbClr val="48285A"/>
                </a:solidFill>
              </a:rPr>
              <a:t>Шевелев И.</a:t>
            </a:r>
          </a:p>
        </p:txBody>
      </p:sp>
    </p:spTree>
    <p:extLst>
      <p:ext uri="{BB962C8B-B14F-4D97-AF65-F5344CB8AC3E}">
        <p14:creationId xmlns:p14="http://schemas.microsoft.com/office/powerpoint/2010/main" val="24280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readtiger.com/wkp/ru/Stavropol-kr-geo-stu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051" y="4437112"/>
            <a:ext cx="328346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68760"/>
            <a:ext cx="903649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СК </a:t>
            </a:r>
            <a:r>
              <a:rPr lang="ru-RU" sz="3200" b="1" dirty="0" smtClean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21.06.2014 Г. №286-П</a:t>
            </a:r>
          </a:p>
          <a:p>
            <a:r>
              <a:rPr lang="ru-RU" sz="2800" b="1" dirty="0" smtClean="0">
                <a:solidFill>
                  <a:srgbClr val="48285A"/>
                </a:solidFill>
              </a:rPr>
              <a:t>«Об утверждении порядка организации индивидуального отбора обучающихся при их приеме либо переводе в государственные образовательные организации СК и муниципальные организации СК для получения основного общего и среднего общего образования с углубленным изучением отдельных предметов или для профильного обучения»</a:t>
            </a:r>
            <a:endParaRPr lang="ru-RU" sz="3200" b="1" dirty="0">
              <a:solidFill>
                <a:srgbClr val="482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60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84784"/>
            <a:ext cx="72230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48285A"/>
                </a:solidFill>
              </a:rPr>
              <a:t>Анализ </a:t>
            </a:r>
            <a:r>
              <a:rPr lang="ru-RU" sz="4000" b="1" dirty="0" smtClean="0">
                <a:solidFill>
                  <a:srgbClr val="48285A"/>
                </a:solidFill>
              </a:rPr>
              <a:t>учебно-воспитательной</a:t>
            </a:r>
          </a:p>
          <a:p>
            <a:r>
              <a:rPr lang="ru-RU" sz="4000" b="1" dirty="0" smtClean="0">
                <a:solidFill>
                  <a:srgbClr val="48285A"/>
                </a:solidFill>
              </a:rPr>
              <a:t>работы </a:t>
            </a:r>
            <a:r>
              <a:rPr lang="ru-RU" sz="4000" b="1" dirty="0">
                <a:solidFill>
                  <a:srgbClr val="48285A"/>
                </a:solidFill>
              </a:rPr>
              <a:t>за 2 четверть </a:t>
            </a:r>
          </a:p>
        </p:txBody>
      </p:sp>
      <p:pic>
        <p:nvPicPr>
          <p:cNvPr id="2050" name="Picture 2" descr="http://www.tmwallpaper.com/mod/3d-characters/1920x1200/3D-Characters-wallpaper-1920x1200-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49" y="3661417"/>
            <a:ext cx="5135588" cy="32097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185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890" y="1268760"/>
            <a:ext cx="9233169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учителей-предметников </a:t>
            </a:r>
          </a:p>
          <a:p>
            <a:r>
              <a:rPr lang="ru-RU" sz="4000" b="1" dirty="0" smtClean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подготовке к экзаменам</a:t>
            </a:r>
          </a:p>
          <a:p>
            <a:r>
              <a:rPr lang="ru-RU" sz="3600" b="1" i="1" dirty="0" smtClean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 язык</a:t>
            </a:r>
          </a:p>
          <a:p>
            <a:r>
              <a:rPr lang="ru-RU" sz="3600" b="1" i="1" dirty="0" smtClean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ru-RU" sz="3600" b="1" i="1" dirty="0">
              <a:solidFill>
                <a:srgbClr val="482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5" t="2423" r="2613" b="7677"/>
          <a:stretch/>
        </p:blipFill>
        <p:spPr bwMode="auto">
          <a:xfrm>
            <a:off x="3732882" y="3948133"/>
            <a:ext cx="5411118" cy="28803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598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6752"/>
            <a:ext cx="85800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542555"/>
                </a:solidFill>
              </a:rPr>
              <a:t>Uztest.ru</a:t>
            </a:r>
            <a:r>
              <a:rPr lang="ru-RU" sz="6000" b="1" dirty="0" smtClean="0">
                <a:solidFill>
                  <a:srgbClr val="542555"/>
                </a:solidFill>
              </a:rPr>
              <a:t>      СДАМ ГИА.</a:t>
            </a:r>
            <a:r>
              <a:rPr lang="en-US" sz="6000" b="1" dirty="0" err="1" smtClean="0">
                <a:solidFill>
                  <a:srgbClr val="542555"/>
                </a:solidFill>
              </a:rPr>
              <a:t>ru</a:t>
            </a:r>
            <a:endParaRPr lang="ru-RU" sz="6000" b="1" dirty="0">
              <a:solidFill>
                <a:srgbClr val="542555"/>
              </a:solidFill>
            </a:endParaRPr>
          </a:p>
        </p:txBody>
      </p:sp>
      <p:pic>
        <p:nvPicPr>
          <p:cNvPr id="3074" name="Picture 2" descr="&amp;Kcy;&amp;acy;&amp;kcy; &amp;scy;&amp;ocy;&amp;zcy;&amp;dcy;&amp;acy;&amp;tcy;&amp;softcy; &amp;scy;&amp;vcy;&amp;ocy;&amp;jcy; &amp;scy;&amp;acy;&amp;jcy;&amp;tcy; &amp;vcy; &amp;icy;&amp;ncy;&amp;tcy;&amp;iecy;&amp;rcy;&amp;ncy;&amp;iecy;&amp;tcy;&amp;iecy; &amp;bcy;&amp;iecy;&amp;scy;&amp;pcy;&amp;lcy;&amp;acy;&amp;tcy;&amp;ncy;&amp;ocy; &quot; &amp;Icy;&amp;ncy;&amp;fcy;&amp;ocy;&amp;rcy;&amp;mcy;&amp;acy;&amp;tscy;&amp;icy;&amp;ocy;&amp;ncy;&amp;ncy;&amp;ycy;&amp;jcy; &amp;rcy;&amp;iecy;&amp;scy;&amp;ucy;&amp;rcy;&amp;scy; &amp;scy; &amp;ocy;&amp;tcy;&amp;vcy;&amp;iecy;&amp;tcy;&amp;acy;&amp;mcy; &amp;ncy;&amp;acy; &amp;pcy;&amp;ocy;&amp;pcy;&amp;ucy;&amp;lcy;&amp;yacy;&amp;rcy;&amp;ncy;&amp;ycy;&amp;iecy; &amp;vcy;&amp;ocy;&amp;pcy;&amp;rcy;&amp;ocy;&amp;scy;&amp;ycy;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854" y="3510876"/>
            <a:ext cx="5255146" cy="33471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2224305"/>
            <a:ext cx="5472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5"/>
              </a:rPr>
              <a:t>http://</a:t>
            </a:r>
            <a:r>
              <a:rPr lang="ru-RU" sz="2800" dirty="0" err="1">
                <a:hlinkClick r:id="rId5"/>
              </a:rPr>
              <a:t>сдамгиа.рф</a:t>
            </a:r>
            <a:r>
              <a:rPr lang="ru-RU" sz="2800" dirty="0">
                <a:hlinkClick r:id="rId5"/>
              </a:rPr>
              <a:t>/</a:t>
            </a:r>
            <a:r>
              <a:rPr lang="en-US" sz="2800" dirty="0" err="1" smtClean="0">
                <a:hlinkClick r:id="rId5"/>
              </a:rPr>
              <a:t>teacher?a</a:t>
            </a:r>
            <a:r>
              <a:rPr lang="en-US" sz="2800" dirty="0" smtClean="0">
                <a:hlinkClick r:id="rId5"/>
              </a:rPr>
              <a:t>=tests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388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76" t="5125" r="18361" b="8898"/>
          <a:stretch/>
        </p:blipFill>
        <p:spPr bwMode="auto">
          <a:xfrm>
            <a:off x="4136373" y="3040402"/>
            <a:ext cx="4972131" cy="37950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340768"/>
            <a:ext cx="62504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48285A"/>
                </a:solidFill>
              </a:rPr>
              <a:t>Народная память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768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062" y="1196752"/>
            <a:ext cx="2491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542555"/>
                </a:solidFill>
              </a:rPr>
              <a:t>Разное…</a:t>
            </a:r>
            <a:endParaRPr lang="ru-RU" sz="4800" b="1" dirty="0">
              <a:solidFill>
                <a:srgbClr val="542555"/>
              </a:solidFill>
            </a:endParaRPr>
          </a:p>
        </p:txBody>
      </p:sp>
      <p:pic>
        <p:nvPicPr>
          <p:cNvPr id="4098" name="Picture 2" descr="http://www.kazeo.com/sites/fr/photos/412/petite-recette-vite-faite-pour-les-amateurs-de-chocolat_4122936-L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45070"/>
            <a:ext cx="4405930" cy="440593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5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427" y="1340768"/>
            <a:ext cx="77339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542555"/>
                </a:solidFill>
              </a:rPr>
              <a:t>Благодарю за внимание!</a:t>
            </a:r>
          </a:p>
          <a:p>
            <a:r>
              <a:rPr lang="ru-RU" sz="5400" b="1" dirty="0" smtClean="0">
                <a:solidFill>
                  <a:srgbClr val="542555"/>
                </a:solidFill>
              </a:rPr>
              <a:t>Успеха всем нам!</a:t>
            </a:r>
            <a:endParaRPr lang="ru-RU" sz="5400" b="1" dirty="0">
              <a:solidFill>
                <a:srgbClr val="542555"/>
              </a:solidFill>
            </a:endParaRPr>
          </a:p>
        </p:txBody>
      </p:sp>
      <p:pic>
        <p:nvPicPr>
          <p:cNvPr id="1026" name="Picture 2" descr="http://www.kiss.am/xarynkar/vol11/tipul-de-familie-wallpapers_8015_1920x1200-1-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041" y="3665526"/>
            <a:ext cx="5107959" cy="31924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1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268760"/>
            <a:ext cx="802838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48285A"/>
                </a:solidFill>
              </a:rPr>
              <a:t>Отличается рай от земли только </a:t>
            </a:r>
            <a:r>
              <a:rPr lang="ru-RU" sz="2400" b="1" dirty="0" smtClean="0">
                <a:solidFill>
                  <a:srgbClr val="48285A"/>
                </a:solidFill>
              </a:rPr>
              <a:t>одним: там </a:t>
            </a:r>
            <a:r>
              <a:rPr lang="ru-RU" sz="2400" b="1" dirty="0">
                <a:solidFill>
                  <a:srgbClr val="48285A"/>
                </a:solidFill>
              </a:rPr>
              <a:t>каждый занимается делом по </a:t>
            </a:r>
            <a:r>
              <a:rPr lang="ru-RU" sz="2400" b="1" dirty="0" smtClean="0">
                <a:solidFill>
                  <a:srgbClr val="48285A"/>
                </a:solidFill>
              </a:rPr>
              <a:t>своему </a:t>
            </a:r>
            <a:r>
              <a:rPr lang="ru-RU" sz="2400" b="1" dirty="0">
                <a:solidFill>
                  <a:srgbClr val="48285A"/>
                </a:solidFill>
              </a:rPr>
              <a:t>призванию.</a:t>
            </a:r>
          </a:p>
          <a:p>
            <a:pPr algn="r">
              <a:defRPr/>
            </a:pPr>
            <a:r>
              <a:rPr lang="ru-RU" sz="2000" b="1" dirty="0">
                <a:solidFill>
                  <a:srgbClr val="48285A"/>
                </a:solidFill>
              </a:rPr>
              <a:t>Марк </a:t>
            </a:r>
            <a:r>
              <a:rPr lang="ru-RU" sz="2000" b="1" dirty="0" smtClean="0">
                <a:solidFill>
                  <a:srgbClr val="48285A"/>
                </a:solidFill>
              </a:rPr>
              <a:t>Твен</a:t>
            </a:r>
            <a:endParaRPr lang="ru-RU" dirty="0">
              <a:solidFill>
                <a:srgbClr val="48285A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340163"/>
            <a:ext cx="8712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	Чтобы </a:t>
            </a:r>
            <a:r>
              <a:rPr lang="ru-RU" sz="20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определить свое </a:t>
            </a:r>
            <a:r>
              <a:rPr lang="ru-RU" sz="2000" b="1" dirty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призвание</a:t>
            </a:r>
            <a:r>
              <a:rPr lang="ru-RU" sz="20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 — нужно услышать уникальную музыку в своей душе. Она звучит иногда очень тихо</a:t>
            </a:r>
            <a:r>
              <a:rPr lang="ru-RU" sz="20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.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endParaRPr lang="ru-RU" sz="2000" b="1" dirty="0" smtClean="0">
              <a:solidFill>
                <a:srgbClr val="48285A"/>
              </a:solidFill>
              <a:ea typeface="Times New Roman" pitchFamily="18" charset="0"/>
              <a:cs typeface="Arial" charset="0"/>
            </a:endParaRP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ru-RU" sz="2000" b="1" dirty="0" smtClean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Призвание</a:t>
            </a:r>
            <a:r>
              <a:rPr lang="ru-RU" sz="20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нужно не просто услышать, его можно выработать, выстрадать, но оно может родиться </a:t>
            </a:r>
            <a:r>
              <a:rPr lang="ru-RU" sz="20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и в </a:t>
            </a:r>
            <a:r>
              <a:rPr lang="ru-RU" sz="20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радости. </a:t>
            </a:r>
            <a:endParaRPr lang="ru-RU" sz="2000" b="1" dirty="0" smtClean="0">
              <a:solidFill>
                <a:srgbClr val="48285A"/>
              </a:solidFill>
              <a:ea typeface="Times New Roman" pitchFamily="18" charset="0"/>
              <a:cs typeface="Arial" charset="0"/>
            </a:endParaRPr>
          </a:p>
          <a:p>
            <a:pPr marL="342900" indent="-342900" eaLnBrk="0" hangingPunct="0">
              <a:buFont typeface="Wingdings" pitchFamily="2" charset="2"/>
              <a:buChar char="ü"/>
            </a:pPr>
            <a:endParaRPr lang="ru-RU" sz="2000" b="1" dirty="0" smtClean="0">
              <a:solidFill>
                <a:srgbClr val="48285A"/>
              </a:solidFill>
              <a:ea typeface="Times New Roman" pitchFamily="18" charset="0"/>
              <a:cs typeface="Arial" charset="0"/>
            </a:endParaRP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ru-RU" sz="2000" b="1" dirty="0" smtClean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Позвольте</a:t>
            </a:r>
            <a:r>
              <a:rPr lang="ru-RU" sz="20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своим детям  не быть таким, как все. </a:t>
            </a:r>
            <a:r>
              <a:rPr lang="ru-RU" sz="2000" b="1" dirty="0" smtClean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Позвольте</a:t>
            </a:r>
            <a:r>
              <a:rPr lang="ru-RU" sz="20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им найти себя. </a:t>
            </a:r>
            <a:r>
              <a:rPr lang="ru-RU" sz="2000" b="1" dirty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Позвольте</a:t>
            </a:r>
            <a:r>
              <a:rPr lang="ru-RU" sz="20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им </a:t>
            </a:r>
            <a:r>
              <a:rPr lang="ru-RU" sz="20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быть счастливыми и успешными. </a:t>
            </a:r>
            <a:endParaRPr lang="ru-RU" sz="2000" b="1" dirty="0" smtClean="0">
              <a:solidFill>
                <a:srgbClr val="48285A"/>
              </a:solidFill>
              <a:ea typeface="Times New Roman" pitchFamily="18" charset="0"/>
              <a:cs typeface="Arial" charset="0"/>
            </a:endParaRPr>
          </a:p>
          <a:p>
            <a:pPr marL="342900" indent="-342900" eaLnBrk="0" hangingPunct="0">
              <a:buFont typeface="Wingdings" pitchFamily="2" charset="2"/>
              <a:buChar char="ü"/>
            </a:pPr>
            <a:endParaRPr lang="ru-RU" sz="2000" b="1" dirty="0" smtClean="0">
              <a:solidFill>
                <a:srgbClr val="48285A"/>
              </a:solidFill>
              <a:ea typeface="Times New Roman" pitchFamily="18" charset="0"/>
              <a:cs typeface="Arial" charset="0"/>
            </a:endParaRP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ru-RU" sz="2000" b="1" dirty="0" smtClean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Призвание</a:t>
            </a:r>
            <a:r>
              <a:rPr lang="ru-RU" sz="20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— это радостное </a:t>
            </a:r>
            <a:r>
              <a:rPr lang="ru-RU" sz="2000" b="1" dirty="0" err="1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отдавание</a:t>
            </a:r>
            <a:r>
              <a:rPr lang="ru-RU" sz="20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 себя делу, которому служишь, поэтому снова и снова: найди себя! </a:t>
            </a:r>
            <a:endParaRPr lang="ru-RU" sz="2000" b="1" dirty="0" smtClean="0">
              <a:solidFill>
                <a:srgbClr val="48285A"/>
              </a:solidFill>
              <a:ea typeface="Times New Roman" pitchFamily="18" charset="0"/>
              <a:cs typeface="Arial" charset="0"/>
            </a:endParaRPr>
          </a:p>
          <a:p>
            <a:pPr marL="342900" indent="-342900" eaLnBrk="0" hangingPunct="0">
              <a:buFont typeface="Wingdings" pitchFamily="2" charset="2"/>
              <a:buChar char="ü"/>
            </a:pPr>
            <a:endParaRPr lang="ru-RU" sz="2000" b="1" dirty="0" smtClean="0">
              <a:solidFill>
                <a:srgbClr val="48285A"/>
              </a:solidFill>
              <a:ea typeface="Times New Roman" pitchFamily="18" charset="0"/>
              <a:cs typeface="Arial" charset="0"/>
            </a:endParaRP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	Хорошо</a:t>
            </a:r>
            <a:r>
              <a:rPr lang="ru-RU" sz="2000" b="1" dirty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, когда задача профессионального самоопределения решается на заре жизни, когда человек с юности решает, кем стать</a:t>
            </a:r>
            <a:r>
              <a:rPr lang="ru-RU" sz="2000" b="1" dirty="0" smtClean="0">
                <a:solidFill>
                  <a:srgbClr val="48285A"/>
                </a:solidFill>
                <a:ea typeface="Times New Roman" pitchFamily="18" charset="0"/>
                <a:cs typeface="Arial" charset="0"/>
              </a:rPr>
              <a:t>.</a:t>
            </a:r>
            <a:endParaRPr lang="ru-RU" sz="2000" dirty="0">
              <a:solidFill>
                <a:srgbClr val="48285A"/>
              </a:solidFill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1484784"/>
            <a:ext cx="9144000" cy="5373216"/>
            <a:chOff x="0" y="1484784"/>
            <a:chExt cx="9144000" cy="5373216"/>
          </a:xfrm>
        </p:grpSpPr>
        <p:sp>
          <p:nvSpPr>
            <p:cNvPr id="2" name="TextBox 1"/>
            <p:cNvSpPr txBox="1"/>
            <p:nvPr/>
          </p:nvSpPr>
          <p:spPr>
            <a:xfrm>
              <a:off x="0" y="1484784"/>
              <a:ext cx="8936294" cy="317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4000" b="1" dirty="0" smtClean="0">
                  <a:solidFill>
                    <a:srgbClr val="48285A"/>
                  </a:solidFill>
                </a:rPr>
                <a:t>Вопросы </a:t>
              </a:r>
              <a:r>
                <a:rPr lang="ru-RU" sz="4000" b="1" dirty="0">
                  <a:solidFill>
                    <a:srgbClr val="48285A"/>
                  </a:solidFill>
                </a:rPr>
                <a:t>для беседы:</a:t>
              </a:r>
            </a:p>
            <a:p>
              <a:pPr marL="342900" indent="-342900">
                <a:buFont typeface="Wingdings" pitchFamily="2" charset="2"/>
                <a:buChar char="ü"/>
                <a:defRPr/>
              </a:pPr>
              <a:r>
                <a:rPr lang="ru-RU" sz="3200" b="1" dirty="0">
                  <a:solidFill>
                    <a:srgbClr val="48285A"/>
                  </a:solidFill>
                </a:rPr>
                <a:t>Что такое призвание и нужно ли оно?</a:t>
              </a:r>
            </a:p>
            <a:p>
              <a:pPr marL="342900" indent="-342900">
                <a:buFont typeface="Wingdings" pitchFamily="2" charset="2"/>
                <a:buChar char="ü"/>
                <a:defRPr/>
              </a:pPr>
              <a:r>
                <a:rPr lang="ru-RU" sz="3200" b="1" dirty="0" smtClean="0">
                  <a:solidFill>
                    <a:srgbClr val="48285A"/>
                  </a:solidFill>
                </a:rPr>
                <a:t>Что </a:t>
              </a:r>
              <a:r>
                <a:rPr lang="ru-RU" sz="3200" b="1" dirty="0">
                  <a:solidFill>
                    <a:srgbClr val="48285A"/>
                  </a:solidFill>
                </a:rPr>
                <a:t>нужно делать, чтобы найти призвание</a:t>
              </a:r>
              <a:r>
                <a:rPr lang="ru-RU" sz="3200" b="1" dirty="0" smtClean="0">
                  <a:solidFill>
                    <a:srgbClr val="48285A"/>
                  </a:solidFill>
                </a:rPr>
                <a:t>?</a:t>
              </a:r>
            </a:p>
            <a:p>
              <a:pPr marL="342900" indent="-342900">
                <a:buFont typeface="Wingdings" pitchFamily="2" charset="2"/>
                <a:buChar char="ü"/>
                <a:defRPr/>
              </a:pPr>
              <a:r>
                <a:rPr lang="ru-RU" sz="3200" b="1" dirty="0" smtClean="0">
                  <a:solidFill>
                    <a:srgbClr val="48285A"/>
                  </a:solidFill>
                </a:rPr>
                <a:t>Должны </a:t>
              </a:r>
              <a:r>
                <a:rPr lang="ru-RU" sz="3200" b="1" dirty="0">
                  <a:solidFill>
                    <a:srgbClr val="48285A"/>
                  </a:solidFill>
                </a:rPr>
                <a:t>ли родители оказывать влияние на выбор ребенка</a:t>
              </a:r>
              <a:r>
                <a:rPr lang="ru-RU" sz="3200" b="1" dirty="0" smtClean="0">
                  <a:solidFill>
                    <a:srgbClr val="48285A"/>
                  </a:solidFill>
                </a:rPr>
                <a:t>?</a:t>
              </a:r>
            </a:p>
            <a:p>
              <a:pPr marL="342900" indent="-342900">
                <a:buFont typeface="Wingdings" pitchFamily="2" charset="2"/>
                <a:buChar char="ü"/>
                <a:defRPr/>
              </a:pPr>
              <a:r>
                <a:rPr lang="ru-RU" sz="3200" b="1" dirty="0">
                  <a:solidFill>
                    <a:srgbClr val="48285A"/>
                  </a:solidFill>
                </a:rPr>
                <a:t>Кто может </a:t>
              </a:r>
              <a:r>
                <a:rPr lang="ru-RU" sz="3200" b="1" dirty="0" smtClean="0">
                  <a:solidFill>
                    <a:srgbClr val="48285A"/>
                  </a:solidFill>
                </a:rPr>
                <a:t>помочь в  этом выборе?</a:t>
              </a:r>
              <a:endParaRPr lang="ru-RU" sz="3600" dirty="0">
                <a:solidFill>
                  <a:srgbClr val="48285A"/>
                </a:solidFill>
              </a:endParaRPr>
            </a:p>
          </p:txBody>
        </p:sp>
        <p:pic>
          <p:nvPicPr>
            <p:cNvPr id="2053" name="Picture 5" descr="C:\Users\Пользователь\Desktop\15d1cac7ee49808bc528f0a1121_prev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4652331"/>
              <a:ext cx="2555776" cy="2205669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61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3793" y="1484784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28600" algn="r">
              <a:tabLst>
                <a:tab pos="457200" algn="l"/>
              </a:tabLst>
            </a:pPr>
            <a:r>
              <a:rPr lang="ru-RU" sz="3200" b="1" dirty="0" smtClean="0">
                <a:solidFill>
                  <a:srgbClr val="48285A"/>
                </a:solidFill>
                <a:cs typeface="Times New Roman" pitchFamily="18" charset="0"/>
              </a:rPr>
              <a:t>Анализ опроса </a:t>
            </a:r>
            <a:r>
              <a:rPr lang="ru-RU" sz="3200" b="1" dirty="0">
                <a:solidFill>
                  <a:srgbClr val="48285A"/>
                </a:solidFill>
                <a:cs typeface="Times New Roman" pitchFamily="18" charset="0"/>
              </a:rPr>
              <a:t>для выявления готовности школьников к выбору профессии</a:t>
            </a:r>
            <a:r>
              <a:rPr lang="ru-RU" sz="3200" dirty="0">
                <a:solidFill>
                  <a:srgbClr val="48285A"/>
                </a:solidFill>
                <a:cs typeface="Times New Roman" pitchFamily="18" charset="0"/>
              </a:rPr>
              <a:t> </a:t>
            </a:r>
          </a:p>
          <a:p>
            <a:pPr indent="228600" algn="r">
              <a:tabLst>
                <a:tab pos="457200" algn="l"/>
              </a:tabLst>
            </a:pPr>
            <a:r>
              <a:rPr lang="ru-RU" sz="2800" dirty="0">
                <a:solidFill>
                  <a:srgbClr val="48285A"/>
                </a:solidFill>
                <a:cs typeface="Times New Roman" pitchFamily="18" charset="0"/>
              </a:rPr>
              <a:t>(подготовлен профессором </a:t>
            </a:r>
            <a:r>
              <a:rPr lang="ru-RU" sz="2800" dirty="0" smtClean="0">
                <a:solidFill>
                  <a:srgbClr val="48285A"/>
                </a:solidFill>
                <a:cs typeface="Times New Roman" pitchFamily="18" charset="0"/>
              </a:rPr>
              <a:t> В.Б. Успенским)</a:t>
            </a:r>
            <a:endParaRPr lang="ru-RU" sz="2800" dirty="0">
              <a:solidFill>
                <a:srgbClr val="48285A"/>
              </a:solidFill>
            </a:endParaRPr>
          </a:p>
          <a:p>
            <a:pPr indent="228600" eaLnBrk="0" hangingPunct="0">
              <a:tabLst>
                <a:tab pos="457200" algn="l"/>
              </a:tabLst>
            </a:pPr>
            <a:endParaRPr lang="ru-RU" sz="2800" dirty="0">
              <a:solidFill>
                <a:srgbClr val="48285A"/>
              </a:solidFill>
              <a:cs typeface="Times New Roman" pitchFamily="18" charset="0"/>
            </a:endParaRPr>
          </a:p>
          <a:p>
            <a:pPr indent="228600" eaLnBrk="0" hangingPunct="0">
              <a:tabLst>
                <a:tab pos="457200" algn="l"/>
              </a:tabLst>
            </a:pPr>
            <a:r>
              <a:rPr lang="ru-RU" sz="2800" b="1" dirty="0" smtClean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Цель</a:t>
            </a:r>
            <a:r>
              <a:rPr lang="ru-RU" sz="2800" b="1" dirty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</a:t>
            </a:r>
            <a:r>
              <a:rPr lang="ru-RU" sz="2800" b="1" dirty="0">
                <a:solidFill>
                  <a:srgbClr val="48285A"/>
                </a:solidFill>
                <a:cs typeface="Times New Roman" pitchFamily="18" charset="0"/>
              </a:rPr>
              <a:t>определение готовности учащихся к выбору </a:t>
            </a:r>
            <a:r>
              <a:rPr lang="ru-RU" sz="2800" b="1" dirty="0" smtClean="0">
                <a:solidFill>
                  <a:srgbClr val="48285A"/>
                </a:solidFill>
                <a:cs typeface="Times New Roman" pitchFamily="18" charset="0"/>
              </a:rPr>
              <a:t>  профессии</a:t>
            </a:r>
            <a:r>
              <a:rPr lang="ru-RU" sz="2800" b="1" dirty="0">
                <a:solidFill>
                  <a:srgbClr val="48285A"/>
                </a:solidFill>
                <a:cs typeface="Times New Roman" pitchFamily="18" charset="0"/>
              </a:rPr>
              <a:t>. </a:t>
            </a:r>
            <a:endParaRPr lang="ru-RU" sz="2800" b="1" dirty="0">
              <a:solidFill>
                <a:srgbClr val="48285A"/>
              </a:solidFill>
            </a:endParaRPr>
          </a:p>
        </p:txBody>
      </p:sp>
      <p:pic>
        <p:nvPicPr>
          <p:cNvPr id="4098" name="Picture 2" descr="http://img15.nnm.ru/0/2/0/6/d/15d1cac7ee49808bc528f0a1121_prev.jpg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64" t="46719" b="33902"/>
          <a:stretch/>
        </p:blipFill>
        <p:spPr bwMode="auto">
          <a:xfrm>
            <a:off x="6502423" y="4051470"/>
            <a:ext cx="2627784" cy="28119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9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m12.tmweb.ru/images/cms/thumbs/f72ea86e2d286c7c121dc2ae1fd196781b04d0ea/refff_350_250_5_80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20494"/>
            <a:ext cx="3845570" cy="27468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342199"/>
            <a:ext cx="8856984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rgbClr val="48285A"/>
                </a:solidFill>
              </a:rPr>
              <a:t>Уровень готовности учащихся </a:t>
            </a:r>
            <a:r>
              <a:rPr lang="ru-RU" sz="3200" b="1" kern="0" dirty="0" smtClean="0">
                <a:solidFill>
                  <a:srgbClr val="48285A"/>
                </a:solidFill>
              </a:rPr>
              <a:t>9А </a:t>
            </a:r>
            <a:r>
              <a:rPr lang="ru-RU" sz="3200" b="1" kern="0" dirty="0">
                <a:solidFill>
                  <a:srgbClr val="48285A"/>
                </a:solidFill>
              </a:rPr>
              <a:t>класса к выбору профессии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ru-RU" sz="2400" b="1" u="sng" kern="0" dirty="0">
                <a:solidFill>
                  <a:srgbClr val="48285A"/>
                </a:solidFill>
              </a:rPr>
              <a:t>В классе </a:t>
            </a:r>
            <a:r>
              <a:rPr lang="ru-RU" sz="2400" b="1" u="sng" kern="0" dirty="0" smtClean="0">
                <a:solidFill>
                  <a:srgbClr val="48285A"/>
                </a:solidFill>
              </a:rPr>
              <a:t>22 человека</a:t>
            </a:r>
            <a:endParaRPr lang="ru-RU" sz="2400" b="1" u="sng" kern="0" dirty="0">
              <a:solidFill>
                <a:srgbClr val="48285A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b="1" kern="0" dirty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Неготовность  – НЕТ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b="1" kern="0" dirty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Низкий уровень готовности – </a:t>
            </a:r>
            <a:r>
              <a:rPr lang="ru-RU" sz="3200" b="1" kern="0" dirty="0" smtClean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ученик</a:t>
            </a:r>
            <a:endParaRPr lang="ru-RU" sz="3200" b="1" kern="0" dirty="0">
              <a:solidFill>
                <a:srgbClr val="482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b="1" kern="0" dirty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уровень готовности </a:t>
            </a:r>
            <a:r>
              <a:rPr lang="ru-RU" sz="3200" b="1" kern="0" dirty="0" smtClean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14 учеников</a:t>
            </a:r>
            <a:endParaRPr lang="ru-RU" sz="3200" b="1" kern="0" dirty="0">
              <a:solidFill>
                <a:srgbClr val="482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b="1" kern="0" dirty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Высокая готовность </a:t>
            </a:r>
            <a:r>
              <a:rPr lang="ru-RU" sz="3200" b="1" kern="0" dirty="0" smtClean="0">
                <a:solidFill>
                  <a:srgbClr val="482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- 7 учеников</a:t>
            </a:r>
            <a:endParaRPr lang="ru-RU" sz="3200" b="1" kern="0" dirty="0">
              <a:solidFill>
                <a:srgbClr val="482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62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6974" y="1361092"/>
            <a:ext cx="8677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2400" b="1" dirty="0" smtClean="0">
                <a:solidFill>
                  <a:srgbClr val="48285A"/>
                </a:solidFill>
                <a:ea typeface="Calibri" pitchFamily="34" charset="0"/>
                <a:cs typeface="Times New Roman" pitchFamily="18" charset="0"/>
              </a:rPr>
              <a:t>Человек </a:t>
            </a:r>
            <a:r>
              <a:rPr lang="ru-RU" sz="2400" b="1" dirty="0">
                <a:solidFill>
                  <a:srgbClr val="48285A"/>
                </a:solidFill>
                <a:ea typeface="Calibri" pitchFamily="34" charset="0"/>
                <a:cs typeface="Times New Roman" pitchFamily="18" charset="0"/>
              </a:rPr>
              <a:t>без мечты не живет</a:t>
            </a:r>
            <a:r>
              <a:rPr lang="ru-RU" sz="2400" b="1" dirty="0" smtClean="0">
                <a:solidFill>
                  <a:srgbClr val="48285A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rgbClr val="48285A"/>
                </a:solidFill>
                <a:ea typeface="Calibri" pitchFamily="34" charset="0"/>
                <a:cs typeface="Times New Roman" pitchFamily="18" charset="0"/>
              </a:rPr>
              <a:t>а </a:t>
            </a:r>
            <a:r>
              <a:rPr lang="ru-RU" sz="2400" b="1" dirty="0" smtClean="0">
                <a:solidFill>
                  <a:srgbClr val="48285A"/>
                </a:solidFill>
                <a:ea typeface="Calibri" pitchFamily="34" charset="0"/>
                <a:cs typeface="Times New Roman" pitchFamily="18" charset="0"/>
              </a:rPr>
              <a:t>существует</a:t>
            </a:r>
            <a:endParaRPr lang="ru-RU" sz="2400" b="1" dirty="0">
              <a:solidFill>
                <a:srgbClr val="48285A"/>
              </a:solidFill>
              <a:ea typeface="Calibri" pitchFamily="34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2000" b="1" dirty="0">
                <a:solidFill>
                  <a:srgbClr val="48285A"/>
                </a:solidFill>
                <a:ea typeface="Calibri" pitchFamily="34" charset="0"/>
                <a:cs typeface="Times New Roman" pitchFamily="18" charset="0"/>
              </a:rPr>
              <a:t>(народная мудрость)     </a:t>
            </a:r>
            <a:endParaRPr lang="ru-RU" sz="2000" b="1" dirty="0">
              <a:solidFill>
                <a:srgbClr val="48285A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784" y="2216277"/>
            <a:ext cx="900221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b="1" dirty="0" smtClean="0">
                <a:solidFill>
                  <a:srgbClr val="48285A"/>
                </a:solidFill>
              </a:rPr>
              <a:t>4 типа подростков, </a:t>
            </a:r>
            <a:r>
              <a:rPr lang="ru-RU" sz="2800" b="1" dirty="0">
                <a:solidFill>
                  <a:srgbClr val="48285A"/>
                </a:solidFill>
              </a:rPr>
              <a:t>выбирающих будущую </a:t>
            </a:r>
            <a:r>
              <a:rPr lang="ru-RU" sz="2800" b="1" dirty="0" smtClean="0">
                <a:solidFill>
                  <a:srgbClr val="48285A"/>
                </a:solidFill>
              </a:rPr>
              <a:t>профессию </a:t>
            </a:r>
          </a:p>
          <a:p>
            <a:pPr algn="r">
              <a:defRPr/>
            </a:pPr>
            <a:r>
              <a:rPr lang="ru-RU" sz="2800" b="1" dirty="0" smtClean="0">
                <a:solidFill>
                  <a:srgbClr val="48285A"/>
                </a:solidFill>
              </a:rPr>
              <a:t>по  </a:t>
            </a:r>
            <a:r>
              <a:rPr lang="ru-RU" sz="2800" b="1" dirty="0">
                <a:solidFill>
                  <a:srgbClr val="48285A"/>
                </a:solidFill>
              </a:rPr>
              <a:t>Ф. </a:t>
            </a:r>
            <a:r>
              <a:rPr lang="ru-RU" sz="2800" b="1" dirty="0" err="1" smtClean="0">
                <a:solidFill>
                  <a:srgbClr val="48285A"/>
                </a:solidFill>
              </a:rPr>
              <a:t>Седлаку</a:t>
            </a:r>
            <a:r>
              <a:rPr lang="ru-RU" sz="2800" b="1" dirty="0" smtClean="0">
                <a:solidFill>
                  <a:srgbClr val="48285A"/>
                </a:solidFill>
              </a:rPr>
              <a:t>, </a:t>
            </a:r>
            <a:r>
              <a:rPr lang="ru-RU" sz="2800" b="1" dirty="0">
                <a:solidFill>
                  <a:srgbClr val="48285A"/>
                </a:solidFill>
              </a:rPr>
              <a:t>Х. </a:t>
            </a:r>
            <a:r>
              <a:rPr lang="ru-RU" sz="2800" b="1" dirty="0" err="1" smtClean="0">
                <a:solidFill>
                  <a:srgbClr val="48285A"/>
                </a:solidFill>
              </a:rPr>
              <a:t>Бройеру</a:t>
            </a:r>
            <a:r>
              <a:rPr lang="ru-RU" sz="2800" b="1" dirty="0" smtClean="0">
                <a:solidFill>
                  <a:srgbClr val="48285A"/>
                </a:solidFill>
              </a:rPr>
              <a:t>, </a:t>
            </a:r>
            <a:r>
              <a:rPr lang="ru-RU" sz="2800" b="1" dirty="0">
                <a:solidFill>
                  <a:srgbClr val="48285A"/>
                </a:solidFill>
              </a:rPr>
              <a:t>Т.В. </a:t>
            </a:r>
            <a:r>
              <a:rPr lang="ru-RU" sz="2800" b="1" dirty="0" err="1" smtClean="0">
                <a:solidFill>
                  <a:srgbClr val="48285A"/>
                </a:solidFill>
              </a:rPr>
              <a:t>Нестеру</a:t>
            </a:r>
            <a:endParaRPr lang="ru-RU" sz="2800" b="1" dirty="0" smtClean="0">
              <a:solidFill>
                <a:srgbClr val="48285A"/>
              </a:solidFill>
            </a:endParaRPr>
          </a:p>
          <a:p>
            <a:pPr algn="r">
              <a:defRPr/>
            </a:pPr>
            <a:endParaRPr lang="ru-RU" sz="2800" b="1" dirty="0">
              <a:solidFill>
                <a:srgbClr val="48285A"/>
              </a:solidFill>
            </a:endParaRPr>
          </a:p>
          <a:p>
            <a:pPr>
              <a:defRPr/>
            </a:pPr>
            <a:r>
              <a:rPr lang="ru-RU" sz="3200" dirty="0">
                <a:solidFill>
                  <a:srgbClr val="48285A"/>
                </a:solidFill>
              </a:rPr>
              <a:t>1 тип - безразличный, </a:t>
            </a:r>
            <a:r>
              <a:rPr lang="ru-RU" sz="3200" dirty="0" smtClean="0">
                <a:solidFill>
                  <a:srgbClr val="48285A"/>
                </a:solidFill>
              </a:rPr>
              <a:t>меркантильный</a:t>
            </a:r>
            <a:endParaRPr lang="ru-RU" sz="3200" dirty="0">
              <a:solidFill>
                <a:srgbClr val="48285A"/>
              </a:solidFill>
            </a:endParaRPr>
          </a:p>
          <a:p>
            <a:pPr>
              <a:defRPr/>
            </a:pPr>
            <a:r>
              <a:rPr lang="ru-RU" sz="3200" dirty="0">
                <a:solidFill>
                  <a:srgbClr val="48285A"/>
                </a:solidFill>
              </a:rPr>
              <a:t>2 тип - нерешительный, </a:t>
            </a:r>
            <a:r>
              <a:rPr lang="ru-RU" sz="3200" dirty="0" smtClean="0">
                <a:solidFill>
                  <a:srgbClr val="48285A"/>
                </a:solidFill>
              </a:rPr>
              <a:t>фантазирующий</a:t>
            </a:r>
            <a:endParaRPr lang="ru-RU" sz="3200" dirty="0">
              <a:solidFill>
                <a:srgbClr val="48285A"/>
              </a:solidFill>
            </a:endParaRPr>
          </a:p>
          <a:p>
            <a:pPr>
              <a:defRPr/>
            </a:pPr>
            <a:r>
              <a:rPr lang="ru-RU" sz="3200" dirty="0">
                <a:solidFill>
                  <a:srgbClr val="48285A"/>
                </a:solidFill>
              </a:rPr>
              <a:t>3 тип - послушный, </a:t>
            </a:r>
            <a:r>
              <a:rPr lang="ru-RU" sz="3200" dirty="0" smtClean="0">
                <a:solidFill>
                  <a:srgbClr val="48285A"/>
                </a:solidFill>
              </a:rPr>
              <a:t>безответственный</a:t>
            </a:r>
            <a:endParaRPr lang="ru-RU" sz="3200" dirty="0">
              <a:solidFill>
                <a:srgbClr val="48285A"/>
              </a:solidFill>
            </a:endParaRPr>
          </a:p>
          <a:p>
            <a:pPr>
              <a:defRPr/>
            </a:pPr>
            <a:r>
              <a:rPr lang="ru-RU" sz="3200" dirty="0">
                <a:solidFill>
                  <a:srgbClr val="48285A"/>
                </a:solidFill>
              </a:rPr>
              <a:t>4 тип - целеустремлённый, уверенный</a:t>
            </a:r>
            <a:r>
              <a:rPr lang="ru-RU" sz="2000" dirty="0">
                <a:solidFill>
                  <a:srgbClr val="4828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29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268760"/>
            <a:ext cx="864235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 smtClean="0">
                <a:solidFill>
                  <a:srgbClr val="48285A"/>
                </a:solidFill>
              </a:rPr>
              <a:t>Ошибки </a:t>
            </a:r>
            <a:r>
              <a:rPr lang="ru-RU" sz="2400" b="1" dirty="0">
                <a:solidFill>
                  <a:srgbClr val="48285A"/>
                </a:solidFill>
              </a:rPr>
              <a:t>при выборе профессии:</a:t>
            </a:r>
          </a:p>
          <a:p>
            <a:pPr algn="just">
              <a:defRPr/>
            </a:pPr>
            <a:r>
              <a:rPr lang="ru-RU" dirty="0">
                <a:solidFill>
                  <a:srgbClr val="48285A"/>
                </a:solidFill>
              </a:rPr>
              <a:t>1. Ориентация подростка сразу на профессию высшей квалификации (учёный, дипломат, директор, управляющий банка и т.д.).</a:t>
            </a:r>
          </a:p>
          <a:p>
            <a:pPr algn="just">
              <a:defRPr/>
            </a:pPr>
            <a:r>
              <a:rPr lang="ru-RU" dirty="0">
                <a:solidFill>
                  <a:srgbClr val="48285A"/>
                </a:solidFill>
              </a:rPr>
              <a:t>2. Пренебрежение к профессиям, которые являются не престижными, хотя и значимыми в жизни.</a:t>
            </a:r>
          </a:p>
          <a:p>
            <a:pPr algn="just">
              <a:defRPr/>
            </a:pPr>
            <a:r>
              <a:rPr lang="ru-RU" dirty="0">
                <a:solidFill>
                  <a:srgbClr val="48285A"/>
                </a:solidFill>
              </a:rPr>
              <a:t>3. Отсутствие своего мнения в выборе профессии и принятие решения, не по собственной воле, а по требованию родителей или других людей.</a:t>
            </a:r>
          </a:p>
          <a:p>
            <a:pPr algn="just">
              <a:defRPr/>
            </a:pPr>
            <a:r>
              <a:rPr lang="ru-RU" dirty="0">
                <a:solidFill>
                  <a:srgbClr val="48285A"/>
                </a:solidFill>
              </a:rPr>
              <a:t>4. Перенос отношения к конкретному человеку, который является представителем данной профессии, на саму профессию.</a:t>
            </a:r>
          </a:p>
          <a:p>
            <a:pPr algn="just">
              <a:defRPr/>
            </a:pPr>
            <a:r>
              <a:rPr lang="ru-RU" dirty="0">
                <a:solidFill>
                  <a:srgbClr val="48285A"/>
                </a:solidFill>
              </a:rPr>
              <a:t>5. Увлечение только внешней или какой-либо одной стороной профессии.</a:t>
            </a:r>
          </a:p>
          <a:p>
            <a:pPr algn="just">
              <a:defRPr/>
            </a:pPr>
            <a:r>
              <a:rPr lang="ru-RU" dirty="0">
                <a:solidFill>
                  <a:srgbClr val="48285A"/>
                </a:solidFill>
              </a:rPr>
              <a:t>6. Перенос отношения к учебному предмету на профессию, связанную с этим учебным предметом.</a:t>
            </a:r>
          </a:p>
          <a:p>
            <a:pPr algn="just">
              <a:defRPr/>
            </a:pPr>
            <a:r>
              <a:rPr lang="ru-RU" dirty="0">
                <a:solidFill>
                  <a:srgbClr val="48285A"/>
                </a:solidFill>
              </a:rPr>
              <a:t>7. Выбор профессии, связанный с выбором данной профессии друзьями.</a:t>
            </a:r>
          </a:p>
          <a:p>
            <a:pPr algn="just">
              <a:defRPr/>
            </a:pPr>
            <a:r>
              <a:rPr lang="ru-RU" dirty="0">
                <a:solidFill>
                  <a:srgbClr val="48285A"/>
                </a:solidFill>
              </a:rPr>
              <a:t>8. Отсутствие умений разобраться, оценить свои способности, возможности в выбранной профессии;</a:t>
            </a:r>
          </a:p>
          <a:p>
            <a:pPr algn="just">
              <a:defRPr/>
            </a:pPr>
            <a:r>
              <a:rPr lang="ru-RU" dirty="0">
                <a:solidFill>
                  <a:srgbClr val="48285A"/>
                </a:solidFill>
              </a:rPr>
              <a:t>9. Выбор профессии, определяемый материальными соображениями семьи и самого ребёнка.</a:t>
            </a:r>
          </a:p>
          <a:p>
            <a:pPr algn="just">
              <a:defRPr/>
            </a:pPr>
            <a:r>
              <a:rPr lang="ru-RU" dirty="0">
                <a:solidFill>
                  <a:srgbClr val="48285A"/>
                </a:solidFill>
              </a:rPr>
              <a:t>10. Высокая или низкая самооценка собственных личностных качеств, которая формирует неадекватность в выборе этой или иной профессии .</a:t>
            </a:r>
          </a:p>
        </p:txBody>
      </p:sp>
    </p:spTree>
    <p:extLst>
      <p:ext uri="{BB962C8B-B14F-4D97-AF65-F5344CB8AC3E}">
        <p14:creationId xmlns:p14="http://schemas.microsoft.com/office/powerpoint/2010/main" val="8750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556792"/>
            <a:ext cx="9144000" cy="1818203"/>
            <a:chOff x="0" y="1556792"/>
            <a:chExt cx="9144000" cy="1818203"/>
          </a:xfrm>
        </p:grpSpPr>
        <p:sp>
          <p:nvSpPr>
            <p:cNvPr id="2" name="TextBox 1"/>
            <p:cNvSpPr txBox="1"/>
            <p:nvPr/>
          </p:nvSpPr>
          <p:spPr>
            <a:xfrm>
              <a:off x="1482928" y="1556792"/>
              <a:ext cx="76610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 smtClean="0">
                  <a:solidFill>
                    <a:srgbClr val="48285A"/>
                  </a:solidFill>
                </a:rPr>
                <a:t>Информация к размышлению</a:t>
              </a:r>
              <a:endParaRPr lang="ru-RU" sz="4400" b="1" dirty="0">
                <a:solidFill>
                  <a:srgbClr val="48285A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2420888"/>
              <a:ext cx="914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rgbClr val="48285A"/>
                  </a:solidFill>
                </a:rPr>
                <a:t>Знание того, что хочет ваш ребенок, и понимание того, как помочь </a:t>
              </a:r>
              <a:r>
                <a:rPr lang="ru-RU" sz="2800" b="1" dirty="0" smtClean="0">
                  <a:solidFill>
                    <a:srgbClr val="48285A"/>
                  </a:solidFill>
                </a:rPr>
                <a:t>ему этого добиться </a:t>
              </a:r>
              <a:r>
                <a:rPr lang="ru-RU" sz="2800" b="1" dirty="0">
                  <a:solidFill>
                    <a:srgbClr val="48285A"/>
                  </a:solidFill>
                </a:rPr>
                <a:t>– </a:t>
              </a:r>
              <a:r>
                <a:rPr lang="ru-RU" sz="2800" b="1" dirty="0" smtClean="0">
                  <a:solidFill>
                    <a:srgbClr val="48285A"/>
                  </a:solidFill>
                </a:rPr>
                <a:t>вот </a:t>
              </a:r>
              <a:r>
                <a:rPr lang="ru-RU" sz="2800" b="1" dirty="0">
                  <a:solidFill>
                    <a:srgbClr val="48285A"/>
                  </a:solidFill>
                </a:rPr>
                <a:t>ключ к </a:t>
              </a:r>
              <a:r>
                <a:rPr lang="ru-RU" sz="2800" b="1" dirty="0" smtClean="0">
                  <a:solidFill>
                    <a:srgbClr val="48285A"/>
                  </a:solidFill>
                </a:rPr>
                <a:t>успеху!</a:t>
              </a:r>
              <a:endParaRPr lang="ru-RU" sz="2800" b="1" dirty="0">
                <a:solidFill>
                  <a:srgbClr val="48285A"/>
                </a:solidFill>
              </a:endParaRPr>
            </a:p>
          </p:txBody>
        </p:sp>
      </p:grpSp>
      <p:pic>
        <p:nvPicPr>
          <p:cNvPr id="409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7" t="6303" r="4916" b="9264"/>
          <a:stretch/>
        </p:blipFill>
        <p:spPr bwMode="auto">
          <a:xfrm>
            <a:off x="3703864" y="3941729"/>
            <a:ext cx="5440136" cy="29162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7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945</Words>
  <Application>Microsoft Office PowerPoint</Application>
  <PresentationFormat>Экран (4:3)</PresentationFormat>
  <Paragraphs>135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50</cp:revision>
  <dcterms:created xsi:type="dcterms:W3CDTF">2014-11-08T16:48:34Z</dcterms:created>
  <dcterms:modified xsi:type="dcterms:W3CDTF">2014-11-15T20:28:16Z</dcterms:modified>
</cp:coreProperties>
</file>