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6" r:id="rId9"/>
    <p:sldId id="262" r:id="rId10"/>
    <p:sldId id="268" r:id="rId11"/>
    <p:sldId id="264" r:id="rId12"/>
    <p:sldId id="265" r:id="rId13"/>
    <p:sldId id="270" r:id="rId14"/>
    <p:sldId id="269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0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7F96-886B-49E0-98C3-BAF0B8457AE6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639E-24BD-41F5-B021-530EAC4A2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050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7F96-886B-49E0-98C3-BAF0B8457AE6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639E-24BD-41F5-B021-530EAC4A2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311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7F96-886B-49E0-98C3-BAF0B8457AE6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639E-24BD-41F5-B021-530EAC4A2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61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7F96-886B-49E0-98C3-BAF0B8457AE6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639E-24BD-41F5-B021-530EAC4A2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03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7F96-886B-49E0-98C3-BAF0B8457AE6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639E-24BD-41F5-B021-530EAC4A2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75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7F96-886B-49E0-98C3-BAF0B8457AE6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639E-24BD-41F5-B021-530EAC4A2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744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7F96-886B-49E0-98C3-BAF0B8457AE6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639E-24BD-41F5-B021-530EAC4A2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800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7F96-886B-49E0-98C3-BAF0B8457AE6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639E-24BD-41F5-B021-530EAC4A2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809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7F96-886B-49E0-98C3-BAF0B8457AE6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639E-24BD-41F5-B021-530EAC4A2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25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7F96-886B-49E0-98C3-BAF0B8457AE6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639E-24BD-41F5-B021-530EAC4A2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87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7F96-886B-49E0-98C3-BAF0B8457AE6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639E-24BD-41F5-B021-530EAC4A2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400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57F96-886B-49E0-98C3-BAF0B8457AE6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2639E-24BD-41F5-B021-530EAC4A2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15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772816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32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нестандартных уравнений и неравенств с помощью метода оценки</a:t>
            </a:r>
          </a:p>
          <a:p>
            <a:pPr algn="ctr"/>
            <a:endParaRPr lang="ru-RU" sz="4000" b="1" dirty="0" smtClean="0">
              <a:solidFill>
                <a:srgbClr val="3200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800" b="1" dirty="0" smtClean="0">
                <a:solidFill>
                  <a:srgbClr val="32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Ставрополь </a:t>
            </a:r>
          </a:p>
          <a:p>
            <a:pPr algn="r"/>
            <a:r>
              <a:rPr lang="ru-RU" sz="2800" b="1" dirty="0" smtClean="0">
                <a:solidFill>
                  <a:srgbClr val="32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endParaRPr lang="ru-RU" sz="2800" b="1" dirty="0">
              <a:solidFill>
                <a:srgbClr val="3200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77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034894"/>
              </p:ext>
            </p:extLst>
          </p:nvPr>
        </p:nvGraphicFramePr>
        <p:xfrm>
          <a:off x="1043608" y="3717032"/>
          <a:ext cx="7527925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Формула" r:id="rId3" imgW="2450880" imgH="253800" progId="Equation.3">
                  <p:embed/>
                </p:oleObj>
              </mc:Choice>
              <mc:Fallback>
                <p:oleObj name="Формула" r:id="rId3" imgW="245088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608" y="3717032"/>
                        <a:ext cx="7527925" cy="779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75657" y="1052736"/>
            <a:ext cx="648072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320032"/>
                </a:solidFill>
              </a:rPr>
              <a:t>Пример 5</a:t>
            </a:r>
          </a:p>
          <a:p>
            <a:endParaRPr lang="ru-RU" sz="3600" b="1" dirty="0" smtClean="0">
              <a:solidFill>
                <a:srgbClr val="320032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320032"/>
                </a:solidFill>
              </a:rPr>
              <a:t>Найдите все значения параметра а, при каждом из которых уравнение имеет решение. Найдите эти решения.</a:t>
            </a:r>
            <a:endParaRPr lang="ru-RU" sz="2400" b="1" dirty="0">
              <a:solidFill>
                <a:srgbClr val="32003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7944" y="4705190"/>
            <a:ext cx="1441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320032"/>
                </a:solidFill>
              </a:rPr>
              <a:t>Ответ:</a:t>
            </a:r>
            <a:endParaRPr lang="ru-RU" sz="3600" b="1" dirty="0">
              <a:solidFill>
                <a:srgbClr val="320032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231088"/>
              </p:ext>
            </p:extLst>
          </p:nvPr>
        </p:nvGraphicFramePr>
        <p:xfrm>
          <a:off x="5509814" y="4570718"/>
          <a:ext cx="3041072" cy="915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Формула" r:id="rId5" imgW="1307880" imgH="393480" progId="Equation.3">
                  <p:embed/>
                </p:oleObj>
              </mc:Choice>
              <mc:Fallback>
                <p:oleObj name="Формула" r:id="rId5" imgW="13078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09814" y="4570718"/>
                        <a:ext cx="3041072" cy="915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820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174474"/>
              </p:ext>
            </p:extLst>
          </p:nvPr>
        </p:nvGraphicFramePr>
        <p:xfrm>
          <a:off x="1187624" y="1700808"/>
          <a:ext cx="6296862" cy="28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Формула" r:id="rId3" imgW="2565360" imgH="1143000" progId="Equation.3">
                  <p:embed/>
                </p:oleObj>
              </mc:Choice>
              <mc:Fallback>
                <p:oleObj name="Формула" r:id="rId3" imgW="2565360" imgH="1143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624" y="1700808"/>
                        <a:ext cx="6296862" cy="280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75656" y="764704"/>
            <a:ext cx="2127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320032"/>
                </a:solidFill>
              </a:rPr>
              <a:t>Пример 6</a:t>
            </a:r>
            <a:endParaRPr lang="ru-RU" sz="3600" b="1" dirty="0">
              <a:solidFill>
                <a:srgbClr val="32003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4672617"/>
            <a:ext cx="1546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320032"/>
                </a:solidFill>
              </a:rPr>
              <a:t>Ответ: </a:t>
            </a:r>
            <a:endParaRPr lang="ru-RU" sz="3600" b="1" dirty="0">
              <a:solidFill>
                <a:srgbClr val="320032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304006"/>
              </p:ext>
            </p:extLst>
          </p:nvPr>
        </p:nvGraphicFramePr>
        <p:xfrm>
          <a:off x="2699792" y="4532882"/>
          <a:ext cx="5850179" cy="9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Формула" r:id="rId5" imgW="2489040" imgH="393480" progId="Equation.3">
                  <p:embed/>
                </p:oleObj>
              </mc:Choice>
              <mc:Fallback>
                <p:oleObj name="Формула" r:id="rId5" imgW="24890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99792" y="4532882"/>
                        <a:ext cx="5850179" cy="92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647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984529"/>
              </p:ext>
            </p:extLst>
          </p:nvPr>
        </p:nvGraphicFramePr>
        <p:xfrm>
          <a:off x="1331640" y="2792264"/>
          <a:ext cx="6624736" cy="1068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Формула" r:id="rId3" imgW="2679480" imgH="431640" progId="Equation.3">
                  <p:embed/>
                </p:oleObj>
              </mc:Choice>
              <mc:Fallback>
                <p:oleObj name="Формула" r:id="rId3" imgW="267948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40" y="2792264"/>
                        <a:ext cx="6624736" cy="10687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75656" y="1052736"/>
            <a:ext cx="351589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320032"/>
                </a:solidFill>
              </a:rPr>
              <a:t>Пример 7</a:t>
            </a:r>
          </a:p>
          <a:p>
            <a:endParaRPr lang="ru-RU" sz="3600" b="1" dirty="0">
              <a:solidFill>
                <a:srgbClr val="320032"/>
              </a:solidFill>
            </a:endParaRPr>
          </a:p>
          <a:p>
            <a:r>
              <a:rPr lang="ru-RU" sz="3200" b="1" dirty="0" smtClean="0">
                <a:solidFill>
                  <a:srgbClr val="320032"/>
                </a:solidFill>
              </a:rPr>
              <a:t>Решите уравнение</a:t>
            </a:r>
            <a:endParaRPr lang="ru-RU" sz="3200" b="1" dirty="0">
              <a:solidFill>
                <a:srgbClr val="32003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4293096"/>
            <a:ext cx="1754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320032"/>
                </a:solidFill>
              </a:rPr>
              <a:t>Ответ:   </a:t>
            </a:r>
            <a:endParaRPr lang="ru-RU" sz="3600" b="1" dirty="0">
              <a:solidFill>
                <a:srgbClr val="320032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991133"/>
              </p:ext>
            </p:extLst>
          </p:nvPr>
        </p:nvGraphicFramePr>
        <p:xfrm>
          <a:off x="5148064" y="4353079"/>
          <a:ext cx="2125512" cy="586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Формула" r:id="rId5" imgW="736560" imgH="203040" progId="Equation.3">
                  <p:embed/>
                </p:oleObj>
              </mc:Choice>
              <mc:Fallback>
                <p:oleObj name="Формула" r:id="rId5" imgW="7365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48064" y="4353079"/>
                        <a:ext cx="2125512" cy="5863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444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620688"/>
            <a:ext cx="513909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320032"/>
                </a:solidFill>
              </a:rPr>
              <a:t>Пример </a:t>
            </a:r>
            <a:r>
              <a:rPr lang="ru-RU" sz="3600" b="1" dirty="0" smtClean="0">
                <a:solidFill>
                  <a:srgbClr val="320032"/>
                </a:solidFill>
              </a:rPr>
              <a:t>8</a:t>
            </a:r>
            <a:endParaRPr lang="ru-RU" sz="3600" b="1" dirty="0" smtClean="0">
              <a:solidFill>
                <a:srgbClr val="320032"/>
              </a:solidFill>
            </a:endParaRPr>
          </a:p>
          <a:p>
            <a:endParaRPr lang="ru-RU" sz="3600" b="1" dirty="0">
              <a:solidFill>
                <a:srgbClr val="320032"/>
              </a:solidFill>
            </a:endParaRPr>
          </a:p>
          <a:p>
            <a:r>
              <a:rPr lang="ru-RU" sz="3200" b="1" dirty="0" smtClean="0">
                <a:solidFill>
                  <a:srgbClr val="320032"/>
                </a:solidFill>
              </a:rPr>
              <a:t>Решите </a:t>
            </a:r>
            <a:r>
              <a:rPr lang="ru-RU" sz="3200" b="1" dirty="0" smtClean="0">
                <a:solidFill>
                  <a:srgbClr val="320032"/>
                </a:solidFill>
              </a:rPr>
              <a:t>систему неравенств</a:t>
            </a:r>
            <a:endParaRPr lang="ru-RU" sz="3200" b="1" dirty="0">
              <a:solidFill>
                <a:srgbClr val="32003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6732" y="4916329"/>
            <a:ext cx="2424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320032"/>
                </a:solidFill>
              </a:rPr>
              <a:t>Ответ</a:t>
            </a:r>
            <a:r>
              <a:rPr lang="ru-RU" sz="3600" b="1" dirty="0" smtClean="0">
                <a:solidFill>
                  <a:srgbClr val="320032"/>
                </a:solidFill>
              </a:rPr>
              <a:t>:   8.   </a:t>
            </a:r>
            <a:endParaRPr lang="ru-RU" sz="3600" b="1" dirty="0">
              <a:solidFill>
                <a:srgbClr val="320032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770956"/>
              </p:ext>
            </p:extLst>
          </p:nvPr>
        </p:nvGraphicFramePr>
        <p:xfrm>
          <a:off x="1920969" y="2492896"/>
          <a:ext cx="4248472" cy="2225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Формула" r:id="rId3" imgW="1689100" imgH="939800" progId="Equation.3">
                  <p:embed/>
                </p:oleObj>
              </mc:Choice>
              <mc:Fallback>
                <p:oleObj name="Формула" r:id="rId3" imgW="1689100" imgH="939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969" y="2492896"/>
                        <a:ext cx="4248472" cy="2225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178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9015" t="24001" r="22178" b="14382"/>
          <a:stretch/>
        </p:blipFill>
        <p:spPr bwMode="auto">
          <a:xfrm>
            <a:off x="1475656" y="1268760"/>
            <a:ext cx="5688632" cy="4032448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34736" y="803554"/>
            <a:ext cx="6170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320032"/>
                </a:solidFill>
              </a:rPr>
              <a:t>Задания для самостоятельной работы</a:t>
            </a:r>
            <a:endParaRPr lang="ru-RU" sz="2400" b="1" dirty="0">
              <a:solidFill>
                <a:srgbClr val="3200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5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5/5b/Karl_Weierstrass_2.jpg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45" r="12079"/>
          <a:stretch/>
        </p:blipFill>
        <p:spPr bwMode="auto">
          <a:xfrm>
            <a:off x="5242219" y="1844824"/>
            <a:ext cx="2676323" cy="388843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764704"/>
            <a:ext cx="69234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Математик, который не является в известной мере поэтом, никогда не будет настоящим математиком. </a:t>
            </a: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К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Вейерштрасс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8637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340768"/>
            <a:ext cx="7272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32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оценки </a:t>
            </a:r>
            <a:r>
              <a:rPr lang="ru-RU" sz="2800" b="1" dirty="0" smtClean="0">
                <a:solidFill>
                  <a:srgbClr val="320032"/>
                </a:solidFill>
              </a:rPr>
              <a:t>применяется при решении нестандартных уравнений и неравенств, которые не получается решить с помощью стандартных приемов.</a:t>
            </a:r>
          </a:p>
          <a:p>
            <a:pPr algn="just"/>
            <a:endParaRPr lang="ru-RU" sz="2800" b="1" dirty="0" smtClean="0">
              <a:solidFill>
                <a:srgbClr val="320032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320032"/>
                </a:solidFill>
                <a:effectLst/>
              </a:rPr>
              <a:t>Чтобы успешно пользоваться этим методом, нужно хорошо знать, какие функции имеют ограниченное множество значений. </a:t>
            </a:r>
            <a:endParaRPr lang="ru-RU" sz="2800" b="1" dirty="0">
              <a:solidFill>
                <a:srgbClr val="3200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45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3548" y="548680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320032"/>
                </a:solidFill>
                <a:effectLst/>
              </a:rPr>
              <a:t>Примеры элементарных функций, которые имеют ограниченное множество значений:</a:t>
            </a:r>
            <a:endParaRPr lang="ru-RU" sz="2800" dirty="0">
              <a:solidFill>
                <a:srgbClr val="320032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735468"/>
              </p:ext>
            </p:extLst>
          </p:nvPr>
        </p:nvGraphicFramePr>
        <p:xfrm>
          <a:off x="1420318" y="1844824"/>
          <a:ext cx="6303364" cy="36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Формула" r:id="rId3" imgW="2755800" imgH="1574640" progId="Equation.3">
                  <p:embed/>
                </p:oleObj>
              </mc:Choice>
              <mc:Fallback>
                <p:oleObj name="Формула" r:id="rId3" imgW="2755800" imgH="1574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0318" y="1844824"/>
                        <a:ext cx="6303364" cy="36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288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3588" y="692696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320032"/>
                </a:solidFill>
              </a:rPr>
              <a:t>Сигналом того, что в данном уравнении (неравенстве) нужно применить </a:t>
            </a:r>
            <a:r>
              <a:rPr lang="ru-RU" sz="2400" b="1" i="1" dirty="0" smtClean="0">
                <a:solidFill>
                  <a:srgbClr val="320032"/>
                </a:solidFill>
              </a:rPr>
              <a:t>метод оценки</a:t>
            </a:r>
            <a:r>
              <a:rPr lang="ru-RU" sz="2400" b="1" dirty="0" smtClean="0">
                <a:solidFill>
                  <a:srgbClr val="320032"/>
                </a:solidFill>
              </a:rPr>
              <a:t>, является:</a:t>
            </a:r>
          </a:p>
          <a:p>
            <a:endParaRPr lang="ru-RU" sz="2400" b="1" dirty="0" smtClean="0">
              <a:solidFill>
                <a:srgbClr val="320032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320032"/>
                </a:solidFill>
              </a:rPr>
              <a:t>наличие в уравнении (неравенстве) функций, уравнения (неравенства) с которыми решаются принципиально разными способами, например, если в одной части стоит многочлен, а в другой – тригонометрические функции;</a:t>
            </a:r>
          </a:p>
          <a:p>
            <a:endParaRPr lang="ru-RU" sz="2400" b="1" dirty="0" smtClean="0">
              <a:solidFill>
                <a:srgbClr val="320032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320032"/>
                </a:solidFill>
              </a:rPr>
              <a:t>или если очевидно, что стандартными методами уравнение (неравенство) не решить.</a:t>
            </a:r>
            <a:endParaRPr lang="ru-RU" sz="2400" b="1" dirty="0">
              <a:solidFill>
                <a:srgbClr val="3200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5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3628" y="836712"/>
            <a:ext cx="669674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320032"/>
                </a:solidFill>
              </a:rPr>
              <a:t>При решении уравнения (неравенства) с помощью метода оценки, как правило, нужно: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320032"/>
                </a:solidFill>
                <a:effectLst/>
              </a:rPr>
              <a:t>выяснить, что правая часть больше или равна какого-то числа, а левая – меньше или равна. Или наоборот. Равенство возможно, если обе части равны этому числу;</a:t>
            </a:r>
            <a:endParaRPr lang="ru-RU" sz="2400" b="1" dirty="0" smtClean="0">
              <a:solidFill>
                <a:srgbClr val="320032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320032"/>
                </a:solidFill>
                <a:effectLst/>
              </a:rPr>
              <a:t>приравнять ту часть, которая проще, к этому числу и найти соответствующее значение </a:t>
            </a:r>
            <a:r>
              <a:rPr lang="ru-RU" sz="2400" b="1" i="1" dirty="0" smtClean="0">
                <a:solidFill>
                  <a:srgbClr val="320032"/>
                </a:solidFill>
                <a:effectLst/>
              </a:rPr>
              <a:t>х;</a:t>
            </a:r>
            <a:endParaRPr lang="ru-RU" sz="2400" b="1" i="1" dirty="0" smtClean="0">
              <a:solidFill>
                <a:srgbClr val="320032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320032"/>
                </a:solidFill>
                <a:effectLst/>
              </a:rPr>
              <a:t>проверить, что при этом значении </a:t>
            </a:r>
            <a:r>
              <a:rPr lang="ru-RU" sz="2400" b="1" i="1" dirty="0" smtClean="0">
                <a:solidFill>
                  <a:srgbClr val="320032"/>
                </a:solidFill>
                <a:effectLst/>
              </a:rPr>
              <a:t>х</a:t>
            </a:r>
            <a:r>
              <a:rPr lang="ru-RU" sz="2400" b="1" dirty="0" smtClean="0">
                <a:solidFill>
                  <a:srgbClr val="320032"/>
                </a:solidFill>
                <a:effectLst/>
              </a:rPr>
              <a:t> другая часть также равна этому числу.</a:t>
            </a:r>
            <a:endParaRPr lang="ru-RU" sz="2400" b="1" dirty="0">
              <a:solidFill>
                <a:srgbClr val="3200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2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649125"/>
              </p:ext>
            </p:extLst>
          </p:nvPr>
        </p:nvGraphicFramePr>
        <p:xfrm>
          <a:off x="1547664" y="2852936"/>
          <a:ext cx="5544616" cy="888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Формула" r:id="rId3" imgW="1663560" imgH="266400" progId="Equation.3">
                  <p:embed/>
                </p:oleObj>
              </mc:Choice>
              <mc:Fallback>
                <p:oleObj name="Формула" r:id="rId3" imgW="1663560" imgH="26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2852936"/>
                        <a:ext cx="5544616" cy="888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75656" y="1052736"/>
            <a:ext cx="351589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320032"/>
                </a:solidFill>
              </a:rPr>
              <a:t>Пример 1</a:t>
            </a:r>
          </a:p>
          <a:p>
            <a:endParaRPr lang="ru-RU" sz="3600" b="1" dirty="0">
              <a:solidFill>
                <a:srgbClr val="320032"/>
              </a:solidFill>
            </a:endParaRPr>
          </a:p>
          <a:p>
            <a:r>
              <a:rPr lang="ru-RU" sz="3200" b="1" dirty="0" smtClean="0">
                <a:solidFill>
                  <a:srgbClr val="320032"/>
                </a:solidFill>
              </a:rPr>
              <a:t>Решите уравнение</a:t>
            </a:r>
            <a:endParaRPr lang="ru-RU" sz="3200" b="1" dirty="0">
              <a:solidFill>
                <a:srgbClr val="32003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4437112"/>
            <a:ext cx="2111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320032"/>
                </a:solidFill>
              </a:rPr>
              <a:t>Ответ:   3.</a:t>
            </a:r>
            <a:endParaRPr lang="ru-RU" sz="3600" b="1" dirty="0">
              <a:solidFill>
                <a:srgbClr val="3200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54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608528"/>
              </p:ext>
            </p:extLst>
          </p:nvPr>
        </p:nvGraphicFramePr>
        <p:xfrm>
          <a:off x="1331640" y="2564904"/>
          <a:ext cx="6670712" cy="880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Формула" r:id="rId3" imgW="2120760" imgH="279360" progId="Equation.3">
                  <p:embed/>
                </p:oleObj>
              </mc:Choice>
              <mc:Fallback>
                <p:oleObj name="Формула" r:id="rId3" imgW="2120760" imgH="279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40" y="2564904"/>
                        <a:ext cx="6670712" cy="880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75656" y="1052736"/>
            <a:ext cx="309988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320032"/>
                </a:solidFill>
              </a:rPr>
              <a:t>Пример 2</a:t>
            </a:r>
          </a:p>
          <a:p>
            <a:endParaRPr lang="ru-RU" sz="3600" b="1" dirty="0" smtClean="0">
              <a:solidFill>
                <a:srgbClr val="320032"/>
              </a:solidFill>
            </a:endParaRPr>
          </a:p>
          <a:p>
            <a:r>
              <a:rPr lang="ru-RU" sz="2800" b="1" dirty="0" smtClean="0">
                <a:solidFill>
                  <a:srgbClr val="320032"/>
                </a:solidFill>
              </a:rPr>
              <a:t>Решите уравнение</a:t>
            </a:r>
            <a:endParaRPr lang="ru-RU" sz="2800" b="1" dirty="0">
              <a:solidFill>
                <a:srgbClr val="32003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4437112"/>
            <a:ext cx="2111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320032"/>
                </a:solidFill>
              </a:rPr>
              <a:t>Ответ:   0.</a:t>
            </a:r>
            <a:endParaRPr lang="ru-RU" sz="3600" b="1" dirty="0">
              <a:solidFill>
                <a:srgbClr val="3200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98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006450"/>
              </p:ext>
            </p:extLst>
          </p:nvPr>
        </p:nvGraphicFramePr>
        <p:xfrm>
          <a:off x="1450625" y="2683952"/>
          <a:ext cx="6373813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Формула" r:id="rId3" imgW="2577960" imgH="431640" progId="Equation.3">
                  <p:embed/>
                </p:oleObj>
              </mc:Choice>
              <mc:Fallback>
                <p:oleObj name="Формула" r:id="rId3" imgW="25779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50625" y="2683952"/>
                        <a:ext cx="6373813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75656" y="1052736"/>
            <a:ext cx="309988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320032"/>
                </a:solidFill>
              </a:rPr>
              <a:t>Пример 3</a:t>
            </a:r>
          </a:p>
          <a:p>
            <a:endParaRPr lang="ru-RU" sz="3600" b="1" dirty="0">
              <a:solidFill>
                <a:srgbClr val="320032"/>
              </a:solidFill>
            </a:endParaRPr>
          </a:p>
          <a:p>
            <a:r>
              <a:rPr lang="ru-RU" sz="2800" b="1" dirty="0" smtClean="0">
                <a:solidFill>
                  <a:srgbClr val="320032"/>
                </a:solidFill>
              </a:rPr>
              <a:t>Решите уравнение</a:t>
            </a:r>
            <a:endParaRPr lang="ru-RU" sz="2800" b="1" dirty="0">
              <a:solidFill>
                <a:srgbClr val="32003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3861048"/>
            <a:ext cx="2900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320032"/>
                </a:solidFill>
              </a:rPr>
              <a:t>Ответ:             </a:t>
            </a:r>
            <a:endParaRPr lang="ru-RU" sz="3600" b="1" dirty="0">
              <a:solidFill>
                <a:srgbClr val="320032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705805"/>
              </p:ext>
            </p:extLst>
          </p:nvPr>
        </p:nvGraphicFramePr>
        <p:xfrm>
          <a:off x="5158205" y="4005064"/>
          <a:ext cx="3086203" cy="2182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Формула" r:id="rId5" imgW="1434960" imgH="1015920" progId="Equation.3">
                  <p:embed/>
                </p:oleObj>
              </mc:Choice>
              <mc:Fallback>
                <p:oleObj name="Формула" r:id="rId5" imgW="1434960" imgH="10159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58205" y="4005064"/>
                        <a:ext cx="3086203" cy="21824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47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048298"/>
              </p:ext>
            </p:extLst>
          </p:nvPr>
        </p:nvGraphicFramePr>
        <p:xfrm>
          <a:off x="1115616" y="2755404"/>
          <a:ext cx="7153175" cy="794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Формула" r:id="rId3" imgW="2628720" imgH="291960" progId="Equation.3">
                  <p:embed/>
                </p:oleObj>
              </mc:Choice>
              <mc:Fallback>
                <p:oleObj name="Формула" r:id="rId3" imgW="2628720" imgH="291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616" y="2755404"/>
                        <a:ext cx="7153175" cy="794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75656" y="1052736"/>
            <a:ext cx="3849324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320032"/>
                </a:solidFill>
              </a:rPr>
              <a:t>Пример 4</a:t>
            </a:r>
          </a:p>
          <a:p>
            <a:endParaRPr lang="ru-RU" sz="3600" b="1" dirty="0">
              <a:solidFill>
                <a:srgbClr val="320032"/>
              </a:solidFill>
            </a:endParaRPr>
          </a:p>
          <a:p>
            <a:r>
              <a:rPr lang="ru-RU" sz="3200" b="1" dirty="0" smtClean="0">
                <a:solidFill>
                  <a:srgbClr val="320032"/>
                </a:solidFill>
              </a:rPr>
              <a:t>Решите неравенство</a:t>
            </a:r>
            <a:endParaRPr lang="ru-RU" sz="3200" b="1" dirty="0">
              <a:solidFill>
                <a:srgbClr val="32003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4437112"/>
            <a:ext cx="2698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320032"/>
                </a:solidFill>
              </a:rPr>
              <a:t>Ответ:   0,25.</a:t>
            </a:r>
            <a:endParaRPr lang="ru-RU" sz="3600" b="1" dirty="0">
              <a:solidFill>
                <a:srgbClr val="3200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2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295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Тема Office</vt:lpstr>
      <vt:lpstr>Формула</vt:lpstr>
      <vt:lpstr>Microsoft Equation 3.0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20</cp:revision>
  <dcterms:created xsi:type="dcterms:W3CDTF">2014-12-07T19:23:52Z</dcterms:created>
  <dcterms:modified xsi:type="dcterms:W3CDTF">2014-12-14T15:45:53Z</dcterms:modified>
</cp:coreProperties>
</file>