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9" r:id="rId5"/>
    <p:sldId id="271" r:id="rId6"/>
    <p:sldId id="265" r:id="rId7"/>
    <p:sldId id="258" r:id="rId8"/>
    <p:sldId id="263" r:id="rId9"/>
    <p:sldId id="267" r:id="rId10"/>
    <p:sldId id="262" r:id="rId11"/>
    <p:sldId id="257" r:id="rId12"/>
    <p:sldId id="260" r:id="rId13"/>
    <p:sldId id="261" r:id="rId14"/>
    <p:sldId id="270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00"/>
    <a:srgbClr val="F8E9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98" autoAdjust="0"/>
    <p:restoredTop sz="94660"/>
  </p:normalViewPr>
  <p:slideViewPr>
    <p:cSldViewPr>
      <p:cViewPr>
        <p:scale>
          <a:sx n="70" d="100"/>
          <a:sy n="70" d="100"/>
        </p:scale>
        <p:origin x="-57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743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8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71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70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36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6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5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91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29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3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17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1042-CE46-4CA6-B13A-F01B68220D0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CA7A-A9DE-4442-933D-1EC1B6ACE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02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ia.ru/society/20141119/103407326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9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ospitanie-detei.ru/wp-content/uploads/2012/06/adhd_ho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50346"/>
            <a:ext cx="8208912" cy="546294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35158"/>
            <a:ext cx="8352928" cy="1951989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9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Проблема перегрузки учащихся средних общеобразовательных школ, начиная с 90-х годов XX века, связанная с “утяжелением” учебных планов до предельно допустимых часов недельной нагрузки, с увеличением ее в гимназических, лицейских, классах с углубленным изучением предметов была зафиксирована и широко обсуждалась педагогической общественностью. </a:t>
            </a:r>
            <a:endParaRPr lang="ru-RU" dirty="0" smtClean="0"/>
          </a:p>
          <a:p>
            <a:pPr algn="just"/>
            <a:r>
              <a:rPr lang="ru-RU" dirty="0" smtClean="0"/>
              <a:t>Одним </a:t>
            </a:r>
            <a:r>
              <a:rPr lang="ru-RU" dirty="0"/>
              <a:t>из путей решения данной проблемы явились “Гигиенические требования к условиям обучения школьников в различных видах современных общеобразовательных учреждений”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03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Ведомственный приказ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/>
              <a:t>О внесении изменений в Порядок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Российской Федерации от 30 августа 2013 г. № 1015 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Соответствующий документ размещен на сайте Единого портала правовых актов.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2548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СанПин</a:t>
            </a:r>
            <a:r>
              <a:rPr lang="ru-RU" dirty="0"/>
              <a:t> 2.4.2. - 576 - 96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4621760"/>
              </p:ext>
            </p:extLst>
          </p:nvPr>
        </p:nvGraphicFramePr>
        <p:xfrm>
          <a:off x="467543" y="3139554"/>
          <a:ext cx="8250089" cy="1801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522"/>
                <a:gridCol w="1847105"/>
                <a:gridCol w="1839179"/>
                <a:gridCol w="2501283"/>
              </a:tblGrid>
              <a:tr h="6775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Младшие 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4-5 классы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6-8 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старшеклассники </a:t>
                      </a:r>
                      <a:endParaRPr lang="ru-RU" sz="2400" dirty="0"/>
                    </a:p>
                  </a:txBody>
                  <a:tcPr/>
                </a:tc>
              </a:tr>
              <a:tr h="9786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1,5 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более</a:t>
                      </a:r>
                    </a:p>
                    <a:p>
                      <a:pPr algn="ctr"/>
                      <a:r>
                        <a:rPr lang="ru-RU" sz="2400" dirty="0" smtClean="0"/>
                        <a:t> 2 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2,5 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 3,5 часов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941168"/>
            <a:ext cx="84249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Что </a:t>
            </a:r>
            <a:r>
              <a:rPr lang="ru-RU" sz="2800" b="1" dirty="0"/>
              <a:t>касается первоклассников, у них вообще не должно быть домашних заданий, как и балльного оценивания знаний</a:t>
            </a:r>
            <a:r>
              <a:rPr lang="ru-RU" sz="2800" b="1" dirty="0" smtClean="0"/>
              <a:t>.</a:t>
            </a:r>
          </a:p>
          <a:p>
            <a:pPr algn="just"/>
            <a:r>
              <a:rPr lang="ru-RU" dirty="0" smtClean="0"/>
              <a:t>Вес ежедневного комплекта учебников и письменных принадлежностей не должен превышать: для учащихся 1-2-х классов - более 1,5 кг, 3-4-х классов - более 2 кг.</a:t>
            </a:r>
          </a:p>
          <a:p>
            <a:pPr algn="just"/>
            <a:endParaRPr lang="ru-RU" sz="2800" b="1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0365441"/>
              </p:ext>
            </p:extLst>
          </p:nvPr>
        </p:nvGraphicFramePr>
        <p:xfrm>
          <a:off x="467544" y="836712"/>
          <a:ext cx="8075239" cy="1447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304"/>
                <a:gridCol w="1368152"/>
                <a:gridCol w="1368152"/>
                <a:gridCol w="1224136"/>
                <a:gridCol w="1152128"/>
                <a:gridCol w="1769367"/>
              </a:tblGrid>
              <a:tr h="6249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3-4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5-6кл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7-8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9-11 </a:t>
                      </a:r>
                      <a:r>
                        <a:rPr lang="ru-RU" sz="2400" dirty="0" err="1" smtClean="0"/>
                        <a:t>кл</a:t>
                      </a:r>
                      <a:endParaRPr lang="ru-RU" sz="2400" dirty="0"/>
                    </a:p>
                  </a:txBody>
                  <a:tcPr/>
                </a:tc>
              </a:tr>
              <a:tr h="4731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</a:t>
                      </a:r>
                      <a:r>
                        <a:rPr lang="en-US" sz="2400" dirty="0" smtClean="0"/>
                        <a:t>1</a:t>
                      </a:r>
                      <a:r>
                        <a:rPr lang="ru-RU" sz="2400" dirty="0" smtClean="0"/>
                        <a:t>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 1,5 ч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2 ч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</a:t>
                      </a:r>
                      <a:r>
                        <a:rPr lang="en-US" sz="2400" dirty="0" smtClean="0"/>
                        <a:t>2,5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3ч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 4 часов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8017" y="242088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 smtClean="0"/>
              <a:t>СанПин</a:t>
            </a:r>
            <a:r>
              <a:rPr lang="ru-RU" dirty="0" smtClean="0"/>
              <a:t> 2.4.2. 2821-10  декабрь 2010г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56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Обсуждение проекта приказа закончится через </a:t>
            </a:r>
            <a:r>
              <a:rPr lang="ru-RU" sz="3200" b="1" dirty="0" smtClean="0"/>
              <a:t>двенадцать </a:t>
            </a:r>
            <a:r>
              <a:rPr lang="ru-RU" sz="3200" b="1" dirty="0" smtClean="0"/>
              <a:t>дней</a:t>
            </a:r>
            <a:r>
              <a:rPr lang="ru-RU" sz="3200" dirty="0" smtClean="0"/>
              <a:t> (4 марта)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pic>
        <p:nvPicPr>
          <p:cNvPr id="8194" name="Picture 2" descr="http://funny-family.biz/wp-content/uploads/%D0%B4%D0%BE%D0%BC%D0%B0%D1%88%D0%BD%D0%B5%D0%B5-%D0%B7%D0%B0%D0%B4%D0%B0%D0%BD%D0%B8%D0%B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30" b="5086"/>
          <a:stretch/>
        </p:blipFill>
        <p:spPr bwMode="auto">
          <a:xfrm>
            <a:off x="1763688" y="3428999"/>
            <a:ext cx="5040560" cy="305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0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86808" cy="50720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Объем домашней работы не должен превышать 30% объема работы, выполненной в классе. Задания, помеченные особым значком повышенной сложности (*), на дом не задаются. Домашнее задание по каждому предмету должно быть строго регламентировано по объему и согласовано с заданиями по другим предметам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Организация домашней учебной работы</a:t>
            </a:r>
            <a:r>
              <a:rPr lang="ru-RU" dirty="0"/>
              <a:t> – часть общей проблемы совершенствования учебно-воспитательного процесса в школе. Содержание, характер, функции домашнего задания нельзя рассматривать в отрыве от содержания, характера и методов ведения урока. Именно на уроке создаются условия для успешного выполнения домашнего задания. Многие компоненты, этапы урока непосредственно связаны с последующим выполнением домашнего задания: проверка домашнего задания, задавание уроков на дом, самостоятельная работа учеников на уроке, непосредственно связанная с содержанием домашнего задания. </a:t>
            </a:r>
          </a:p>
        </p:txBody>
      </p:sp>
    </p:spTree>
    <p:extLst>
      <p:ext uri="{BB962C8B-B14F-4D97-AF65-F5344CB8AC3E}">
        <p14:creationId xmlns:p14="http://schemas.microsoft.com/office/powerpoint/2010/main" xmlns="" val="24087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 Фото: Евгений Епанчинцев/ РИА Новости www.ria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50099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539552" y="404664"/>
            <a:ext cx="777686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Весной текущего года школьники России примут участие в очередном международном исследовании PISA. Согласно результатам последнего тестирования в </a:t>
            </a:r>
            <a:r>
              <a:rPr lang="ru-RU" b="1" dirty="0">
                <a:solidFill>
                  <a:srgbClr val="C00000"/>
                </a:solidFill>
              </a:rPr>
              <a:t>2012</a:t>
            </a:r>
            <a:r>
              <a:rPr lang="ru-RU" dirty="0">
                <a:solidFill>
                  <a:schemeClr val="tx1"/>
                </a:solidFill>
              </a:rPr>
              <a:t> году, Россия занимает в международном рейтинге качества образования </a:t>
            </a:r>
            <a:r>
              <a:rPr lang="ru-RU" b="1" dirty="0">
                <a:solidFill>
                  <a:srgbClr val="C00000"/>
                </a:solidFill>
              </a:rPr>
              <a:t>34 место</a:t>
            </a:r>
            <a:r>
              <a:rPr lang="ru-RU" dirty="0">
                <a:solidFill>
                  <a:schemeClr val="tx1"/>
                </a:solidFill>
              </a:rPr>
              <a:t>, снизив свою позицию за двенадцать лет на семь пунктов.</a:t>
            </a:r>
          </a:p>
        </p:txBody>
      </p:sp>
      <p:pic>
        <p:nvPicPr>
          <p:cNvPr id="4098" name="Picture 2" descr="http://world.fedpress.ru/sites/fedpress/files/tkhoruzhenko/news/add-34b_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4336"/>
            <a:ext cx="3096344" cy="235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15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52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Международная организация по экономическому развитию (OECD</a:t>
            </a:r>
            <a:r>
              <a:rPr lang="ru-RU" dirty="0" smtClean="0"/>
              <a:t>) установила, что </a:t>
            </a:r>
            <a:r>
              <a:rPr lang="ru-RU" dirty="0"/>
              <a:t>российские старшеклассники оказались на втором месте по продолжительности подготовки к урокам. Они тратят почти </a:t>
            </a:r>
            <a:r>
              <a:rPr lang="ru-RU" b="1" dirty="0">
                <a:solidFill>
                  <a:srgbClr val="C00000"/>
                </a:solidFill>
              </a:rPr>
              <a:t>10 часов </a:t>
            </a:r>
            <a:r>
              <a:rPr lang="ru-RU" dirty="0"/>
              <a:t>в неделю на выполнение домашнего задания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Упорнее </a:t>
            </a:r>
            <a:r>
              <a:rPr lang="ru-RU" dirty="0"/>
              <a:t>в самостоятельной подготовке только школьники Шанхая, у них уходит на это еженедельно </a:t>
            </a:r>
            <a:r>
              <a:rPr lang="ru-RU" b="1" dirty="0">
                <a:solidFill>
                  <a:srgbClr val="C00000"/>
                </a:solidFill>
              </a:rPr>
              <a:t>14 часов</a:t>
            </a:r>
            <a:r>
              <a:rPr lang="ru-RU" dirty="0"/>
              <a:t>. Меньше всего времени занимает выполнение домашних заданий у учащихся Кореи и Финляндии – около трёх часов. Школьники США и Канады проводят за приготовлением уроков немногим меньше шести часов. Примерно столько же - учащиеся Испании и Латвии.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2380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640960" cy="4525963"/>
          </a:xfrm>
        </p:spPr>
        <p:txBody>
          <a:bodyPr/>
          <a:lstStyle/>
          <a:p>
            <a:pPr algn="just"/>
            <a:r>
              <a:rPr lang="ru-RU" dirty="0" smtClean="0"/>
              <a:t>Пример </a:t>
            </a:r>
            <a:r>
              <a:rPr lang="ru-RU" dirty="0"/>
              <a:t>лидера международного рейтинга PISA Шанхая подтверждает зависимость “</a:t>
            </a:r>
            <a:r>
              <a:rPr lang="ru-RU" sz="3600" b="1" dirty="0"/>
              <a:t>чем больше времени на подготовку тратят школьники, тем лучше учатся</a:t>
            </a:r>
            <a:r>
              <a:rPr lang="ru-RU" dirty="0"/>
              <a:t>”,  а на примере Финляндии прослеживается обратная связь.</a:t>
            </a:r>
          </a:p>
        </p:txBody>
      </p:sp>
      <p:pic>
        <p:nvPicPr>
          <p:cNvPr id="5124" name="Picture 4" descr="http://2.bp.blogspot.com/-CSpcEu0yiIM/UtYX7VdfufI/AAAAAAAAJ00/5cL6BJojfPQ/s1600/%D0%B4%D0%BE%D0%BC%D0%B0%D1%88%D0%BD%D0%B5%D0%B5+%D0%B7%D0%B0%D0%B4%D0%B0%D0%BD%D0%B8%D0%B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86099"/>
            <a:ext cx="36099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33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55007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"Если сравнить нашу страну со странами ОЭСР, куда входят страны с наиболее развитыми системами образования, то мы увидим, что за счет большей продолжительности каникул и большего количества праздничных дней наши </a:t>
            </a:r>
            <a:r>
              <a:rPr lang="ru-RU" b="1" dirty="0" smtClean="0">
                <a:solidFill>
                  <a:srgbClr val="C00000"/>
                </a:solidFill>
              </a:rPr>
              <a:t>дети с 1 по 9 класс примерно на 15% проводят меньше времени </a:t>
            </a:r>
            <a:r>
              <a:rPr lang="ru-RU" dirty="0" smtClean="0"/>
              <a:t>в школе, чем их сверстники из других стран", - заявлял министр в ноябре 2014 года (цитата по </a:t>
            </a:r>
            <a:r>
              <a:rPr lang="ru-RU" u="sng" dirty="0" smtClean="0">
                <a:hlinkClick r:id="rId2"/>
              </a:rPr>
              <a:t>РИА "Новости"</a:t>
            </a:r>
            <a:r>
              <a:rPr lang="ru-RU" dirty="0" smtClean="0"/>
              <a:t>). А если принять во внимание тот факт, что российские школьники учатся 11 лет, а в большинстве стран продолжительность школьного обучения составляет 12-13 лет, то в целом этот </a:t>
            </a:r>
            <a:r>
              <a:rPr lang="ru-RU" b="1" dirty="0" smtClean="0">
                <a:solidFill>
                  <a:srgbClr val="C00000"/>
                </a:solidFill>
              </a:rPr>
              <a:t>разрыв возрастает до 30%, утверждал министр.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424936" cy="2520279"/>
          </a:xfrm>
        </p:spPr>
        <p:txBody>
          <a:bodyPr/>
          <a:lstStyle/>
          <a:p>
            <a:pPr algn="just"/>
            <a:r>
              <a:rPr lang="ru-RU" dirty="0"/>
              <a:t>Издавна домашняя работа учащихся служила и служит </a:t>
            </a:r>
            <a:r>
              <a:rPr lang="ru-RU" b="1" dirty="0"/>
              <a:t>важнейшим средством углублённого усвоения и закрепления знаний, умений и навыков.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6199" y="5301208"/>
            <a:ext cx="8424936" cy="1764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Домашняя </a:t>
            </a:r>
            <a:r>
              <a:rPr lang="ru-RU" dirty="0"/>
              <a:t>работа должна быть </a:t>
            </a:r>
            <a:r>
              <a:rPr lang="ru-RU" b="1" dirty="0"/>
              <a:t>средством сближения обучения и самообразования.</a:t>
            </a:r>
            <a:r>
              <a:rPr lang="ru-RU" dirty="0"/>
              <a:t> </a:t>
            </a:r>
          </a:p>
        </p:txBody>
      </p:sp>
      <p:pic>
        <p:nvPicPr>
          <p:cNvPr id="6148" name="Picture 4" descr="http://skarvit.ru/wp-content/uploads/2012/01/p_38204_1_gallerybi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707904" y="1756681"/>
            <a:ext cx="4968552" cy="372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64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143248"/>
            <a:ext cx="8686800" cy="37147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/>
              <a:t>Время, когда учащиеся начинают выполнять домашнее задание</a:t>
            </a:r>
          </a:p>
          <a:p>
            <a:r>
              <a:rPr lang="ru-RU" b="1" dirty="0" smtClean="0"/>
              <a:t>Предметы, не вызывающие трудности при выполнении при выполнении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endParaRPr lang="ru-RU" b="1" dirty="0" smtClean="0"/>
          </a:p>
          <a:p>
            <a:r>
              <a:rPr lang="ru-RU" b="1" dirty="0" smtClean="0"/>
              <a:t>Предметы, вызывающие особые трудности при выполнении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endParaRPr lang="ru-RU" b="1" dirty="0" smtClean="0"/>
          </a:p>
          <a:p>
            <a:r>
              <a:rPr lang="ru-RU" b="1" dirty="0" smtClean="0"/>
              <a:t>Трудности, встречающиеся при выполнении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endParaRPr lang="ru-RU" b="1" dirty="0" smtClean="0"/>
          </a:p>
          <a:p>
            <a:r>
              <a:rPr lang="ru-RU" b="1" dirty="0" smtClean="0"/>
              <a:t>Домашнее задание выполняется самостоятельно или с помощью </a:t>
            </a:r>
          </a:p>
          <a:p>
            <a:pPr>
              <a:buNone/>
            </a:pPr>
            <a:r>
              <a:rPr lang="ru-RU" b="1" dirty="0" smtClean="0"/>
              <a:t> 5 </a:t>
            </a:r>
            <a:r>
              <a:rPr lang="ru-RU" b="1" dirty="0" err="1" smtClean="0"/>
              <a:t>кл</a:t>
            </a:r>
            <a:r>
              <a:rPr lang="ru-RU" b="1" dirty="0" smtClean="0"/>
              <a:t>     60,3% / 30,7%</a:t>
            </a:r>
          </a:p>
          <a:p>
            <a:r>
              <a:rPr lang="ru-RU" b="1" dirty="0" smtClean="0"/>
              <a:t>Время, затрачиваемое на домашнее задание</a:t>
            </a:r>
          </a:p>
          <a:p>
            <a:pPr>
              <a:buNone/>
            </a:pPr>
            <a:r>
              <a:rPr lang="ru-RU" b="1" dirty="0" smtClean="0"/>
              <a:t>  5 </a:t>
            </a:r>
            <a:r>
              <a:rPr lang="ru-RU" b="1" dirty="0" err="1" smtClean="0"/>
              <a:t>кл</a:t>
            </a:r>
            <a:r>
              <a:rPr lang="ru-RU" b="1" dirty="0" smtClean="0"/>
              <a:t>       Менее 1 ч  - 7,1%; 1-2ч – 58,8%;   3ч и более – 34,1%</a:t>
            </a:r>
          </a:p>
          <a:p>
            <a:r>
              <a:rPr lang="ru-RU" b="1" dirty="0" smtClean="0"/>
              <a:t>Наличие посторонних раздражителей, мешающих выполнению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endParaRPr lang="ru-RU" b="1" dirty="0" smtClean="0"/>
          </a:p>
          <a:p>
            <a:r>
              <a:rPr lang="ru-RU" b="1" dirty="0" smtClean="0"/>
              <a:t>Предметы, которые очень нравятся учащимся</a:t>
            </a:r>
          </a:p>
          <a:p>
            <a:r>
              <a:rPr lang="ru-RU" b="1" dirty="0" smtClean="0"/>
              <a:t>Домашнее задание выполняется с интересом и желанием</a:t>
            </a:r>
          </a:p>
          <a:p>
            <a:r>
              <a:rPr lang="ru-RU" b="1" dirty="0" smtClean="0"/>
              <a:t>Наличие чувства усталости от выполнения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5 </a:t>
            </a:r>
            <a:r>
              <a:rPr lang="ru-RU" b="1" dirty="0" err="1" smtClean="0"/>
              <a:t>кл</a:t>
            </a:r>
            <a:r>
              <a:rPr lang="ru-RU" b="1" smtClean="0"/>
              <a:t>        Да   18,5 %   </a:t>
            </a:r>
            <a:endParaRPr lang="ru-RU" b="1" dirty="0" smtClean="0"/>
          </a:p>
        </p:txBody>
      </p:sp>
      <p:pic>
        <p:nvPicPr>
          <p:cNvPr id="7172" name="Picture 4" descr="http://kakimenno.ru/uploads/posts/2013-06/1371970442_domashnee-zad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4953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65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240360" cy="677222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/>
              <a:t>Шкала трудности учебных предметов для учащихся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5–9-х </a:t>
            </a:r>
            <a:r>
              <a:rPr lang="ru-RU" b="1" dirty="0"/>
              <a:t>классов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8052541"/>
              </p:ext>
            </p:extLst>
          </p:nvPr>
        </p:nvGraphicFramePr>
        <p:xfrm>
          <a:off x="3563888" y="31629"/>
          <a:ext cx="5072761" cy="6742384"/>
        </p:xfrm>
        <a:graphic>
          <a:graphicData uri="http://schemas.openxmlformats.org/presentationml/2006/ole">
            <p:oleObj spid="_x0000_s1030" name="Документ" r:id="rId3" imgW="6082484" imgH="9266756" progId="Word.Document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63888" y="3068960"/>
            <a:ext cx="5034451" cy="216024"/>
          </a:xfrm>
          <a:prstGeom prst="rect">
            <a:avLst/>
          </a:prstGeom>
          <a:solidFill>
            <a:srgbClr val="FFFA00">
              <a:alpha val="5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8582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Шкала трудности учебных предметов для учащихся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10–11-х </a:t>
            </a:r>
            <a:r>
              <a:rPr lang="ru-RU" b="1" dirty="0" smtClean="0"/>
              <a:t>классов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8359154"/>
              </p:ext>
            </p:extLst>
          </p:nvPr>
        </p:nvGraphicFramePr>
        <p:xfrm>
          <a:off x="323528" y="2060848"/>
          <a:ext cx="8568952" cy="4392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942"/>
                <a:gridCol w="1676534"/>
                <a:gridCol w="2570686"/>
                <a:gridCol w="1713790"/>
              </a:tblGrid>
              <a:tr h="1076338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Общеобразовательные предметы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Количество баллов (ранг трудности)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Общеобразовательные предметы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Количество баллов (ранг трудности)</a:t>
                      </a:r>
                      <a:endParaRPr lang="ru-RU" i="0" dirty="0"/>
                    </a:p>
                  </a:txBody>
                  <a:tcPr/>
                </a:tc>
              </a:tr>
              <a:tr h="4692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</a:tr>
              <a:tr h="7195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Геометрия, химия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История, обществознание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</a:tr>
              <a:tr h="4692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Алгебра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Астрономия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</a:tr>
              <a:tr h="4692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Русский язык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География, экология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</a:tr>
              <a:tr h="7195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Литература, иностранный язык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4692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Физкультура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19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676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Домашнее задание</vt:lpstr>
      <vt:lpstr>Слайд 2</vt:lpstr>
      <vt:lpstr>Слайд 3</vt:lpstr>
      <vt:lpstr>Слайд 4</vt:lpstr>
      <vt:lpstr>Слайд 5</vt:lpstr>
      <vt:lpstr>Слайд 6</vt:lpstr>
      <vt:lpstr>Слайд 7</vt:lpstr>
      <vt:lpstr> Шкала трудности учебных предметов для учащихся  5–9-х классов </vt:lpstr>
      <vt:lpstr>Шкала трудности учебных предметов для учащихся  10–11-х классов</vt:lpstr>
      <vt:lpstr>Слайд 10</vt:lpstr>
      <vt:lpstr>Ведомственный приказ </vt:lpstr>
      <vt:lpstr>СанПин 2.4.2. - 576 - 96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Преподаватель</cp:lastModifiedBy>
  <cp:revision>24</cp:revision>
  <dcterms:created xsi:type="dcterms:W3CDTF">2015-02-18T17:32:26Z</dcterms:created>
  <dcterms:modified xsi:type="dcterms:W3CDTF">2015-02-19T09:05:57Z</dcterms:modified>
</cp:coreProperties>
</file>