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3" r:id="rId6"/>
    <p:sldId id="262" r:id="rId7"/>
    <p:sldId id="264" r:id="rId8"/>
    <p:sldId id="257" r:id="rId9"/>
    <p:sldId id="260" r:id="rId10"/>
    <p:sldId id="272" r:id="rId11"/>
    <p:sldId id="273" r:id="rId12"/>
    <p:sldId id="278" r:id="rId13"/>
    <p:sldId id="268" r:id="rId14"/>
    <p:sldId id="274" r:id="rId15"/>
    <p:sldId id="267" r:id="rId16"/>
    <p:sldId id="280" r:id="rId17"/>
    <p:sldId id="288" r:id="rId18"/>
    <p:sldId id="265" r:id="rId19"/>
    <p:sldId id="281" r:id="rId20"/>
    <p:sldId id="282" r:id="rId21"/>
    <p:sldId id="277" r:id="rId22"/>
    <p:sldId id="276" r:id="rId23"/>
    <p:sldId id="275" r:id="rId24"/>
    <p:sldId id="283" r:id="rId25"/>
    <p:sldId id="285" r:id="rId26"/>
    <p:sldId id="289" r:id="rId27"/>
    <p:sldId id="284" r:id="rId28"/>
    <p:sldId id="286" r:id="rId29"/>
    <p:sldId id="261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A00"/>
    <a:srgbClr val="006600"/>
    <a:srgbClr val="003300"/>
    <a:srgbClr val="918E00"/>
    <a:srgbClr val="FFFF00"/>
    <a:srgbClr val="8F270B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3300"/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 СК</c:v>
                </c:pt>
              </c:strCache>
            </c:strRef>
          </c:tx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Русские</c:v>
                </c:pt>
                <c:pt idx="1">
                  <c:v>Армяне</c:v>
                </c:pt>
                <c:pt idx="2">
                  <c:v>Греки</c:v>
                </c:pt>
                <c:pt idx="3">
                  <c:v>Даргинцы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33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33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33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003300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rgbClr val="00330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AEB9C-5616-45C5-8DC0-22A505EDF606}" type="doc">
      <dgm:prSet loTypeId="urn:microsoft.com/office/officeart/2005/8/layout/cycle7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ECA0D5E-610D-41A3-AB33-07A0A61B8BDE}">
      <dgm:prSet phldrT="[Текст]" custT="1"/>
      <dgm:spPr/>
      <dgm:t>
        <a:bodyPr/>
        <a:lstStyle/>
        <a:p>
          <a:pPr algn="ctr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формы работы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47965F-2E1E-45F1-8BEA-F53505730CC3}" type="parTrans" cxnId="{6D20B8CC-5C30-4EE0-B3B2-886213713389}">
      <dgm:prSet/>
      <dgm:spPr/>
      <dgm:t>
        <a:bodyPr/>
        <a:lstStyle/>
        <a:p>
          <a:pPr algn="ctr"/>
          <a:endParaRPr lang="ru-RU"/>
        </a:p>
      </dgm:t>
    </dgm:pt>
    <dgm:pt modelId="{8EDBAE89-3B61-4136-BEEC-9065397C7EF6}" type="sibTrans" cxnId="{6D20B8CC-5C30-4EE0-B3B2-886213713389}">
      <dgm:prSet/>
      <dgm:spPr/>
      <dgm:t>
        <a:bodyPr/>
        <a:lstStyle/>
        <a:p>
          <a:pPr algn="ctr"/>
          <a:endParaRPr lang="ru-RU"/>
        </a:p>
      </dgm:t>
    </dgm:pt>
    <dgm:pt modelId="{3D2EB67D-6C5D-4500-A931-233FDF8140FB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800" b="1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93369-AF89-4CA5-BA79-E2E25B4A9B39}" type="parTrans" cxnId="{746804F0-BD57-49BD-B61F-EC1BA3339067}">
      <dgm:prSet/>
      <dgm:spPr/>
      <dgm:t>
        <a:bodyPr/>
        <a:lstStyle/>
        <a:p>
          <a:pPr algn="ctr"/>
          <a:endParaRPr lang="ru-RU"/>
        </a:p>
      </dgm:t>
    </dgm:pt>
    <dgm:pt modelId="{64A97BAC-EF61-4E57-A9FB-6D4FD456E09E}" type="sibTrans" cxnId="{746804F0-BD57-49BD-B61F-EC1BA3339067}">
      <dgm:prSet/>
      <dgm:spPr/>
      <dgm:t>
        <a:bodyPr/>
        <a:lstStyle/>
        <a:p>
          <a:pPr algn="ctr"/>
          <a:endParaRPr lang="ru-RU"/>
        </a:p>
      </dgm:t>
    </dgm:pt>
    <dgm:pt modelId="{9FE2F93E-1232-4B2E-98B4-87E617E7E80F}">
      <dgm:prSet phldrT="[Текст]" custT="1"/>
      <dgm:spPr/>
      <dgm:t>
        <a:bodyPr/>
        <a:lstStyle/>
        <a:p>
          <a:pPr algn="ctr"/>
          <a:r>
            <a:rPr lang="ru-RU" sz="2800" b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</a:t>
          </a:r>
          <a:endParaRPr lang="ru-RU" sz="2800" b="1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F6250-5D2B-49D7-BD21-AC4799BEF0DE}" type="parTrans" cxnId="{4E2F6620-526A-4AF9-B3EE-7B5AE7FD8B11}">
      <dgm:prSet/>
      <dgm:spPr/>
      <dgm:t>
        <a:bodyPr/>
        <a:lstStyle/>
        <a:p>
          <a:pPr algn="ctr"/>
          <a:endParaRPr lang="ru-RU"/>
        </a:p>
      </dgm:t>
    </dgm:pt>
    <dgm:pt modelId="{448097CA-5ED5-4E49-A772-23C8D51E6ACE}" type="sibTrans" cxnId="{4E2F6620-526A-4AF9-B3EE-7B5AE7FD8B11}">
      <dgm:prSet/>
      <dgm:spPr/>
      <dgm:t>
        <a:bodyPr/>
        <a:lstStyle/>
        <a:p>
          <a:pPr algn="ctr"/>
          <a:endParaRPr lang="ru-RU"/>
        </a:p>
      </dgm:t>
    </dgm:pt>
    <dgm:pt modelId="{28F5C981-7105-4F2C-A2D1-23B06C7EC931}" type="pres">
      <dgm:prSet presAssocID="{613AEB9C-5616-45C5-8DC0-22A505EDF6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A9B18-BF34-4560-9405-A7736C73D52A}" type="pres">
      <dgm:prSet presAssocID="{DECA0D5E-610D-41A3-AB33-07A0A61B8BDE}" presName="node" presStyleLbl="node1" presStyleIdx="0" presStyleCnt="3" custScaleX="23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6E812-F2CB-4E02-8C9E-0D82AF8E0A1A}" type="pres">
      <dgm:prSet presAssocID="{8EDBAE89-3B61-4136-BEEC-9065397C7EF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24735D9-0A2F-446B-A545-1C2C2880175B}" type="pres">
      <dgm:prSet presAssocID="{8EDBAE89-3B61-4136-BEEC-9065397C7EF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6BCA94-EA3C-492A-A0A3-571A5264A8CC}" type="pres">
      <dgm:prSet presAssocID="{3D2EB67D-6C5D-4500-A931-233FDF8140FB}" presName="node" presStyleLbl="node1" presStyleIdx="1" presStyleCnt="3" custScaleX="128001" custRadScaleRad="96442" custRadScaleInc="-6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38B90-AC47-43A3-84BC-221975FD2F1D}" type="pres">
      <dgm:prSet presAssocID="{64A97BAC-EF61-4E57-A9FB-6D4FD456E09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D476482-7E13-4509-B655-AA16610CDCCC}" type="pres">
      <dgm:prSet presAssocID="{64A97BAC-EF61-4E57-A9FB-6D4FD456E09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C08BA87-2E3F-4EDD-AA24-E61FE5CEC7A2}" type="pres">
      <dgm:prSet presAssocID="{9FE2F93E-1232-4B2E-98B4-87E617E7E80F}" presName="node" presStyleLbl="node1" presStyleIdx="2" presStyleCnt="3" custScaleX="135303" custRadScaleRad="98225" custRadScaleInc="6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2007B-738A-479D-A6D1-BC225EEAA406}" type="pres">
      <dgm:prSet presAssocID="{448097CA-5ED5-4E49-A772-23C8D51E6AC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974508A-317E-4DC0-AA9D-C2624F60BE53}" type="pres">
      <dgm:prSet presAssocID="{448097CA-5ED5-4E49-A772-23C8D51E6AC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F9DFCF6-898C-4F4E-A286-D52531F81D6E}" type="presOf" srcId="{448097CA-5ED5-4E49-A772-23C8D51E6ACE}" destId="{06B2007B-738A-479D-A6D1-BC225EEAA406}" srcOrd="0" destOrd="0" presId="urn:microsoft.com/office/officeart/2005/8/layout/cycle7"/>
    <dgm:cxn modelId="{35468294-75E2-4F59-A09C-C0CD263E5798}" type="presOf" srcId="{448097CA-5ED5-4E49-A772-23C8D51E6ACE}" destId="{1974508A-317E-4DC0-AA9D-C2624F60BE53}" srcOrd="1" destOrd="0" presId="urn:microsoft.com/office/officeart/2005/8/layout/cycle7"/>
    <dgm:cxn modelId="{8FDB96B7-7DDD-4EAF-80AC-9BF34ABA33B9}" type="presOf" srcId="{64A97BAC-EF61-4E57-A9FB-6D4FD456E09E}" destId="{7D476482-7E13-4509-B655-AA16610CDCCC}" srcOrd="1" destOrd="0" presId="urn:microsoft.com/office/officeart/2005/8/layout/cycle7"/>
    <dgm:cxn modelId="{594A1D05-3A18-4372-BFEE-15F036B1E290}" type="presOf" srcId="{8EDBAE89-3B61-4136-BEEC-9065397C7EF6}" destId="{E24735D9-0A2F-446B-A545-1C2C2880175B}" srcOrd="1" destOrd="0" presId="urn:microsoft.com/office/officeart/2005/8/layout/cycle7"/>
    <dgm:cxn modelId="{9D6D0032-077B-4D4E-A4FB-1FAC762827CD}" type="presOf" srcId="{9FE2F93E-1232-4B2E-98B4-87E617E7E80F}" destId="{9C08BA87-2E3F-4EDD-AA24-E61FE5CEC7A2}" srcOrd="0" destOrd="0" presId="urn:microsoft.com/office/officeart/2005/8/layout/cycle7"/>
    <dgm:cxn modelId="{922A42ED-EA53-4709-85ED-EB46DB94B9AB}" type="presOf" srcId="{64A97BAC-EF61-4E57-A9FB-6D4FD456E09E}" destId="{37038B90-AC47-43A3-84BC-221975FD2F1D}" srcOrd="0" destOrd="0" presId="urn:microsoft.com/office/officeart/2005/8/layout/cycle7"/>
    <dgm:cxn modelId="{7C0F65C8-D98B-442B-8E6D-7334C2FDBA3A}" type="presOf" srcId="{8EDBAE89-3B61-4136-BEEC-9065397C7EF6}" destId="{E3B6E812-F2CB-4E02-8C9E-0D82AF8E0A1A}" srcOrd="0" destOrd="0" presId="urn:microsoft.com/office/officeart/2005/8/layout/cycle7"/>
    <dgm:cxn modelId="{E0B349F5-67E5-4E64-958A-F148C2ADE1D1}" type="presOf" srcId="{613AEB9C-5616-45C5-8DC0-22A505EDF606}" destId="{28F5C981-7105-4F2C-A2D1-23B06C7EC931}" srcOrd="0" destOrd="0" presId="urn:microsoft.com/office/officeart/2005/8/layout/cycle7"/>
    <dgm:cxn modelId="{746804F0-BD57-49BD-B61F-EC1BA3339067}" srcId="{613AEB9C-5616-45C5-8DC0-22A505EDF606}" destId="{3D2EB67D-6C5D-4500-A931-233FDF8140FB}" srcOrd="1" destOrd="0" parTransId="{1C593369-AF89-4CA5-BA79-E2E25B4A9B39}" sibTransId="{64A97BAC-EF61-4E57-A9FB-6D4FD456E09E}"/>
    <dgm:cxn modelId="{B7386D40-A658-4B33-9761-C122592F8E6F}" type="presOf" srcId="{DECA0D5E-610D-41A3-AB33-07A0A61B8BDE}" destId="{F75A9B18-BF34-4560-9405-A7736C73D52A}" srcOrd="0" destOrd="0" presId="urn:microsoft.com/office/officeart/2005/8/layout/cycle7"/>
    <dgm:cxn modelId="{603FD66F-2BA3-4C01-B147-9CD86FD7943E}" type="presOf" srcId="{3D2EB67D-6C5D-4500-A931-233FDF8140FB}" destId="{546BCA94-EA3C-492A-A0A3-571A5264A8CC}" srcOrd="0" destOrd="0" presId="urn:microsoft.com/office/officeart/2005/8/layout/cycle7"/>
    <dgm:cxn modelId="{4E2F6620-526A-4AF9-B3EE-7B5AE7FD8B11}" srcId="{613AEB9C-5616-45C5-8DC0-22A505EDF606}" destId="{9FE2F93E-1232-4B2E-98B4-87E617E7E80F}" srcOrd="2" destOrd="0" parTransId="{431F6250-5D2B-49D7-BD21-AC4799BEF0DE}" sibTransId="{448097CA-5ED5-4E49-A772-23C8D51E6ACE}"/>
    <dgm:cxn modelId="{6D20B8CC-5C30-4EE0-B3B2-886213713389}" srcId="{613AEB9C-5616-45C5-8DC0-22A505EDF606}" destId="{DECA0D5E-610D-41A3-AB33-07A0A61B8BDE}" srcOrd="0" destOrd="0" parTransId="{CE47965F-2E1E-45F1-8BEA-F53505730CC3}" sibTransId="{8EDBAE89-3B61-4136-BEEC-9065397C7EF6}"/>
    <dgm:cxn modelId="{048CEE7A-0E92-46D6-BB1F-C61E57DA35B0}" type="presParOf" srcId="{28F5C981-7105-4F2C-A2D1-23B06C7EC931}" destId="{F75A9B18-BF34-4560-9405-A7736C73D52A}" srcOrd="0" destOrd="0" presId="urn:microsoft.com/office/officeart/2005/8/layout/cycle7"/>
    <dgm:cxn modelId="{B2183071-DAA1-4164-92C0-733597ABA4A2}" type="presParOf" srcId="{28F5C981-7105-4F2C-A2D1-23B06C7EC931}" destId="{E3B6E812-F2CB-4E02-8C9E-0D82AF8E0A1A}" srcOrd="1" destOrd="0" presId="urn:microsoft.com/office/officeart/2005/8/layout/cycle7"/>
    <dgm:cxn modelId="{50249143-2E63-419A-BF59-58A31D11BFFB}" type="presParOf" srcId="{E3B6E812-F2CB-4E02-8C9E-0D82AF8E0A1A}" destId="{E24735D9-0A2F-446B-A545-1C2C2880175B}" srcOrd="0" destOrd="0" presId="urn:microsoft.com/office/officeart/2005/8/layout/cycle7"/>
    <dgm:cxn modelId="{A797B1CE-F1E7-437E-93DD-F3889820D71D}" type="presParOf" srcId="{28F5C981-7105-4F2C-A2D1-23B06C7EC931}" destId="{546BCA94-EA3C-492A-A0A3-571A5264A8CC}" srcOrd="2" destOrd="0" presId="urn:microsoft.com/office/officeart/2005/8/layout/cycle7"/>
    <dgm:cxn modelId="{96D298FC-C005-44EA-928D-963CDFA0AF56}" type="presParOf" srcId="{28F5C981-7105-4F2C-A2D1-23B06C7EC931}" destId="{37038B90-AC47-43A3-84BC-221975FD2F1D}" srcOrd="3" destOrd="0" presId="urn:microsoft.com/office/officeart/2005/8/layout/cycle7"/>
    <dgm:cxn modelId="{1AA51689-86AD-43D4-A51C-B8DF396EF9BB}" type="presParOf" srcId="{37038B90-AC47-43A3-84BC-221975FD2F1D}" destId="{7D476482-7E13-4509-B655-AA16610CDCCC}" srcOrd="0" destOrd="0" presId="urn:microsoft.com/office/officeart/2005/8/layout/cycle7"/>
    <dgm:cxn modelId="{F4142E18-C340-4EF4-B725-2A6B67B97AF0}" type="presParOf" srcId="{28F5C981-7105-4F2C-A2D1-23B06C7EC931}" destId="{9C08BA87-2E3F-4EDD-AA24-E61FE5CEC7A2}" srcOrd="4" destOrd="0" presId="urn:microsoft.com/office/officeart/2005/8/layout/cycle7"/>
    <dgm:cxn modelId="{CE98305D-EF9D-4C0F-81E1-BE1B75E897E9}" type="presParOf" srcId="{28F5C981-7105-4F2C-A2D1-23B06C7EC931}" destId="{06B2007B-738A-479D-A6D1-BC225EEAA406}" srcOrd="5" destOrd="0" presId="urn:microsoft.com/office/officeart/2005/8/layout/cycle7"/>
    <dgm:cxn modelId="{FF2D0F72-A2AE-4F7B-A01A-89DE792E6685}" type="presParOf" srcId="{06B2007B-738A-479D-A6D1-BC225EEAA406}" destId="{1974508A-317E-4DC0-AA9D-C2624F60BE5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AEB9C-5616-45C5-8DC0-22A505EDF606}" type="doc">
      <dgm:prSet loTypeId="urn:microsoft.com/office/officeart/2005/8/layout/cycle7" loCatId="cycle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ECA0D5E-610D-41A3-AB33-07A0A61B8BDE}">
      <dgm:prSet phldrT="[Текст]" custT="1"/>
      <dgm:spPr/>
      <dgm:t>
        <a:bodyPr/>
        <a:lstStyle/>
        <a:p>
          <a:pPr algn="ctr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формы работы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47965F-2E1E-45F1-8BEA-F53505730CC3}" type="parTrans" cxnId="{6D20B8CC-5C30-4EE0-B3B2-886213713389}">
      <dgm:prSet/>
      <dgm:spPr/>
      <dgm:t>
        <a:bodyPr/>
        <a:lstStyle/>
        <a:p>
          <a:pPr algn="ctr"/>
          <a:endParaRPr lang="ru-RU"/>
        </a:p>
      </dgm:t>
    </dgm:pt>
    <dgm:pt modelId="{8EDBAE89-3B61-4136-BEEC-9065397C7EF6}" type="sibTrans" cxnId="{6D20B8CC-5C30-4EE0-B3B2-886213713389}">
      <dgm:prSet/>
      <dgm:spPr/>
      <dgm:t>
        <a:bodyPr/>
        <a:lstStyle/>
        <a:p>
          <a:pPr algn="ctr"/>
          <a:endParaRPr lang="ru-RU"/>
        </a:p>
      </dgm:t>
    </dgm:pt>
    <dgm:pt modelId="{3D2EB67D-6C5D-4500-A931-233FDF8140FB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800" b="1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93369-AF89-4CA5-BA79-E2E25B4A9B39}" type="parTrans" cxnId="{746804F0-BD57-49BD-B61F-EC1BA3339067}">
      <dgm:prSet/>
      <dgm:spPr/>
      <dgm:t>
        <a:bodyPr/>
        <a:lstStyle/>
        <a:p>
          <a:pPr algn="ctr"/>
          <a:endParaRPr lang="ru-RU"/>
        </a:p>
      </dgm:t>
    </dgm:pt>
    <dgm:pt modelId="{64A97BAC-EF61-4E57-A9FB-6D4FD456E09E}" type="sibTrans" cxnId="{746804F0-BD57-49BD-B61F-EC1BA3339067}">
      <dgm:prSet/>
      <dgm:spPr/>
      <dgm:t>
        <a:bodyPr/>
        <a:lstStyle/>
        <a:p>
          <a:pPr algn="ctr"/>
          <a:endParaRPr lang="ru-RU"/>
        </a:p>
      </dgm:t>
    </dgm:pt>
    <dgm:pt modelId="{9FE2F93E-1232-4B2E-98B4-87E617E7E80F}">
      <dgm:prSet phldrT="[Текст]" custT="1"/>
      <dgm:spPr/>
      <dgm:t>
        <a:bodyPr/>
        <a:lstStyle/>
        <a:p>
          <a:pPr algn="ctr"/>
          <a:r>
            <a:rPr lang="ru-RU" sz="2800" b="1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</a:t>
          </a:r>
          <a:endParaRPr lang="ru-RU" sz="2800" b="1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F6250-5D2B-49D7-BD21-AC4799BEF0DE}" type="parTrans" cxnId="{4E2F6620-526A-4AF9-B3EE-7B5AE7FD8B11}">
      <dgm:prSet/>
      <dgm:spPr/>
      <dgm:t>
        <a:bodyPr/>
        <a:lstStyle/>
        <a:p>
          <a:pPr algn="ctr"/>
          <a:endParaRPr lang="ru-RU"/>
        </a:p>
      </dgm:t>
    </dgm:pt>
    <dgm:pt modelId="{448097CA-5ED5-4E49-A772-23C8D51E6ACE}" type="sibTrans" cxnId="{4E2F6620-526A-4AF9-B3EE-7B5AE7FD8B11}">
      <dgm:prSet/>
      <dgm:spPr/>
      <dgm:t>
        <a:bodyPr/>
        <a:lstStyle/>
        <a:p>
          <a:pPr algn="ctr"/>
          <a:endParaRPr lang="ru-RU"/>
        </a:p>
      </dgm:t>
    </dgm:pt>
    <dgm:pt modelId="{28F5C981-7105-4F2C-A2D1-23B06C7EC931}" type="pres">
      <dgm:prSet presAssocID="{613AEB9C-5616-45C5-8DC0-22A505EDF6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A9B18-BF34-4560-9405-A7736C73D52A}" type="pres">
      <dgm:prSet presAssocID="{DECA0D5E-610D-41A3-AB33-07A0A61B8BDE}" presName="node" presStyleLbl="node1" presStyleIdx="0" presStyleCnt="3" custScaleX="23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6E812-F2CB-4E02-8C9E-0D82AF8E0A1A}" type="pres">
      <dgm:prSet presAssocID="{8EDBAE89-3B61-4136-BEEC-9065397C7EF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24735D9-0A2F-446B-A545-1C2C2880175B}" type="pres">
      <dgm:prSet presAssocID="{8EDBAE89-3B61-4136-BEEC-9065397C7EF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6BCA94-EA3C-492A-A0A3-571A5264A8CC}" type="pres">
      <dgm:prSet presAssocID="{3D2EB67D-6C5D-4500-A931-233FDF8140FB}" presName="node" presStyleLbl="node1" presStyleIdx="1" presStyleCnt="3" custScaleX="128001" custRadScaleRad="96442" custRadScaleInc="-6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38B90-AC47-43A3-84BC-221975FD2F1D}" type="pres">
      <dgm:prSet presAssocID="{64A97BAC-EF61-4E57-A9FB-6D4FD456E09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D476482-7E13-4509-B655-AA16610CDCCC}" type="pres">
      <dgm:prSet presAssocID="{64A97BAC-EF61-4E57-A9FB-6D4FD456E09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C08BA87-2E3F-4EDD-AA24-E61FE5CEC7A2}" type="pres">
      <dgm:prSet presAssocID="{9FE2F93E-1232-4B2E-98B4-87E617E7E80F}" presName="node" presStyleLbl="node1" presStyleIdx="2" presStyleCnt="3" custScaleX="135303" custRadScaleRad="98225" custRadScaleInc="6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2007B-738A-479D-A6D1-BC225EEAA406}" type="pres">
      <dgm:prSet presAssocID="{448097CA-5ED5-4E49-A772-23C8D51E6AC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974508A-317E-4DC0-AA9D-C2624F60BE53}" type="pres">
      <dgm:prSet presAssocID="{448097CA-5ED5-4E49-A772-23C8D51E6AC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86C0714-D322-4C95-9BB6-8ABD88B0614D}" type="presOf" srcId="{64A97BAC-EF61-4E57-A9FB-6D4FD456E09E}" destId="{37038B90-AC47-43A3-84BC-221975FD2F1D}" srcOrd="0" destOrd="0" presId="urn:microsoft.com/office/officeart/2005/8/layout/cycle7"/>
    <dgm:cxn modelId="{074C7D86-BEB5-4238-B909-A367ACCF53DA}" type="presOf" srcId="{DECA0D5E-610D-41A3-AB33-07A0A61B8BDE}" destId="{F75A9B18-BF34-4560-9405-A7736C73D52A}" srcOrd="0" destOrd="0" presId="urn:microsoft.com/office/officeart/2005/8/layout/cycle7"/>
    <dgm:cxn modelId="{7FBC3B81-2C7C-4B6B-9A60-338BA85FF87C}" type="presOf" srcId="{613AEB9C-5616-45C5-8DC0-22A505EDF606}" destId="{28F5C981-7105-4F2C-A2D1-23B06C7EC931}" srcOrd="0" destOrd="0" presId="urn:microsoft.com/office/officeart/2005/8/layout/cycle7"/>
    <dgm:cxn modelId="{467C240E-456D-47DA-8025-0FA73D3556F0}" type="presOf" srcId="{9FE2F93E-1232-4B2E-98B4-87E617E7E80F}" destId="{9C08BA87-2E3F-4EDD-AA24-E61FE5CEC7A2}" srcOrd="0" destOrd="0" presId="urn:microsoft.com/office/officeart/2005/8/layout/cycle7"/>
    <dgm:cxn modelId="{273416CE-99E3-4BBF-B60B-35D47266F6B4}" type="presOf" srcId="{448097CA-5ED5-4E49-A772-23C8D51E6ACE}" destId="{1974508A-317E-4DC0-AA9D-C2624F60BE53}" srcOrd="1" destOrd="0" presId="urn:microsoft.com/office/officeart/2005/8/layout/cycle7"/>
    <dgm:cxn modelId="{746804F0-BD57-49BD-B61F-EC1BA3339067}" srcId="{613AEB9C-5616-45C5-8DC0-22A505EDF606}" destId="{3D2EB67D-6C5D-4500-A931-233FDF8140FB}" srcOrd="1" destOrd="0" parTransId="{1C593369-AF89-4CA5-BA79-E2E25B4A9B39}" sibTransId="{64A97BAC-EF61-4E57-A9FB-6D4FD456E09E}"/>
    <dgm:cxn modelId="{4665112A-4FF7-476C-9836-0568C8C8DD31}" type="presOf" srcId="{64A97BAC-EF61-4E57-A9FB-6D4FD456E09E}" destId="{7D476482-7E13-4509-B655-AA16610CDCCC}" srcOrd="1" destOrd="0" presId="urn:microsoft.com/office/officeart/2005/8/layout/cycle7"/>
    <dgm:cxn modelId="{FE1D8F4C-D78A-4F25-B8B8-A3166ECE2185}" type="presOf" srcId="{448097CA-5ED5-4E49-A772-23C8D51E6ACE}" destId="{06B2007B-738A-479D-A6D1-BC225EEAA406}" srcOrd="0" destOrd="0" presId="urn:microsoft.com/office/officeart/2005/8/layout/cycle7"/>
    <dgm:cxn modelId="{8439F437-3FF0-437D-B0C9-F86AF9D6DC30}" type="presOf" srcId="{3D2EB67D-6C5D-4500-A931-233FDF8140FB}" destId="{546BCA94-EA3C-492A-A0A3-571A5264A8CC}" srcOrd="0" destOrd="0" presId="urn:microsoft.com/office/officeart/2005/8/layout/cycle7"/>
    <dgm:cxn modelId="{FBA88FE8-423E-43A1-8BC5-03620E886A5D}" type="presOf" srcId="{8EDBAE89-3B61-4136-BEEC-9065397C7EF6}" destId="{E3B6E812-F2CB-4E02-8C9E-0D82AF8E0A1A}" srcOrd="0" destOrd="0" presId="urn:microsoft.com/office/officeart/2005/8/layout/cycle7"/>
    <dgm:cxn modelId="{A029CB8B-B44F-4A5A-9891-6DF8079009D2}" type="presOf" srcId="{8EDBAE89-3B61-4136-BEEC-9065397C7EF6}" destId="{E24735D9-0A2F-446B-A545-1C2C2880175B}" srcOrd="1" destOrd="0" presId="urn:microsoft.com/office/officeart/2005/8/layout/cycle7"/>
    <dgm:cxn modelId="{4E2F6620-526A-4AF9-B3EE-7B5AE7FD8B11}" srcId="{613AEB9C-5616-45C5-8DC0-22A505EDF606}" destId="{9FE2F93E-1232-4B2E-98B4-87E617E7E80F}" srcOrd="2" destOrd="0" parTransId="{431F6250-5D2B-49D7-BD21-AC4799BEF0DE}" sibTransId="{448097CA-5ED5-4E49-A772-23C8D51E6ACE}"/>
    <dgm:cxn modelId="{6D20B8CC-5C30-4EE0-B3B2-886213713389}" srcId="{613AEB9C-5616-45C5-8DC0-22A505EDF606}" destId="{DECA0D5E-610D-41A3-AB33-07A0A61B8BDE}" srcOrd="0" destOrd="0" parTransId="{CE47965F-2E1E-45F1-8BEA-F53505730CC3}" sibTransId="{8EDBAE89-3B61-4136-BEEC-9065397C7EF6}"/>
    <dgm:cxn modelId="{D5D2C31D-331D-4326-B945-2667148243DD}" type="presParOf" srcId="{28F5C981-7105-4F2C-A2D1-23B06C7EC931}" destId="{F75A9B18-BF34-4560-9405-A7736C73D52A}" srcOrd="0" destOrd="0" presId="urn:microsoft.com/office/officeart/2005/8/layout/cycle7"/>
    <dgm:cxn modelId="{57C932CA-535E-4BB0-82A6-0824BC349B7D}" type="presParOf" srcId="{28F5C981-7105-4F2C-A2D1-23B06C7EC931}" destId="{E3B6E812-F2CB-4E02-8C9E-0D82AF8E0A1A}" srcOrd="1" destOrd="0" presId="urn:microsoft.com/office/officeart/2005/8/layout/cycle7"/>
    <dgm:cxn modelId="{751FAA68-33AB-4440-8761-5F3D262EFC52}" type="presParOf" srcId="{E3B6E812-F2CB-4E02-8C9E-0D82AF8E0A1A}" destId="{E24735D9-0A2F-446B-A545-1C2C2880175B}" srcOrd="0" destOrd="0" presId="urn:microsoft.com/office/officeart/2005/8/layout/cycle7"/>
    <dgm:cxn modelId="{05FF38A0-9731-446F-B4B4-4386E7046B26}" type="presParOf" srcId="{28F5C981-7105-4F2C-A2D1-23B06C7EC931}" destId="{546BCA94-EA3C-492A-A0A3-571A5264A8CC}" srcOrd="2" destOrd="0" presId="urn:microsoft.com/office/officeart/2005/8/layout/cycle7"/>
    <dgm:cxn modelId="{CD2CAC9B-B589-4C81-B79B-DC5C8D292E10}" type="presParOf" srcId="{28F5C981-7105-4F2C-A2D1-23B06C7EC931}" destId="{37038B90-AC47-43A3-84BC-221975FD2F1D}" srcOrd="3" destOrd="0" presId="urn:microsoft.com/office/officeart/2005/8/layout/cycle7"/>
    <dgm:cxn modelId="{614194D8-0CC6-40C6-A4D7-3C1CFA1D08CC}" type="presParOf" srcId="{37038B90-AC47-43A3-84BC-221975FD2F1D}" destId="{7D476482-7E13-4509-B655-AA16610CDCCC}" srcOrd="0" destOrd="0" presId="urn:microsoft.com/office/officeart/2005/8/layout/cycle7"/>
    <dgm:cxn modelId="{F469CB20-0136-4C57-BB48-54DCFB061008}" type="presParOf" srcId="{28F5C981-7105-4F2C-A2D1-23B06C7EC931}" destId="{9C08BA87-2E3F-4EDD-AA24-E61FE5CEC7A2}" srcOrd="4" destOrd="0" presId="urn:microsoft.com/office/officeart/2005/8/layout/cycle7"/>
    <dgm:cxn modelId="{35090347-C4E4-459E-BFC6-95B985DAF364}" type="presParOf" srcId="{28F5C981-7105-4F2C-A2D1-23B06C7EC931}" destId="{06B2007B-738A-479D-A6D1-BC225EEAA406}" srcOrd="5" destOrd="0" presId="urn:microsoft.com/office/officeart/2005/8/layout/cycle7"/>
    <dgm:cxn modelId="{4E76D2CA-359A-42F8-8D61-BFFC2DD27085}" type="presParOf" srcId="{06B2007B-738A-479D-A6D1-BC225EEAA406}" destId="{1974508A-317E-4DC0-AA9D-C2624F60BE5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A9B18-BF34-4560-9405-A7736C73D52A}">
      <dsp:nvSpPr>
        <dsp:cNvPr id="0" name=""/>
        <dsp:cNvSpPr/>
      </dsp:nvSpPr>
      <dsp:spPr>
        <a:xfrm>
          <a:off x="938543" y="848"/>
          <a:ext cx="4896539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формы работы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382" y="31687"/>
        <a:ext cx="4834861" cy="991228"/>
      </dsp:txXfrm>
    </dsp:sp>
    <dsp:sp modelId="{E3B6E812-F2CB-4E02-8C9E-0D82AF8E0A1A}">
      <dsp:nvSpPr>
        <dsp:cNvPr id="0" name=""/>
        <dsp:cNvSpPr/>
      </dsp:nvSpPr>
      <dsp:spPr>
        <a:xfrm rot="2585154">
          <a:off x="3911605" y="1242722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22160" y="1316425"/>
        <a:ext cx="653094" cy="221111"/>
      </dsp:txXfrm>
    </dsp:sp>
    <dsp:sp modelId="{546BCA94-EA3C-492A-A0A3-571A5264A8CC}">
      <dsp:nvSpPr>
        <dsp:cNvPr id="0" name=""/>
        <dsp:cNvSpPr/>
      </dsp:nvSpPr>
      <dsp:spPr>
        <a:xfrm>
          <a:off x="3962871" y="1800208"/>
          <a:ext cx="2695460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800" b="1" kern="120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710" y="1831047"/>
        <a:ext cx="2633782" cy="991228"/>
      </dsp:txXfrm>
    </dsp:sp>
    <dsp:sp modelId="{37038B90-AC47-43A3-84BC-221975FD2F1D}">
      <dsp:nvSpPr>
        <dsp:cNvPr id="0" name=""/>
        <dsp:cNvSpPr/>
      </dsp:nvSpPr>
      <dsp:spPr>
        <a:xfrm rot="10800007">
          <a:off x="2970166" y="2142399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80721" y="2216102"/>
        <a:ext cx="653094" cy="221111"/>
      </dsp:txXfrm>
    </dsp:sp>
    <dsp:sp modelId="{9C08BA87-2E3F-4EDD-AA24-E61FE5CEC7A2}">
      <dsp:nvSpPr>
        <dsp:cNvPr id="0" name=""/>
        <dsp:cNvSpPr/>
      </dsp:nvSpPr>
      <dsp:spPr>
        <a:xfrm>
          <a:off x="2438" y="1800200"/>
          <a:ext cx="2849226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</a:t>
          </a:r>
          <a:endParaRPr lang="ru-RU" sz="2800" b="1" kern="120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77" y="1831039"/>
        <a:ext cx="2787548" cy="991228"/>
      </dsp:txXfrm>
    </dsp:sp>
    <dsp:sp modelId="{06B2007B-738A-479D-A6D1-BC225EEAA406}">
      <dsp:nvSpPr>
        <dsp:cNvPr id="0" name=""/>
        <dsp:cNvSpPr/>
      </dsp:nvSpPr>
      <dsp:spPr>
        <a:xfrm rot="19046607">
          <a:off x="1969830" y="1242718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080385" y="1316421"/>
        <a:ext cx="653094" cy="221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A9B18-BF34-4560-9405-A7736C73D52A}">
      <dsp:nvSpPr>
        <dsp:cNvPr id="0" name=""/>
        <dsp:cNvSpPr/>
      </dsp:nvSpPr>
      <dsp:spPr>
        <a:xfrm>
          <a:off x="938543" y="848"/>
          <a:ext cx="4896539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формы работы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382" y="31687"/>
        <a:ext cx="4834861" cy="991228"/>
      </dsp:txXfrm>
    </dsp:sp>
    <dsp:sp modelId="{E3B6E812-F2CB-4E02-8C9E-0D82AF8E0A1A}">
      <dsp:nvSpPr>
        <dsp:cNvPr id="0" name=""/>
        <dsp:cNvSpPr/>
      </dsp:nvSpPr>
      <dsp:spPr>
        <a:xfrm rot="2585154">
          <a:off x="3911605" y="1242722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22160" y="1316425"/>
        <a:ext cx="653094" cy="221111"/>
      </dsp:txXfrm>
    </dsp:sp>
    <dsp:sp modelId="{546BCA94-EA3C-492A-A0A3-571A5264A8CC}">
      <dsp:nvSpPr>
        <dsp:cNvPr id="0" name=""/>
        <dsp:cNvSpPr/>
      </dsp:nvSpPr>
      <dsp:spPr>
        <a:xfrm>
          <a:off x="3962871" y="1800208"/>
          <a:ext cx="2695460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800" b="1" kern="120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710" y="1831047"/>
        <a:ext cx="2633782" cy="991228"/>
      </dsp:txXfrm>
    </dsp:sp>
    <dsp:sp modelId="{37038B90-AC47-43A3-84BC-221975FD2F1D}">
      <dsp:nvSpPr>
        <dsp:cNvPr id="0" name=""/>
        <dsp:cNvSpPr/>
      </dsp:nvSpPr>
      <dsp:spPr>
        <a:xfrm rot="10800007">
          <a:off x="2970166" y="2142399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80721" y="2216102"/>
        <a:ext cx="653094" cy="221111"/>
      </dsp:txXfrm>
    </dsp:sp>
    <dsp:sp modelId="{9C08BA87-2E3F-4EDD-AA24-E61FE5CEC7A2}">
      <dsp:nvSpPr>
        <dsp:cNvPr id="0" name=""/>
        <dsp:cNvSpPr/>
      </dsp:nvSpPr>
      <dsp:spPr>
        <a:xfrm>
          <a:off x="2438" y="1800200"/>
          <a:ext cx="2849226" cy="1052906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Урок</a:t>
          </a:r>
          <a:endParaRPr lang="ru-RU" sz="2800" b="1" kern="1200" dirty="0"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77" y="1831039"/>
        <a:ext cx="2787548" cy="991228"/>
      </dsp:txXfrm>
    </dsp:sp>
    <dsp:sp modelId="{06B2007B-738A-479D-A6D1-BC225EEAA406}">
      <dsp:nvSpPr>
        <dsp:cNvPr id="0" name=""/>
        <dsp:cNvSpPr/>
      </dsp:nvSpPr>
      <dsp:spPr>
        <a:xfrm rot="19046607">
          <a:off x="1969830" y="1242718"/>
          <a:ext cx="874204" cy="3685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080385" y="1316421"/>
        <a:ext cx="653094" cy="221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4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6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5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4100-1E6A-4AF2-A3FD-87EB2E62494E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6D6E-0789-4554-A27E-634121D6B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2;&#1072;&#1089;&#1090;&#1077;&#1088;-&#1082;&#1083;&#1072;&#1089;&#1089;%202013%20&#1103;&#1085;&#1074;&#1072;&#1088;&#1100;.pp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2;&#1086;&#1103;%20&#1085;&#1077;&#1087;&#1086;&#1074;&#1090;&#1086;&#1088;&#1080;&#1084;&#1072;&#1103;%20&#1087;&#1083;&#1072;&#1085;&#1077;&#1090;&#1072;%20&#1092;&#1088;&#1072;&#1075;&#1084;&#1077;&#1085;&#1090;.ppt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84;&#1072;&#1090;&#1077;&#1084;&#1072;&#1090;&#1080;&#1082;&#1072;+&#1093;&#1080;&#1084;&#1080;&#1103;+&#1080;&#1085;&#1092;&#1086;&#1088;&#1084;&#1072;&#1090;&#1080;&#1082;&#1072;%20&#1092;&#1088;&#1072;&#1075;&#1084;&#1077;&#1085;&#1090;.pp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60;&#1083;&#1072;&#1075;%20&#1057;&#1090;&#1072;&#1074;&#1088;&#1086;&#1087;&#1086;&#1083;&#1100;&#1089;&#1082;&#1086;&#1075;&#1086;%20&#1082;&#1088;&#1072;&#1103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60;&#1083;&#1072;&#1075;%20&#1057;&#1090;&#1072;&#1074;&#1088;&#1086;&#1087;&#1086;&#1083;&#1100;&#1089;&#1082;&#1086;&#1075;&#1086;%20&#1082;&#1088;&#1072;&#1103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&#1060;&#1083;&#1072;&#1075;%20&#1057;&#1090;&#1072;&#1074;&#1088;&#1086;&#1087;&#1086;&#1083;&#1100;&#1089;&#1082;&#1086;&#1075;&#1086;%20&#1082;&#1088;&#1072;&#1103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7910" y="1988840"/>
            <a:ext cx="7848872" cy="4633489"/>
            <a:chOff x="577910" y="1988840"/>
            <a:chExt cx="7848872" cy="463348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7910" y="1988840"/>
              <a:ext cx="784887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3300"/>
                  </a:solidFill>
                </a:rPr>
                <a:t>Учет </a:t>
              </a:r>
              <a:r>
                <a:rPr lang="ru-RU" sz="3600" b="1" dirty="0" smtClean="0">
                  <a:solidFill>
                    <a:srgbClr val="003300"/>
                  </a:solidFill>
                </a:rPr>
                <a:t>национальных, </a:t>
              </a:r>
              <a:r>
                <a:rPr lang="ru-RU" sz="3600" b="1" dirty="0">
                  <a:solidFill>
                    <a:srgbClr val="003300"/>
                  </a:solidFill>
                </a:rPr>
                <a:t>региональных и этнокультурных особенностей преподавания математики в условиях перехода на ФГОС </a:t>
              </a:r>
              <a:r>
                <a:rPr lang="ru-RU" sz="3600" b="1" dirty="0" smtClean="0">
                  <a:solidFill>
                    <a:srgbClr val="003300"/>
                  </a:solidFill>
                </a:rPr>
                <a:t>ООО</a:t>
              </a:r>
              <a:endParaRPr lang="ru-RU" sz="3600" b="1" dirty="0">
                <a:solidFill>
                  <a:srgbClr val="0033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42022" y="5668222"/>
              <a:ext cx="20011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3300"/>
                  </a:solidFill>
                </a:rPr>
                <a:t>Ставрополь</a:t>
              </a:r>
            </a:p>
            <a:p>
              <a:pPr algn="ctr"/>
              <a:r>
                <a:rPr lang="ru-RU" sz="2800" b="1" dirty="0" smtClean="0">
                  <a:solidFill>
                    <a:srgbClr val="003300"/>
                  </a:solidFill>
                </a:rPr>
                <a:t>2015</a:t>
              </a:r>
              <a:endParaRPr lang="ru-RU" sz="2800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4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752" y="1772816"/>
            <a:ext cx="9036496" cy="5040560"/>
            <a:chOff x="53752" y="1772816"/>
            <a:chExt cx="9036496" cy="50405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752" y="1772816"/>
              <a:ext cx="903649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 smtClean="0">
                  <a:solidFill>
                    <a:srgbClr val="003300"/>
                  </a:solidFill>
                </a:rPr>
                <a:t>Основные задачи основной школы: </a:t>
              </a: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- получение основных сведений о различных сторонах жизни Ставропольского края в прошлом и настоящем;</a:t>
              </a:r>
            </a:p>
            <a:p>
              <a:pPr marL="342900" indent="-342900" algn="just">
                <a:buFontTx/>
                <a:buChar char="-"/>
              </a:pPr>
              <a:r>
                <a:rPr lang="ru-RU" sz="2400" b="1" dirty="0" smtClean="0">
                  <a:solidFill>
                    <a:srgbClr val="003300"/>
                  </a:solidFill>
                </a:rPr>
                <a:t>усиление информационного, адаптивного и</a:t>
              </a:r>
            </a:p>
            <a:p>
              <a:pPr algn="just"/>
              <a:r>
                <a:rPr lang="ru-RU" sz="2400" b="1" dirty="0" err="1" smtClean="0">
                  <a:solidFill>
                    <a:srgbClr val="003300"/>
                  </a:solidFill>
                </a:rPr>
                <a:t>профориентационного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 аспектов содержания образования.</a:t>
              </a:r>
              <a:endParaRPr lang="ru-RU" sz="2400" b="1" dirty="0">
                <a:solidFill>
                  <a:srgbClr val="003300"/>
                </a:solidFill>
              </a:endParaRPr>
            </a:p>
          </p:txBody>
        </p:sp>
        <p:pic>
          <p:nvPicPr>
            <p:cNvPr id="3" name="Picture 2" descr="http://school25tula.ru/media/k2/items/cache/467a11bbfad7b1d341b6b5e16438d2b3_X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671" y="4365104"/>
              <a:ext cx="2658577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0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752" y="1772816"/>
            <a:ext cx="9047320" cy="5040560"/>
            <a:chOff x="53752" y="1772816"/>
            <a:chExt cx="9047320" cy="50405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752" y="1772816"/>
              <a:ext cx="9036496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 smtClean="0">
                  <a:solidFill>
                    <a:srgbClr val="003300"/>
                  </a:solidFill>
                </a:rPr>
                <a:t>Основные </a:t>
              </a:r>
              <a:r>
                <a:rPr lang="ru-RU" sz="3200" b="1" smtClean="0">
                  <a:solidFill>
                    <a:srgbClr val="003300"/>
                  </a:solidFill>
                </a:rPr>
                <a:t>задачи старшей </a:t>
              </a:r>
              <a:r>
                <a:rPr lang="ru-RU" sz="3200" b="1" dirty="0" smtClean="0">
                  <a:solidFill>
                    <a:srgbClr val="003300"/>
                  </a:solidFill>
                </a:rPr>
                <a:t>школы: </a:t>
              </a: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- </a:t>
              </a:r>
              <a:r>
                <a:rPr lang="ru-RU" sz="2400" b="1" dirty="0">
                  <a:solidFill>
                    <a:srgbClr val="003300"/>
                  </a:solidFill>
                </a:rPr>
                <a:t>расширение и углубление знаний о регионе на макро - и </a:t>
              </a:r>
              <a:r>
                <a:rPr lang="ru-RU" sz="2400" b="1" dirty="0" err="1" smtClean="0">
                  <a:solidFill>
                    <a:srgbClr val="003300"/>
                  </a:solidFill>
                </a:rPr>
                <a:t>мегауровне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;</a:t>
              </a:r>
            </a:p>
            <a:p>
              <a:pPr marL="342900" indent="-342900" algn="just">
                <a:buFontTx/>
                <a:buChar char="-"/>
              </a:pPr>
              <a:r>
                <a:rPr lang="ru-RU" sz="2400" b="1" dirty="0">
                  <a:solidFill>
                    <a:srgbClr val="003300"/>
                  </a:solidFill>
                </a:rPr>
                <a:t>изучение специальных курсов проблемного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характера;</a:t>
              </a:r>
            </a:p>
            <a:p>
              <a:pPr marL="342900" indent="-342900" algn="just">
                <a:buFontTx/>
                <a:buChar char="-"/>
              </a:pPr>
              <a:r>
                <a:rPr lang="ru-RU" sz="2400" b="1" dirty="0">
                  <a:solidFill>
                    <a:srgbClr val="003300"/>
                  </a:solidFill>
                </a:rPr>
                <a:t>вовлечение школьников в доступную им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учебную проектную и</a:t>
              </a: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исследовательскую деятельность </a:t>
              </a:r>
              <a:r>
                <a:rPr lang="ru-RU" sz="2400" b="1" dirty="0">
                  <a:solidFill>
                    <a:srgbClr val="003300"/>
                  </a:solidFill>
                </a:rPr>
                <a:t>по региональной тематике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.</a:t>
              </a:r>
              <a:endParaRPr lang="ru-RU" sz="2400" b="1" dirty="0">
                <a:solidFill>
                  <a:srgbClr val="003300"/>
                </a:solidFill>
              </a:endParaRPr>
            </a:p>
          </p:txBody>
        </p:sp>
        <p:pic>
          <p:nvPicPr>
            <p:cNvPr id="2050" name="Picture 2" descr="http://petrovskiokrug.ru/upload/iblock/7ec/ekz290508_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774" y="4797152"/>
              <a:ext cx="2688298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3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1700808"/>
            <a:ext cx="8900676" cy="5100067"/>
            <a:chOff x="179512" y="1700808"/>
            <a:chExt cx="8900676" cy="510006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1700808"/>
              <a:ext cx="878497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Фундаментальной </a:t>
              </a:r>
              <a:r>
                <a:rPr lang="ru-RU" sz="2400" b="1" dirty="0">
                  <a:solidFill>
                    <a:srgbClr val="003300"/>
                  </a:solidFill>
                </a:rPr>
                <a:t>основой единства страны, безусловно, является русский язык, наш государственный язык, язык межнационального общения. Именно он формирует общее гражданское, культурное, образовательное пространство. И знать его, причём на высоком уровне, должен каждый гражданин Российской Федерации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.</a:t>
              </a:r>
            </a:p>
            <a:p>
              <a:pPr algn="r"/>
              <a:r>
                <a:rPr lang="ru-RU" sz="2400" i="1" dirty="0" smtClean="0">
                  <a:solidFill>
                    <a:srgbClr val="003300"/>
                  </a:solidFill>
                </a:rPr>
                <a:t>В.В. Путин</a:t>
              </a:r>
              <a:r>
                <a:rPr lang="ru-RU" sz="2400" i="1" dirty="0">
                  <a:solidFill>
                    <a:srgbClr val="003300"/>
                  </a:solidFill>
                </a:rPr>
                <a:t>: «Русский язык - основа единства страны</a:t>
              </a:r>
              <a:r>
                <a:rPr lang="ru-RU" sz="2400" i="1" dirty="0" smtClean="0">
                  <a:solidFill>
                    <a:srgbClr val="003300"/>
                  </a:solidFill>
                </a:rPr>
                <a:t>»</a:t>
              </a:r>
              <a:endParaRPr lang="ru-RU" sz="2400" i="1" dirty="0">
                <a:solidFill>
                  <a:srgbClr val="003300"/>
                </a:solidFill>
              </a:endParaRPr>
            </a:p>
          </p:txBody>
        </p:sp>
        <p:pic>
          <p:nvPicPr>
            <p:cNvPr id="5" name="Picture 2" descr="http://minidetki.ru/wp-content/uploads/2014/03/kak-v-vodu-glyadel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365104"/>
              <a:ext cx="3140036" cy="243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693" y="116632"/>
            <a:ext cx="9147094" cy="6696744"/>
            <a:chOff x="35693" y="116632"/>
            <a:chExt cx="9147094" cy="669674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7" t="10160" r="19388" b="16190"/>
            <a:stretch/>
          </p:blipFill>
          <p:spPr bwMode="auto">
            <a:xfrm>
              <a:off x="3779912" y="2609653"/>
              <a:ext cx="5342023" cy="419509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" t="20853" r="88583" b="12415"/>
            <a:stretch/>
          </p:blipFill>
          <p:spPr bwMode="auto">
            <a:xfrm>
              <a:off x="35693" y="116632"/>
              <a:ext cx="859876" cy="669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20845" y="1628800"/>
              <a:ext cx="82619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</a:rPr>
                <a:t>На территории СК проживают представители</a:t>
              </a:r>
            </a:p>
            <a:p>
              <a:r>
                <a:rPr lang="ru-RU" sz="3200" b="1" dirty="0" smtClean="0">
                  <a:solidFill>
                    <a:srgbClr val="003300"/>
                  </a:solidFill>
                </a:rPr>
                <a:t>более 50 национальностей </a:t>
              </a:r>
              <a:endParaRPr lang="ru-RU" sz="3200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4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15616" y="1844824"/>
            <a:ext cx="6984776" cy="4968552"/>
            <a:chOff x="1115616" y="1844824"/>
            <a:chExt cx="6984776" cy="4968552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651922515"/>
                </p:ext>
              </p:extLst>
            </p:nvPr>
          </p:nvGraphicFramePr>
          <p:xfrm>
            <a:off x="1223628" y="1844824"/>
            <a:ext cx="66967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2" descr="http://misanec.ru/wp-content/uploads/2014/12/1237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4797152"/>
              <a:ext cx="3024336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2x2.dp.ua/images/sprint/sprint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6" r="4139"/>
            <a:stretch/>
          </p:blipFill>
          <p:spPr bwMode="auto">
            <a:xfrm>
              <a:off x="5076056" y="4797152"/>
              <a:ext cx="3024336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52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556792"/>
            <a:ext cx="9036496" cy="5544616"/>
            <a:chOff x="0" y="1556792"/>
            <a:chExt cx="9036496" cy="5544616"/>
          </a:xfrm>
        </p:grpSpPr>
        <p:sp>
          <p:nvSpPr>
            <p:cNvPr id="3" name="TextBox 2"/>
            <p:cNvSpPr txBox="1"/>
            <p:nvPr/>
          </p:nvSpPr>
          <p:spPr>
            <a:xfrm>
              <a:off x="0" y="1556792"/>
              <a:ext cx="870501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</a:rPr>
                <a:t>Текстовые задачи, задачи на проценты, дроби, </a:t>
              </a:r>
            </a:p>
            <a:p>
              <a:r>
                <a:rPr lang="ru-RU" sz="3200" b="1" dirty="0" smtClean="0">
                  <a:solidFill>
                    <a:srgbClr val="003300"/>
                  </a:solidFill>
                </a:rPr>
                <a:t>работа с диаграммами, графиками …</a:t>
              </a:r>
              <a:endParaRPr lang="ru-RU" sz="3200" b="1" dirty="0">
                <a:solidFill>
                  <a:srgbClr val="0033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8188" y="2538770"/>
              <a:ext cx="891830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rgbClr val="003300"/>
                  </a:solidFill>
                </a:rPr>
                <a:t>Национальный </a:t>
              </a:r>
              <a:r>
                <a:rPr lang="ru-RU" b="1" dirty="0" smtClean="0">
                  <a:solidFill>
                    <a:srgbClr val="003300"/>
                  </a:solidFill>
                </a:rPr>
                <a:t>состав СК</a:t>
              </a:r>
              <a:endParaRPr lang="ru-RU" b="1" dirty="0">
                <a:solidFill>
                  <a:srgbClr val="003300"/>
                </a:solidFill>
              </a:endParaRPr>
            </a:p>
            <a:p>
              <a:pPr algn="just"/>
              <a:r>
                <a:rPr lang="ru-RU" dirty="0">
                  <a:solidFill>
                    <a:srgbClr val="003300"/>
                  </a:solidFill>
                </a:rPr>
                <a:t>Большинство населения края </a:t>
              </a:r>
              <a:r>
                <a:rPr lang="ru-RU" dirty="0" smtClean="0">
                  <a:solidFill>
                    <a:srgbClr val="003300"/>
                  </a:solidFill>
                </a:rPr>
                <a:t>составляют </a:t>
              </a:r>
              <a:r>
                <a:rPr lang="ru-RU" b="1" dirty="0" smtClean="0">
                  <a:solidFill>
                    <a:srgbClr val="003300"/>
                  </a:solidFill>
                </a:rPr>
                <a:t>русские</a:t>
              </a:r>
              <a:r>
                <a:rPr lang="ru-RU" dirty="0" smtClean="0">
                  <a:solidFill>
                    <a:srgbClr val="003300"/>
                  </a:solidFill>
                </a:rPr>
                <a:t>. </a:t>
              </a:r>
              <a:r>
                <a:rPr lang="ru-RU" dirty="0">
                  <a:solidFill>
                    <a:srgbClr val="003300"/>
                  </a:solidFill>
                </a:rPr>
                <a:t>Традиционно велики в крае этнические </a:t>
              </a:r>
              <a:r>
                <a:rPr lang="ru-RU" dirty="0" smtClean="0">
                  <a:solidFill>
                    <a:srgbClr val="003300"/>
                  </a:solidFill>
                </a:rPr>
                <a:t>общины </a:t>
              </a:r>
              <a:r>
                <a:rPr lang="ru-RU" b="1" dirty="0" smtClean="0">
                  <a:solidFill>
                    <a:srgbClr val="003300"/>
                  </a:solidFill>
                </a:rPr>
                <a:t>армян</a:t>
              </a:r>
              <a:r>
                <a:rPr lang="ru-RU" dirty="0" smtClean="0">
                  <a:solidFill>
                    <a:srgbClr val="003300"/>
                  </a:solidFill>
                </a:rPr>
                <a:t>, </a:t>
              </a:r>
              <a:r>
                <a:rPr lang="ru-RU" b="1" dirty="0" smtClean="0">
                  <a:solidFill>
                    <a:srgbClr val="003300"/>
                  </a:solidFill>
                </a:rPr>
                <a:t>украинцев</a:t>
              </a:r>
              <a:r>
                <a:rPr lang="ru-RU" dirty="0">
                  <a:solidFill>
                    <a:srgbClr val="003300"/>
                  </a:solidFill>
                </a:rPr>
                <a:t> </a:t>
              </a:r>
              <a:r>
                <a:rPr lang="ru-RU" dirty="0" smtClean="0">
                  <a:solidFill>
                    <a:srgbClr val="003300"/>
                  </a:solidFill>
                </a:rPr>
                <a:t>и </a:t>
              </a:r>
              <a:r>
                <a:rPr lang="ru-RU" b="1" dirty="0" smtClean="0">
                  <a:solidFill>
                    <a:srgbClr val="003300"/>
                  </a:solidFill>
                </a:rPr>
                <a:t>греков</a:t>
              </a:r>
              <a:r>
                <a:rPr lang="ru-RU" dirty="0" smtClean="0">
                  <a:solidFill>
                    <a:srgbClr val="003300"/>
                  </a:solidFill>
                </a:rPr>
                <a:t>. </a:t>
              </a:r>
              <a:r>
                <a:rPr lang="ru-RU" dirty="0">
                  <a:solidFill>
                    <a:srgbClr val="003300"/>
                  </a:solidFill>
                </a:rPr>
                <a:t>В последние десятилетия возросло количество проживающих в </a:t>
              </a:r>
              <a:r>
                <a:rPr lang="ru-RU" dirty="0" smtClean="0">
                  <a:solidFill>
                    <a:srgbClr val="003300"/>
                  </a:solidFill>
                </a:rPr>
                <a:t>крае </a:t>
              </a:r>
              <a:r>
                <a:rPr lang="ru-RU" b="1" dirty="0" smtClean="0">
                  <a:solidFill>
                    <a:srgbClr val="003300"/>
                  </a:solidFill>
                </a:rPr>
                <a:t>дагестанских народов</a:t>
              </a:r>
              <a:r>
                <a:rPr lang="ru-RU" dirty="0" smtClean="0">
                  <a:solidFill>
                    <a:srgbClr val="003300"/>
                  </a:solidFill>
                </a:rPr>
                <a:t>, особенно </a:t>
              </a:r>
              <a:r>
                <a:rPr lang="ru-RU" b="1" dirty="0" smtClean="0">
                  <a:solidFill>
                    <a:srgbClr val="003300"/>
                  </a:solidFill>
                </a:rPr>
                <a:t>даргинцев</a:t>
              </a:r>
              <a:r>
                <a:rPr lang="ru-RU" dirty="0">
                  <a:solidFill>
                    <a:srgbClr val="003300"/>
                  </a:solidFill>
                </a:rPr>
                <a:t> (1,8 %).</a:t>
              </a:r>
            </a:p>
            <a:p>
              <a:pPr algn="just"/>
              <a:r>
                <a:rPr lang="ru-RU" dirty="0">
                  <a:solidFill>
                    <a:srgbClr val="003300"/>
                  </a:solidFill>
                </a:rPr>
                <a:t>На востоке и северо-востоке края </a:t>
              </a:r>
              <a:r>
                <a:rPr lang="ru-RU" dirty="0" smtClean="0">
                  <a:solidFill>
                    <a:srgbClr val="003300"/>
                  </a:solidFill>
                </a:rPr>
                <a:t>проживают </a:t>
              </a:r>
              <a:r>
                <a:rPr lang="ru-RU" b="1" dirty="0" smtClean="0">
                  <a:solidFill>
                    <a:srgbClr val="003300"/>
                  </a:solidFill>
                </a:rPr>
                <a:t>чеченцы</a:t>
              </a:r>
              <a:r>
                <a:rPr lang="ru-RU" dirty="0">
                  <a:solidFill>
                    <a:srgbClr val="003300"/>
                  </a:solidFill>
                </a:rPr>
                <a:t> (0,4 %). </a:t>
              </a:r>
              <a:r>
                <a:rPr lang="ru-RU" dirty="0" smtClean="0">
                  <a:solidFill>
                    <a:srgbClr val="003300"/>
                  </a:solidFill>
                </a:rPr>
                <a:t>В </a:t>
              </a:r>
              <a:r>
                <a:rPr lang="ru-RU" dirty="0">
                  <a:solidFill>
                    <a:srgbClr val="003300"/>
                  </a:solidFill>
                </a:rPr>
                <a:t>предгорных районах </a:t>
              </a:r>
              <a:r>
                <a:rPr lang="ru-RU" dirty="0" smtClean="0">
                  <a:solidFill>
                    <a:srgbClr val="003300"/>
                  </a:solidFill>
                </a:rPr>
                <a:t>—</a:t>
              </a:r>
            </a:p>
            <a:p>
              <a:pPr algn="just"/>
              <a:r>
                <a:rPr lang="ru-RU" b="1" dirty="0" smtClean="0">
                  <a:solidFill>
                    <a:srgbClr val="003300"/>
                  </a:solidFill>
                </a:rPr>
                <a:t>карачаевцы</a:t>
              </a:r>
              <a:r>
                <a:rPr lang="ru-RU" dirty="0">
                  <a:solidFill>
                    <a:srgbClr val="003300"/>
                  </a:solidFill>
                </a:rPr>
                <a:t> (0,6 </a:t>
              </a:r>
              <a:r>
                <a:rPr lang="ru-RU" dirty="0" smtClean="0">
                  <a:solidFill>
                    <a:srgbClr val="003300"/>
                  </a:solidFill>
                </a:rPr>
                <a:t>%), </a:t>
              </a:r>
              <a:r>
                <a:rPr lang="ru-RU" b="1" dirty="0" err="1" smtClean="0">
                  <a:solidFill>
                    <a:srgbClr val="003300"/>
                  </a:solidFill>
                </a:rPr>
                <a:t>адыги</a:t>
              </a:r>
              <a:r>
                <a:rPr lang="ru-RU" dirty="0">
                  <a:solidFill>
                    <a:srgbClr val="003300"/>
                  </a:solidFill>
                </a:rPr>
                <a:t> (0,4 %) </a:t>
              </a:r>
              <a:r>
                <a:rPr lang="ru-RU" dirty="0" smtClean="0">
                  <a:solidFill>
                    <a:srgbClr val="003300"/>
                  </a:solidFill>
                </a:rPr>
                <a:t>и </a:t>
              </a:r>
              <a:r>
                <a:rPr lang="ru-RU" b="1" dirty="0" smtClean="0">
                  <a:solidFill>
                    <a:srgbClr val="003300"/>
                  </a:solidFill>
                </a:rPr>
                <a:t>абазины </a:t>
              </a:r>
              <a:r>
                <a:rPr lang="ru-RU" dirty="0" smtClean="0">
                  <a:solidFill>
                    <a:srgbClr val="003300"/>
                  </a:solidFill>
                </a:rPr>
                <a:t>(0,1%).            </a:t>
              </a:r>
              <a:endParaRPr lang="ru-RU" dirty="0">
                <a:solidFill>
                  <a:srgbClr val="003300"/>
                </a:solidFill>
              </a:endParaRPr>
            </a:p>
          </p:txBody>
        </p:sp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937419544"/>
                </p:ext>
              </p:extLst>
            </p:nvPr>
          </p:nvGraphicFramePr>
          <p:xfrm>
            <a:off x="323528" y="4311094"/>
            <a:ext cx="4021764" cy="2481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608277" y="4239086"/>
              <a:ext cx="442821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</a:rPr>
                <a:t>Определите по диаграмме, какие из утверждений верны?</a:t>
              </a:r>
            </a:p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rgbClr val="003300"/>
                  </a:solidFill>
                </a:rPr>
                <a:t>Армян меньше, чем греков и даргинцев.</a:t>
              </a:r>
            </a:p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rgbClr val="003300"/>
                  </a:solidFill>
                </a:rPr>
                <a:t>Русских больше 75%.</a:t>
              </a:r>
            </a:p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rgbClr val="003300"/>
                  </a:solidFill>
                </a:rPr>
                <a:t>Других национальностей примерно столько, сколько армян, даргинцев и греков.</a:t>
              </a:r>
            </a:p>
            <a:p>
              <a:pPr marL="342900" indent="-342900">
                <a:buAutoNum type="arabicPeriod"/>
              </a:pPr>
              <a:r>
                <a:rPr lang="ru-RU" b="1" dirty="0" smtClean="0">
                  <a:solidFill>
                    <a:srgbClr val="003300"/>
                  </a:solidFill>
                </a:rPr>
                <a:t>Греков больше, чем даргинцев.</a:t>
              </a:r>
            </a:p>
            <a:p>
              <a:endParaRPr lang="ru-RU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870" y="1700808"/>
            <a:ext cx="8882613" cy="5112568"/>
            <a:chOff x="22870" y="1700808"/>
            <a:chExt cx="8882613" cy="51125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870" y="1700808"/>
              <a:ext cx="87129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аполнение предметных </a:t>
              </a:r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задач региональным содержанием</a:t>
              </a:r>
            </a:p>
          </p:txBody>
        </p:sp>
        <p:pic>
          <p:nvPicPr>
            <p:cNvPr id="3" name="Picture 2" descr="http://www.lentachel.ru/image/cDhD4yyKtjsRlo7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0" y="2856936"/>
              <a:ext cx="3180978" cy="395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19872" y="5171708"/>
              <a:ext cx="548561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 </a:t>
              </a:r>
              <a:r>
                <a:rPr lang="ru-RU" sz="24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400" b="1" dirty="0" smtClean="0">
                  <a:solidFill>
                    <a:srgbClr val="006600"/>
                  </a:solidFill>
                </a:rPr>
                <a:t> </a:t>
              </a:r>
              <a:r>
                <a:rPr lang="ru-RU" sz="2400" b="1" dirty="0">
                  <a:solidFill>
                    <a:srgbClr val="006600"/>
                  </a:solidFill>
                </a:rPr>
                <a:t>октября 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 </a:t>
              </a:r>
              <a:r>
                <a:rPr lang="ru-RU" sz="24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810</a:t>
              </a:r>
              <a:r>
                <a:rPr lang="ru-RU" sz="2400" b="1" dirty="0" smtClean="0">
                  <a:solidFill>
                    <a:srgbClr val="006600"/>
                  </a:solidFill>
                </a:rPr>
                <a:t> </a:t>
              </a:r>
              <a:r>
                <a:rPr lang="ru-RU" sz="2400" b="1" dirty="0">
                  <a:solidFill>
                    <a:srgbClr val="006600"/>
                  </a:solidFill>
                </a:rPr>
                <a:t>полк занял высоту </a:t>
              </a:r>
              <a:r>
                <a:rPr lang="ru-RU" sz="2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1176</a:t>
              </a:r>
              <a:r>
                <a:rPr lang="ru-RU" sz="2400" b="1" dirty="0">
                  <a:solidFill>
                    <a:srgbClr val="C00000"/>
                  </a:solidFill>
                </a:rPr>
                <a:t> </a:t>
              </a:r>
              <a:r>
                <a:rPr lang="ru-RU" sz="2400" b="1" dirty="0">
                  <a:solidFill>
                    <a:srgbClr val="006600"/>
                  </a:solidFill>
                </a:rPr>
                <a:t>и ворота </a:t>
              </a:r>
              <a:r>
                <a:rPr lang="ru-RU" sz="2400" b="1" dirty="0" err="1">
                  <a:solidFill>
                    <a:srgbClr val="006600"/>
                  </a:solidFill>
                </a:rPr>
                <a:t>Марухского</a:t>
              </a:r>
              <a:r>
                <a:rPr lang="ru-RU" sz="2400" b="1" dirty="0">
                  <a:solidFill>
                    <a:srgbClr val="006600"/>
                  </a:solidFill>
                </a:rPr>
                <a:t> перевала, прочно закрепился и оборонялся среди скал, снега и льда до конца </a:t>
              </a:r>
              <a:r>
                <a:rPr lang="ru-RU" sz="24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1942</a:t>
              </a:r>
              <a:r>
                <a:rPr lang="ru-RU" sz="2400" b="1" dirty="0">
                  <a:solidFill>
                    <a:srgbClr val="006600"/>
                  </a:solidFill>
                </a:rPr>
                <a:t> года.</a:t>
              </a: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732573"/>
                </p:ext>
              </p:extLst>
            </p:nvPr>
          </p:nvGraphicFramePr>
          <p:xfrm>
            <a:off x="3491880" y="3933055"/>
            <a:ext cx="4447686" cy="7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Формула" r:id="rId4" imgW="2412720" imgH="393480" progId="Equation.3">
                    <p:embed/>
                  </p:oleObj>
                </mc:Choice>
                <mc:Fallback>
                  <p:oleObj name="Формула" r:id="rId4" imgW="2412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3933055"/>
                          <a:ext cx="4447686" cy="725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005536"/>
                </p:ext>
              </p:extLst>
            </p:nvPr>
          </p:nvGraphicFramePr>
          <p:xfrm>
            <a:off x="3491881" y="4752472"/>
            <a:ext cx="4824535" cy="381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Формула" r:id="rId6" imgW="2565360" imgH="203040" progId="Equation.3">
                    <p:embed/>
                  </p:oleObj>
                </mc:Choice>
                <mc:Fallback>
                  <p:oleObj name="Формула" r:id="rId6" imgW="2565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1" y="4752472"/>
                          <a:ext cx="4824535" cy="3819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900113" y="4397375"/>
              <a:ext cx="184150" cy="522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800" b="1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2732727"/>
              <a:ext cx="54856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Найдите значения выражений и, вставив полученные результаты в текст, прочитайте о защите Кавказа:</a:t>
              </a:r>
              <a:endParaRPr lang="ru-RU" sz="2400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0" y="170080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аполнение предметных </a:t>
            </a:r>
            <a:r>
              <a: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 региональным содержанием</a:t>
            </a:r>
          </a:p>
        </p:txBody>
      </p:sp>
      <p:pic>
        <p:nvPicPr>
          <p:cNvPr id="3" name="Picture 2" descr="http://extra-news.com.ua/media/k2/items/cache/49a662d01dc649c3d97167d5a01d2739_XL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84" y="3717033"/>
            <a:ext cx="4865504" cy="30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0" y="1700808"/>
            <a:ext cx="9013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тематических уроков</a:t>
            </a:r>
          </a:p>
        </p:txBody>
      </p:sp>
      <p:pic>
        <p:nvPicPr>
          <p:cNvPr id="2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13243" r="14796" b="14739"/>
          <a:stretch/>
        </p:blipFill>
        <p:spPr bwMode="auto">
          <a:xfrm>
            <a:off x="3563888" y="3573016"/>
            <a:ext cx="5461411" cy="31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70" y="1700808"/>
            <a:ext cx="90136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интегрированных </a:t>
            </a:r>
            <a:r>
              <a:rPr lang="ru-RU" sz="32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уроков</a:t>
            </a:r>
          </a:p>
          <a:p>
            <a:pPr algn="just"/>
            <a:r>
              <a:rPr lang="ru-RU" sz="3200" b="1" i="1" dirty="0" smtClean="0">
                <a:solidFill>
                  <a:srgbClr val="003300"/>
                </a:solidFill>
              </a:rPr>
              <a:t>(</a:t>
            </a:r>
            <a:r>
              <a:rPr lang="ru-RU" sz="3200" b="1" i="1" dirty="0">
                <a:solidFill>
                  <a:srgbClr val="003300"/>
                </a:solidFill>
              </a:rPr>
              <a:t>математика-география</a:t>
            </a:r>
            <a:r>
              <a:rPr lang="ru-RU" sz="3200" b="1" i="1" dirty="0" smtClean="0">
                <a:solidFill>
                  <a:srgbClr val="003300"/>
                </a:solidFill>
              </a:rPr>
              <a:t>;</a:t>
            </a:r>
          </a:p>
          <a:p>
            <a:pPr algn="just"/>
            <a:r>
              <a:rPr lang="ru-RU" sz="3200" b="1" i="1" dirty="0" smtClean="0">
                <a:solidFill>
                  <a:srgbClr val="003300"/>
                </a:solidFill>
              </a:rPr>
              <a:t> </a:t>
            </a:r>
            <a:r>
              <a:rPr lang="ru-RU" sz="3200" b="1" i="1" dirty="0">
                <a:solidFill>
                  <a:srgbClr val="003300"/>
                </a:solidFill>
              </a:rPr>
              <a:t>математика-история</a:t>
            </a:r>
            <a:r>
              <a:rPr lang="ru-RU" sz="3200" b="1" i="1" dirty="0" smtClean="0">
                <a:solidFill>
                  <a:srgbClr val="003300"/>
                </a:solidFill>
              </a:rPr>
              <a:t>;</a:t>
            </a:r>
          </a:p>
          <a:p>
            <a:pPr algn="just"/>
            <a:r>
              <a:rPr lang="ru-RU" sz="3200" b="1" i="1" dirty="0" smtClean="0">
                <a:solidFill>
                  <a:srgbClr val="003300"/>
                </a:solidFill>
              </a:rPr>
              <a:t> </a:t>
            </a:r>
            <a:r>
              <a:rPr lang="ru-RU" sz="3200" b="1" i="1" dirty="0">
                <a:solidFill>
                  <a:srgbClr val="003300"/>
                </a:solidFill>
              </a:rPr>
              <a:t>математика-литература и т.д</a:t>
            </a:r>
            <a:r>
              <a:rPr lang="ru-RU" sz="3200" b="1" i="1" dirty="0" smtClean="0">
                <a:solidFill>
                  <a:srgbClr val="003300"/>
                </a:solidFill>
              </a:rPr>
              <a:t>.)</a:t>
            </a:r>
            <a:endParaRPr lang="ru-RU" sz="3200" b="1" i="1" dirty="0">
              <a:solidFill>
                <a:srgbClr val="003300"/>
              </a:solidFill>
            </a:endParaRPr>
          </a:p>
        </p:txBody>
      </p:sp>
      <p:pic>
        <p:nvPicPr>
          <p:cNvPr id="4098" name="Picture 2" descr="C:\Users\Галя\Desktop\DSC00644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58679" cy="30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91683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</a:rPr>
              <a:t>Фактически</a:t>
            </a:r>
            <a:r>
              <a:rPr lang="ru-RU" sz="2400" b="1" dirty="0">
                <a:solidFill>
                  <a:srgbClr val="003300"/>
                </a:solidFill>
              </a:rPr>
              <a:t>, сегодня цель современного образования определяется как воспитание, социально-педагогическая поддержка становления и развития высоконравственного, ответственного, творческого, инициативного компетентного гражданина </a:t>
            </a:r>
            <a:r>
              <a:rPr lang="ru-RU" sz="2400" b="1" dirty="0" smtClean="0">
                <a:solidFill>
                  <a:srgbClr val="003300"/>
                </a:solidFill>
              </a:rPr>
              <a:t>России.</a:t>
            </a:r>
            <a:r>
              <a:rPr lang="ru-RU" sz="2400" b="1" dirty="0">
                <a:solidFill>
                  <a:srgbClr val="003300"/>
                </a:solidFill>
              </a:rPr>
              <a:t> </a:t>
            </a:r>
          </a:p>
          <a:p>
            <a:pPr algn="r"/>
            <a:r>
              <a:rPr lang="ru-RU" sz="2000" i="1" dirty="0">
                <a:solidFill>
                  <a:srgbClr val="003300"/>
                </a:solidFill>
              </a:rPr>
              <a:t>Александр Михайлович Кондаков, </a:t>
            </a:r>
            <a:endParaRPr lang="ru-RU" sz="2000" i="1" dirty="0" smtClean="0">
              <a:solidFill>
                <a:srgbClr val="0033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3300"/>
                </a:solidFill>
              </a:rPr>
              <a:t>член-корреспондент </a:t>
            </a:r>
            <a:r>
              <a:rPr lang="ru-RU" sz="2000" i="1" dirty="0">
                <a:solidFill>
                  <a:srgbClr val="003300"/>
                </a:solidFill>
              </a:rPr>
              <a:t>РАО, </a:t>
            </a:r>
            <a:endParaRPr lang="ru-RU" sz="2000" i="1" dirty="0" smtClean="0">
              <a:solidFill>
                <a:srgbClr val="0033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3300"/>
                </a:solidFill>
              </a:rPr>
              <a:t>доктор</a:t>
            </a:r>
            <a:r>
              <a:rPr lang="ru-RU" sz="2000" i="1" dirty="0">
                <a:solidFill>
                  <a:srgbClr val="003300"/>
                </a:solidFill>
              </a:rPr>
              <a:t> педагогических наук</a:t>
            </a:r>
            <a:r>
              <a:rPr lang="ru-RU" sz="2000" i="1" dirty="0" smtClean="0">
                <a:solidFill>
                  <a:srgbClr val="003300"/>
                </a:solidFill>
              </a:rPr>
              <a:t>,</a:t>
            </a:r>
          </a:p>
          <a:p>
            <a:pPr algn="r"/>
            <a:r>
              <a:rPr lang="ru-RU" sz="2000" i="1" dirty="0" smtClean="0">
                <a:solidFill>
                  <a:srgbClr val="003300"/>
                </a:solidFill>
              </a:rPr>
              <a:t> </a:t>
            </a:r>
            <a:r>
              <a:rPr lang="ru-RU" sz="2000" i="1" dirty="0">
                <a:solidFill>
                  <a:srgbClr val="003300"/>
                </a:solidFill>
              </a:rPr>
              <a:t>генеральный директор издательства </a:t>
            </a:r>
            <a:endParaRPr lang="ru-RU" sz="2000" i="1" dirty="0" smtClean="0">
              <a:solidFill>
                <a:srgbClr val="0033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3300"/>
                </a:solidFill>
              </a:rPr>
              <a:t>"</a:t>
            </a:r>
            <a:r>
              <a:rPr lang="ru-RU" sz="2000" i="1" dirty="0">
                <a:solidFill>
                  <a:srgbClr val="003300"/>
                </a:solidFill>
              </a:rPr>
              <a:t>Просвещение"</a:t>
            </a:r>
          </a:p>
        </p:txBody>
      </p:sp>
    </p:spTree>
    <p:extLst>
      <p:ext uri="{BB962C8B-B14F-4D97-AF65-F5344CB8AC3E}">
        <p14:creationId xmlns:p14="http://schemas.microsoft.com/office/powerpoint/2010/main" val="35276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15616" y="1844824"/>
            <a:ext cx="6984776" cy="4968552"/>
            <a:chOff x="1115616" y="1844824"/>
            <a:chExt cx="6984776" cy="4968552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885858010"/>
                </p:ext>
              </p:extLst>
            </p:nvPr>
          </p:nvGraphicFramePr>
          <p:xfrm>
            <a:off x="1223628" y="1844824"/>
            <a:ext cx="66967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146" name="Picture 2" descr="http://misanec.ru/wp-content/uploads/2014/12/1237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4797152"/>
              <a:ext cx="3024336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2x2.dp.ua/images/sprint/sprint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6" r="4139"/>
            <a:stretch/>
          </p:blipFill>
          <p:spPr bwMode="auto">
            <a:xfrm>
              <a:off x="5076056" y="4797152"/>
              <a:ext cx="3024336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53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9499" y="1628800"/>
            <a:ext cx="9001000" cy="5112568"/>
            <a:chOff x="59499" y="1628800"/>
            <a:chExt cx="9001000" cy="51125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4" y="1628800"/>
              <a:ext cx="89289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Проведение </a:t>
              </a:r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математических недель, соревнований, эстафет, вечеров и </a:t>
              </a:r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т.д. </a:t>
              </a:r>
            </a:p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</a:t>
              </a:r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использованием регионального материала</a:t>
              </a:r>
            </a:p>
          </p:txBody>
        </p:sp>
        <p:pic>
          <p:nvPicPr>
            <p:cNvPr id="8195" name="Picture 3" descr="F:\Галя\Макеты и фото\6А фото\IMG_104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" y="3248980"/>
              <a:ext cx="3072341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F:\Галя\С рабочего стола\Дети 10 А\10 А\DSC08824 - копия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843046"/>
              <a:ext cx="3096344" cy="232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F:\2013-2014 учебный год\МО\Неделя математики\Свенцицкая 10-11 класс\DSC0062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401108"/>
              <a:ext cx="3120347" cy="234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0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768" y="1772816"/>
            <a:ext cx="9028785" cy="5040560"/>
            <a:chOff x="48768" y="1772816"/>
            <a:chExt cx="9028785" cy="50405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4" y="1772816"/>
              <a:ext cx="892899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овлечение </a:t>
              </a:r>
              <a:r>
                <a:rPr lang="ru-RU" sz="3200" b="1" u="sng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школьников в доступную им учебную проектную и исследовательскую деятельность по региональной тематике</a:t>
              </a:r>
            </a:p>
          </p:txBody>
        </p:sp>
        <p:pic>
          <p:nvPicPr>
            <p:cNvPr id="3" name="Picture 2" descr="C:\Users\Пользователь\Desktop\родит собрание май\_1_20140430_12487782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6"/>
            <a:stretch/>
          </p:blipFill>
          <p:spPr bwMode="auto">
            <a:xfrm>
              <a:off x="48768" y="3501008"/>
              <a:ext cx="3011064" cy="215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Пользователь\Desktop\родит собрание май\IMG_5677-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4"/>
            <a:stretch/>
          </p:blipFill>
          <p:spPr bwMode="auto">
            <a:xfrm>
              <a:off x="2987824" y="4068247"/>
              <a:ext cx="3089527" cy="216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Пользователь\Desktop\родит собрание май\_1_20140430_140750229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4"/>
            <a:stretch/>
          </p:blipFill>
          <p:spPr bwMode="auto">
            <a:xfrm>
              <a:off x="6012160" y="4644311"/>
              <a:ext cx="3065393" cy="216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41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628800"/>
            <a:ext cx="8938800" cy="5126360"/>
            <a:chOff x="107504" y="1628800"/>
            <a:chExt cx="8938800" cy="5126360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1628800"/>
              <a:ext cx="727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Примеры тем исследовательских работ</a:t>
              </a:r>
              <a:endPara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2363673"/>
              <a:ext cx="8938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/>
                <a:t>Золотое </a:t>
              </a:r>
              <a:r>
                <a:rPr lang="ru-RU" sz="2800" dirty="0" smtClean="0"/>
                <a:t>сечение в работах  Павла Моисеевича </a:t>
              </a:r>
              <a:r>
                <a:rPr lang="ru-RU" sz="2800" dirty="0" err="1" smtClean="0"/>
                <a:t>Гречишкина</a:t>
              </a:r>
              <a:r>
                <a:rPr lang="ru-RU" sz="2800" dirty="0" smtClean="0"/>
                <a:t>  </a:t>
              </a:r>
              <a:endParaRPr lang="ru-RU" sz="2800" dirty="0"/>
            </a:p>
          </p:txBody>
        </p:sp>
        <p:pic>
          <p:nvPicPr>
            <p:cNvPr id="4098" name="Picture 2" descr="http://s002.radikal.ru/i200/1007/2d/15d82bcaf7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015204"/>
              <a:ext cx="5194384" cy="373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4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628800"/>
            <a:ext cx="8938800" cy="5112567"/>
            <a:chOff x="107504" y="1628800"/>
            <a:chExt cx="8938800" cy="5112567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1628800"/>
              <a:ext cx="727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Примеры тем исследовательских работ</a:t>
              </a:r>
              <a:endPara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2363673"/>
              <a:ext cx="8938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Вычисление </a:t>
              </a:r>
              <a:r>
                <a:rPr lang="ru-RU" sz="2800" dirty="0"/>
                <a:t>скорости течения </a:t>
              </a:r>
              <a:r>
                <a:rPr lang="ru-RU" sz="2800" dirty="0" smtClean="0"/>
                <a:t>реки Зеленчук  </a:t>
              </a:r>
              <a:endParaRPr lang="ru-RU" sz="2800" dirty="0"/>
            </a:p>
          </p:txBody>
        </p:sp>
        <p:pic>
          <p:nvPicPr>
            <p:cNvPr id="5122" name="Picture 2" descr="http://icache.rutraveller.ru/icache/u_f/i/0/al0/485494_1380x1040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279796"/>
              <a:ext cx="5194384" cy="346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59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07504" y="1628800"/>
            <a:ext cx="8938800" cy="5077122"/>
            <a:chOff x="107504" y="1628800"/>
            <a:chExt cx="8938800" cy="5077122"/>
          </a:xfrm>
        </p:grpSpPr>
        <p:sp>
          <p:nvSpPr>
            <p:cNvPr id="18" name="TextBox 17"/>
            <p:cNvSpPr txBox="1"/>
            <p:nvPr/>
          </p:nvSpPr>
          <p:spPr>
            <a:xfrm>
              <a:off x="107504" y="1628800"/>
              <a:ext cx="727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Примеры тем исследовательских работ</a:t>
              </a:r>
              <a:endPara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7504" y="2363673"/>
              <a:ext cx="8938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1D3A00"/>
                  </a:solidFill>
                </a:rPr>
                <a:t>Любимый Ставрополь</a:t>
              </a:r>
            </a:p>
            <a:p>
              <a:r>
                <a:rPr lang="ru-RU" sz="2800" dirty="0" smtClean="0">
                  <a:solidFill>
                    <a:srgbClr val="1D3A00"/>
                  </a:solidFill>
                </a:rPr>
                <a:t>на </a:t>
              </a:r>
              <a:r>
                <a:rPr lang="ru-RU" sz="2800" dirty="0">
                  <a:solidFill>
                    <a:srgbClr val="1D3A00"/>
                  </a:solidFill>
                </a:rPr>
                <a:t>координатной </a:t>
              </a:r>
              <a:r>
                <a:rPr lang="ru-RU" sz="2800" dirty="0" smtClean="0">
                  <a:solidFill>
                    <a:srgbClr val="1D3A00"/>
                  </a:solidFill>
                </a:rPr>
                <a:t>плоскости  </a:t>
              </a:r>
              <a:endParaRPr lang="ru-RU" sz="2800" dirty="0">
                <a:solidFill>
                  <a:srgbClr val="1D3A00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364088" y="2178129"/>
              <a:ext cx="3528392" cy="4527793"/>
              <a:chOff x="4644008" y="2178129"/>
              <a:chExt cx="3528392" cy="4527793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4644008" y="2276872"/>
                <a:ext cx="3528392" cy="4429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Picture 2" descr="C:\Users\Галя\Desktop\Рисунок4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854"/>
              <a:stretch/>
            </p:blipFill>
            <p:spPr bwMode="auto">
              <a:xfrm>
                <a:off x="4672808" y="2178129"/>
                <a:ext cx="3413917" cy="4464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794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940152" y="2204864"/>
            <a:ext cx="3096344" cy="4566984"/>
            <a:chOff x="6012160" y="2246392"/>
            <a:chExt cx="3096344" cy="456698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012160" y="2246392"/>
              <a:ext cx="3096344" cy="4566984"/>
              <a:chOff x="6012160" y="2246392"/>
              <a:chExt cx="3096344" cy="4566984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88" t="17893" r="45408" b="6055"/>
              <a:stretch/>
            </p:blipFill>
            <p:spPr bwMode="auto">
              <a:xfrm>
                <a:off x="6012160" y="2246392"/>
                <a:ext cx="3096344" cy="4566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555462" y="2254431"/>
                <a:ext cx="2487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/>
                  <a:t>у</a:t>
                </a:r>
                <a:endParaRPr lang="ru-RU" sz="1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787710" y="6335742"/>
                <a:ext cx="2487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/>
                  <a:t>х</a:t>
                </a:r>
                <a:endParaRPr lang="ru-RU" sz="11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372200" y="655176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0</a:t>
              </a:r>
              <a:endParaRPr lang="ru-RU" sz="1100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32056"/>
              </p:ext>
            </p:extLst>
          </p:nvPr>
        </p:nvGraphicFramePr>
        <p:xfrm>
          <a:off x="107504" y="3068960"/>
          <a:ext cx="5596544" cy="34415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99136"/>
                <a:gridCol w="1399136"/>
                <a:gridCol w="1399136"/>
                <a:gridCol w="1399136"/>
              </a:tblGrid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(1; 1)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(6; 30)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(12; 16)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(3; 24)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(2; 12)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(5,5; 29)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(12; 15)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(3; 26)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(3; 19)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(6; 29)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(11; 15)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(4; 32)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(2;</a:t>
                      </a:r>
                      <a:r>
                        <a:rPr lang="ru-RU" sz="1600" b="1" baseline="0" dirty="0" smtClean="0">
                          <a:solidFill>
                            <a:srgbClr val="003300"/>
                          </a:solidFill>
                        </a:rPr>
                        <a:t> 17)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(6; 27,5)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(11; 16)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(1; 17)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(8; 28)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(8; 22)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(1; 21)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(8; 27)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(7; 19)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(2; 23)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(6; 26)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(8; 16)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(3; 24)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(6,5; 25)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(9; 11)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(4; 25)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(9; 24,5)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(10; 1)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3441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(4; 28)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effectLst/>
                        </a:rPr>
                        <a:t>(11;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effectLst/>
                        </a:rPr>
                        <a:t> 21)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00"/>
                          </a:solidFill>
                        </a:rPr>
                        <a:t>(14; 1)</a:t>
                      </a:r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3672" y="1866654"/>
            <a:ext cx="89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D3A00"/>
                </a:solidFill>
              </a:rPr>
              <a:t>Любимый </a:t>
            </a:r>
            <a:r>
              <a:rPr lang="ru-RU" sz="2800" dirty="0" smtClean="0">
                <a:solidFill>
                  <a:srgbClr val="1D3A00"/>
                </a:solidFill>
              </a:rPr>
              <a:t>Ставрополь</a:t>
            </a:r>
          </a:p>
          <a:p>
            <a:r>
              <a:rPr lang="ru-RU" sz="2800" dirty="0" smtClean="0">
                <a:solidFill>
                  <a:srgbClr val="1D3A00"/>
                </a:solidFill>
              </a:rPr>
              <a:t>на </a:t>
            </a:r>
            <a:r>
              <a:rPr lang="ru-RU" sz="2800" dirty="0">
                <a:solidFill>
                  <a:srgbClr val="1D3A00"/>
                </a:solidFill>
              </a:rPr>
              <a:t>координатной </a:t>
            </a:r>
            <a:r>
              <a:rPr lang="ru-RU" sz="2800" dirty="0" smtClean="0">
                <a:solidFill>
                  <a:srgbClr val="1D3A00"/>
                </a:solidFill>
              </a:rPr>
              <a:t>плоскости  </a:t>
            </a:r>
            <a:endParaRPr lang="ru-RU" sz="2800" dirty="0">
              <a:solidFill>
                <a:srgbClr val="1D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145" y="1628800"/>
            <a:ext cx="9027942" cy="5184576"/>
            <a:chOff x="41145" y="1628800"/>
            <a:chExt cx="9027942" cy="5184576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1628800"/>
              <a:ext cx="727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Примеры тем исследовательских работ</a:t>
              </a:r>
              <a:endPara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2276872"/>
              <a:ext cx="8938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1D3A00"/>
                  </a:solidFill>
                </a:rPr>
                <a:t>Геометрия </a:t>
              </a:r>
              <a:r>
                <a:rPr lang="ru-RU" sz="2800" dirty="0">
                  <a:solidFill>
                    <a:srgbClr val="1D3A00"/>
                  </a:solidFill>
                </a:rPr>
                <a:t>в народном </a:t>
              </a:r>
              <a:r>
                <a:rPr lang="ru-RU" sz="2800" dirty="0" smtClean="0">
                  <a:solidFill>
                    <a:srgbClr val="1D3A00"/>
                  </a:solidFill>
                </a:rPr>
                <a:t>творчестве жителей Кавказа</a:t>
              </a:r>
            </a:p>
            <a:p>
              <a:r>
                <a:rPr lang="ru-RU" sz="2800" dirty="0" smtClean="0">
                  <a:solidFill>
                    <a:srgbClr val="1D3A00"/>
                  </a:solidFill>
                </a:rPr>
                <a:t>  </a:t>
              </a:r>
              <a:endParaRPr lang="ru-RU" sz="2800" dirty="0">
                <a:solidFill>
                  <a:srgbClr val="1D3A00"/>
                </a:solidFill>
              </a:endParaRPr>
            </a:p>
          </p:txBody>
        </p:sp>
        <p:pic>
          <p:nvPicPr>
            <p:cNvPr id="7170" name="Picture 2" descr="http://futureruss.ru/wp-content/uploads/2014/12/IMG_082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756" y="4581128"/>
              <a:ext cx="2976331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topreferat.znate.ru/pars_docs/refs/30/29278/29278-175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933056"/>
              <a:ext cx="3115152" cy="180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vesnat.ru/nuda/vsyako-remeslo-chestno-25-aprelya-2012-goda-v-mboudod-crtdiyu/2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5" y="2852936"/>
              <a:ext cx="2799953" cy="2099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8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628800"/>
            <a:ext cx="8938800" cy="5264720"/>
            <a:chOff x="107504" y="1628800"/>
            <a:chExt cx="8938800" cy="5264720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1628800"/>
              <a:ext cx="727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u="sng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Примеры тем исследовательских работ</a:t>
              </a:r>
              <a:endParaRPr lang="ru-RU" sz="3200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2276872"/>
              <a:ext cx="8938800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1D3A00"/>
                  </a:solidFill>
                </a:rPr>
                <a:t>Авторские </a:t>
              </a:r>
              <a:r>
                <a:rPr lang="ru-RU" sz="2800" dirty="0">
                  <a:solidFill>
                    <a:srgbClr val="1D3A00"/>
                  </a:solidFill>
                </a:rPr>
                <a:t>задачи </a:t>
              </a:r>
              <a:r>
                <a:rPr lang="ru-RU" sz="2800" dirty="0" smtClean="0">
                  <a:solidFill>
                    <a:srgbClr val="1D3A00"/>
                  </a:solidFill>
                </a:rPr>
                <a:t>учащихся с использованием регионального материала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 smtClean="0">
                  <a:solidFill>
                    <a:srgbClr val="1D3A00"/>
                  </a:solidFill>
                </a:rPr>
                <a:t>Старинные </a:t>
              </a:r>
              <a:r>
                <a:rPr lang="ru-RU" sz="2800" dirty="0">
                  <a:solidFill>
                    <a:srgbClr val="1D3A00"/>
                  </a:solidFill>
                </a:rPr>
                <a:t>задачи </a:t>
              </a:r>
              <a:r>
                <a:rPr lang="ru-RU" sz="2800" dirty="0" smtClean="0">
                  <a:solidFill>
                    <a:srgbClr val="1D3A00"/>
                  </a:solidFill>
                </a:rPr>
                <a:t>народов Кавказа 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>
                  <a:solidFill>
                    <a:srgbClr val="1D3A00"/>
                  </a:solidFill>
                </a:rPr>
                <a:t>Геометрия в архитектуре </a:t>
              </a:r>
              <a:r>
                <a:rPr lang="ru-RU" sz="2800" dirty="0" smtClean="0">
                  <a:solidFill>
                    <a:srgbClr val="1D3A00"/>
                  </a:solidFill>
                </a:rPr>
                <a:t>города Ставрополя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 smtClean="0">
                  <a:solidFill>
                    <a:srgbClr val="1D3A00"/>
                  </a:solidFill>
                </a:rPr>
                <a:t>Геометрия </a:t>
              </a:r>
              <a:r>
                <a:rPr lang="ru-RU" sz="2800" dirty="0">
                  <a:solidFill>
                    <a:srgbClr val="1D3A00"/>
                  </a:solidFill>
                </a:rPr>
                <a:t>на вольном </a:t>
              </a:r>
              <a:r>
                <a:rPr lang="ru-RU" sz="2800" dirty="0" smtClean="0">
                  <a:solidFill>
                    <a:srgbClr val="1D3A00"/>
                  </a:solidFill>
                </a:rPr>
                <a:t>воздухе Ставрополья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 smtClean="0">
                  <a:solidFill>
                    <a:srgbClr val="1D3A00"/>
                  </a:solidFill>
                </a:rPr>
                <a:t>Математические шутки М.Ю. Лермонтова</a:t>
              </a:r>
            </a:p>
            <a:p>
              <a:pPr>
                <a:lnSpc>
                  <a:spcPct val="150000"/>
                </a:lnSpc>
              </a:pPr>
              <a:r>
                <a:rPr lang="ru-RU" sz="2800" dirty="0" smtClean="0">
                  <a:solidFill>
                    <a:srgbClr val="1D3A00"/>
                  </a:solidFill>
                </a:rPr>
                <a:t>И другие…</a:t>
              </a:r>
            </a:p>
            <a:p>
              <a:r>
                <a:rPr lang="ru-RU" sz="2800" dirty="0" smtClean="0">
                  <a:solidFill>
                    <a:srgbClr val="1D3A00"/>
                  </a:solidFill>
                </a:rPr>
                <a:t>  </a:t>
              </a:r>
              <a:endParaRPr lang="ru-RU" sz="2800" dirty="0">
                <a:solidFill>
                  <a:srgbClr val="1D3A00"/>
                </a:solidFill>
              </a:endParaRPr>
            </a:p>
          </p:txBody>
        </p:sp>
        <p:pic>
          <p:nvPicPr>
            <p:cNvPr id="4" name="Рисунок 3" descr="Исследовательские работы по математике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5301208"/>
              <a:ext cx="2098040" cy="14884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23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3" y="1844824"/>
            <a:ext cx="8970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Математика </a:t>
            </a:r>
            <a:r>
              <a:rPr lang="ru-RU" sz="2400" b="1" dirty="0">
                <a:solidFill>
                  <a:srgbClr val="003300"/>
                </a:solidFill>
              </a:rPr>
              <a:t>как предмет должна рассматриваться не как цель, а как средство формирования личности и средства реализации национального, регионального и этнокультурного ресурса</a:t>
            </a:r>
          </a:p>
        </p:txBody>
      </p:sp>
      <p:pic>
        <p:nvPicPr>
          <p:cNvPr id="4098" name="Picture 2" descr="http://v.img.com.ua/b/orig/f/26/71cee43b01230731f7e2aca22a9f02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06" y="4509120"/>
            <a:ext cx="3420379" cy="22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readtiger.com/wkp/ru/Stavropol-kr-geo-stub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786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166" y="1770441"/>
            <a:ext cx="9015685" cy="4920554"/>
            <a:chOff x="37166" y="1770441"/>
            <a:chExt cx="9015685" cy="49205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5481" y="4221088"/>
              <a:ext cx="8856984" cy="2469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«… </a:t>
              </a:r>
              <a:r>
                <a:rPr lang="ru-RU" sz="2400" b="1" dirty="0">
                  <a:solidFill>
                    <a:srgbClr val="003300"/>
                  </a:solidFill>
                </a:rPr>
                <a:t>для нашей страны – с ее многообразием языков, традиций, этносов и культур – национальный вопрос, без всякого преувеличения, носит фундаментальный характер... </a:t>
              </a:r>
              <a:endParaRPr lang="ru-RU" sz="2400" b="1" dirty="0" smtClean="0">
                <a:solidFill>
                  <a:srgbClr val="003300"/>
                </a:solidFill>
              </a:endParaRPr>
            </a:p>
            <a:p>
              <a:pPr algn="just"/>
              <a:endParaRPr lang="ru-RU" sz="1050" b="1" dirty="0">
                <a:solidFill>
                  <a:srgbClr val="003300"/>
                </a:solidFill>
              </a:endParaRP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Гражданская </a:t>
              </a:r>
              <a:r>
                <a:rPr lang="ru-RU" sz="2400" b="1" dirty="0">
                  <a:solidFill>
                    <a:srgbClr val="003300"/>
                  </a:solidFill>
                </a:rPr>
                <a:t>задача образования, системы просвещения – дать каждому тот абсолютно обязательный объем гуманитарного знания, который составляет основу </a:t>
              </a:r>
              <a:r>
                <a:rPr lang="ru-RU" sz="2400" b="1" dirty="0" err="1">
                  <a:solidFill>
                    <a:srgbClr val="003300"/>
                  </a:solidFill>
                </a:rPr>
                <a:t>самоидентичности</a:t>
              </a:r>
              <a:r>
                <a:rPr lang="ru-RU" sz="2400" b="1" dirty="0">
                  <a:solidFill>
                    <a:srgbClr val="003300"/>
                  </a:solidFill>
                </a:rPr>
                <a:t>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народа» </a:t>
              </a:r>
              <a:endParaRPr lang="ru-RU" sz="2400" dirty="0" smtClean="0">
                <a:solidFill>
                  <a:srgbClr val="003300"/>
                </a:solidFill>
              </a:endParaRPr>
            </a:p>
          </p:txBody>
        </p:sp>
        <p:pic>
          <p:nvPicPr>
            <p:cNvPr id="1028" name="Picture 4" descr="http://fond-sblizhenie.ru/wp-content/uploads/2012/01/Putin_Nacvopros_rukopi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770441"/>
              <a:ext cx="4624867" cy="252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7166" y="1847846"/>
              <a:ext cx="38147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i="1" dirty="0" smtClean="0">
                  <a:solidFill>
                    <a:srgbClr val="003300"/>
                  </a:solidFill>
                </a:rPr>
                <a:t>Статья Президента РФ </a:t>
              </a:r>
            </a:p>
            <a:p>
              <a:r>
                <a:rPr lang="ru-RU" sz="2400" i="1" dirty="0" smtClean="0">
                  <a:solidFill>
                    <a:srgbClr val="003300"/>
                  </a:solidFill>
                </a:rPr>
                <a:t>В. В. Путина «Россия : национальный вопрос» </a:t>
              </a:r>
              <a:endParaRPr lang="ru-RU" sz="2400" i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6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496" y="1700808"/>
            <a:ext cx="9073008" cy="5112568"/>
            <a:chOff x="35496" y="1700808"/>
            <a:chExt cx="9073008" cy="51125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496" y="1700808"/>
              <a:ext cx="4572000" cy="50783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i="1" dirty="0">
                  <a:solidFill>
                    <a:srgbClr val="003300"/>
                  </a:solidFill>
                </a:rPr>
                <a:t>Мое родное Ставрополье</a:t>
              </a:r>
              <a:endParaRPr lang="ru-RU" dirty="0">
                <a:solidFill>
                  <a:srgbClr val="003300"/>
                </a:solidFill>
              </a:endParaRPr>
            </a:p>
            <a:p>
              <a:r>
                <a:rPr lang="ru-RU" dirty="0">
                  <a:solidFill>
                    <a:srgbClr val="003300"/>
                  </a:solidFill>
                </a:rPr>
                <a:t>Мое родное Ставрополье –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Орлиный солнечный простор.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Люблю степей твоих раздолья,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Твои папахи снежных гор.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Люблю, продутые ветрами,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Твои курганы и поля,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Казачьи песни над дворами,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Где рукоплещут тополя.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Люблю орлов, парящих в сини,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Колосья нив, и шум садов,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И зноем пахнущие дыни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На рынках шумных городов.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Мое родное Ставрополье,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Люблю тебя я с давних пор.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Во мне живут твои раздолья,</a:t>
              </a:r>
              <a:br>
                <a:rPr lang="ru-RU" dirty="0">
                  <a:solidFill>
                    <a:srgbClr val="003300"/>
                  </a:solidFill>
                </a:rPr>
              </a:br>
              <a:r>
                <a:rPr lang="ru-RU" dirty="0">
                  <a:solidFill>
                    <a:srgbClr val="003300"/>
                  </a:solidFill>
                </a:rPr>
                <a:t>Твои папахи снежных гор</a:t>
              </a:r>
              <a:r>
                <a:rPr lang="ru-RU" dirty="0" smtClean="0">
                  <a:solidFill>
                    <a:srgbClr val="003300"/>
                  </a:solidFill>
                </a:rPr>
                <a:t>.</a:t>
              </a:r>
            </a:p>
            <a:p>
              <a:r>
                <a:rPr lang="ru-RU" b="1" dirty="0">
                  <a:solidFill>
                    <a:srgbClr val="003300"/>
                  </a:solidFill>
                </a:rPr>
                <a:t>Рыбалко Сергей Николаевич</a:t>
              </a:r>
              <a:endParaRPr lang="ru-RU" dirty="0">
                <a:solidFill>
                  <a:srgbClr val="003300"/>
                </a:solidFill>
              </a:endParaRPr>
            </a:p>
          </p:txBody>
        </p:sp>
        <p:pic>
          <p:nvPicPr>
            <p:cNvPr id="9218" name="Picture 2" descr="http://i.ytimg.com/vi/ZqKDDXivAOc/maxresdefaul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487" y="4211336"/>
              <a:ext cx="5850017" cy="260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40989" y="1772816"/>
              <a:ext cx="4267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003300"/>
                  </a:solidFill>
                </a:rPr>
                <a:t>Удачи всем нам!</a:t>
              </a:r>
              <a:endParaRPr lang="ru-RU" sz="4400" b="1" dirty="0"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8856984" cy="6525344"/>
            <a:chOff x="107504" y="116632"/>
            <a:chExt cx="8856984" cy="6525344"/>
          </a:xfrm>
        </p:grpSpPr>
        <p:pic>
          <p:nvPicPr>
            <p:cNvPr id="2" name="Picture 4" descr="http://img.readtiger.com/wkp/ru/Stavropol-kr-geo-stub.png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2087867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79512" y="1948988"/>
              <a:ext cx="87849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rgbClr val="003300"/>
                  </a:solidFill>
                </a:rPr>
                <a:t>Федеральный закон </a:t>
              </a:r>
              <a:r>
                <a:rPr lang="ru-RU" sz="3200" b="1" dirty="0" smtClean="0">
                  <a:solidFill>
                    <a:srgbClr val="003300"/>
                  </a:solidFill>
                </a:rPr>
                <a:t>«Об </a:t>
              </a:r>
              <a:r>
                <a:rPr lang="ru-RU" sz="3200" b="1" dirty="0">
                  <a:solidFill>
                    <a:srgbClr val="003300"/>
                  </a:solidFill>
                </a:rPr>
                <a:t>образовании в </a:t>
              </a:r>
              <a:r>
                <a:rPr lang="ru-RU" sz="3200" b="1" dirty="0" smtClean="0">
                  <a:solidFill>
                    <a:srgbClr val="003300"/>
                  </a:solidFill>
                </a:rPr>
                <a:t>РФ» </a:t>
              </a:r>
              <a:endParaRPr lang="ru-RU" sz="3200" b="1" dirty="0">
                <a:solidFill>
                  <a:srgbClr val="003300"/>
                </a:solidFill>
              </a:endParaRPr>
            </a:p>
            <a:p>
              <a:pPr algn="just"/>
              <a:r>
                <a:rPr lang="ru-RU" sz="2400" b="1" dirty="0">
                  <a:solidFill>
                    <a:srgbClr val="003300"/>
                  </a:solidFill>
                </a:rPr>
                <a:t>Ст. 87: определяет особенности изучения основ духовно - нравственной культуры народов Российской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Федерации…</a:t>
              </a:r>
              <a:endParaRPr lang="ru-RU" sz="2400" b="1" dirty="0">
                <a:solidFill>
                  <a:srgbClr val="003300"/>
                </a:solidFill>
              </a:endParaRPr>
            </a:p>
          </p:txBody>
        </p:sp>
        <p:pic>
          <p:nvPicPr>
            <p:cNvPr id="2050" name="Picture 2" descr="http://s3.docme.ru/store/data/000469675_1-c86480c5b149b2d624b3bdffae297fd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584" y="3861048"/>
              <a:ext cx="3707904" cy="278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3508" y="1916832"/>
            <a:ext cx="9000491" cy="4941168"/>
            <a:chOff x="143508" y="1916832"/>
            <a:chExt cx="9000491" cy="49411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3508" y="1916832"/>
              <a:ext cx="8856984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</a:rPr>
                <a:t>ФГОС ООО</a:t>
              </a: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конкретизируют </a:t>
              </a:r>
              <a:r>
                <a:rPr lang="ru-RU" sz="2400" b="1" dirty="0">
                  <a:solidFill>
                    <a:srgbClr val="003300"/>
                  </a:solidFill>
                </a:rPr>
                <a:t>для образовательных учреждений (организаций) требования включения национальных, региональных и этнокультурных особенностей региона в содержание основных образовательных программ начального, основного, среднего (полного) образования </a:t>
              </a:r>
            </a:p>
          </p:txBody>
        </p:sp>
        <p:pic>
          <p:nvPicPr>
            <p:cNvPr id="3082" name="Picture 10" descr="http://gtn.lokos.net/mdou/images/mdou46/bez_imeni-1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570" y="5229200"/>
              <a:ext cx="4884429" cy="16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3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1700808"/>
            <a:ext cx="8964488" cy="5157192"/>
            <a:chOff x="179512" y="1700808"/>
            <a:chExt cx="8964488" cy="51571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700808"/>
              <a:ext cx="8784976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</a:rPr>
                <a:t>ФГОС ООО</a:t>
              </a:r>
              <a:endParaRPr lang="ru-RU" sz="3200" b="1" dirty="0">
                <a:solidFill>
                  <a:srgbClr val="003300"/>
                </a:solidFill>
              </a:endParaRP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 </a:t>
              </a:r>
              <a:r>
                <a:rPr lang="ru-RU" sz="2400" b="1" i="1" dirty="0" smtClean="0">
                  <a:solidFill>
                    <a:srgbClr val="003300"/>
                  </a:solidFill>
                </a:rPr>
                <a:t>Содержательный </a:t>
              </a:r>
              <a:r>
                <a:rPr lang="ru-RU" sz="2400" b="1" i="1" dirty="0">
                  <a:solidFill>
                    <a:srgbClr val="003300"/>
                  </a:solidFill>
                </a:rPr>
                <a:t>раздел</a:t>
              </a:r>
              <a:r>
                <a:rPr lang="ru-RU" sz="2400" b="1" dirty="0">
                  <a:solidFill>
                    <a:srgbClr val="003300"/>
                  </a:solidFill>
                </a:rPr>
                <a:t>: </a:t>
              </a: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-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Программы </a:t>
              </a:r>
              <a:r>
                <a:rPr lang="ru-RU" sz="2400" b="1" dirty="0">
                  <a:solidFill>
                    <a:srgbClr val="003300"/>
                  </a:solidFill>
                </a:rPr>
                <a:t>отдельных учебных предметов, курсов и курсов внеурочной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деятельности;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Программа </a:t>
              </a:r>
              <a:r>
                <a:rPr lang="ru-RU" sz="2400" b="1" dirty="0">
                  <a:solidFill>
                    <a:srgbClr val="003300"/>
                  </a:solidFill>
                </a:rPr>
                <a:t>воспитания и социализации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обучающихся</a:t>
              </a:r>
              <a:r>
                <a:rPr lang="ru-RU" sz="2400" b="1" dirty="0">
                  <a:solidFill>
                    <a:srgbClr val="003300"/>
                  </a:solidFill>
                </a:rPr>
                <a:t>;</a:t>
              </a:r>
              <a:endParaRPr lang="ru-RU" sz="2400" b="1" dirty="0" smtClean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 </a:t>
              </a:r>
              <a:r>
                <a:rPr lang="ru-RU" sz="2400" b="1" dirty="0">
                  <a:solidFill>
                    <a:srgbClr val="003300"/>
                  </a:solidFill>
                </a:rPr>
                <a:t>духовно - нравственного развития, воспитания обучающихся на ступени начального общего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образования;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Программа </a:t>
              </a:r>
              <a:r>
                <a:rPr lang="ru-RU" sz="2400" b="1" dirty="0">
                  <a:solidFill>
                    <a:srgbClr val="003300"/>
                  </a:solidFill>
                </a:rPr>
                <a:t>формирования экологической культуры, здорового и безопасного образа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жизни</a:t>
              </a:r>
            </a:p>
            <a:p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i="1" dirty="0">
                  <a:solidFill>
                    <a:srgbClr val="003300"/>
                  </a:solidFill>
                </a:rPr>
                <a:t> </a:t>
              </a:r>
              <a:r>
                <a:rPr lang="ru-RU" sz="2400" b="1" i="1" dirty="0" smtClean="0">
                  <a:solidFill>
                    <a:srgbClr val="003300"/>
                  </a:solidFill>
                </a:rPr>
                <a:t>Организационный раздел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: 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Учебный план;</a:t>
              </a: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-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 </a:t>
              </a:r>
              <a:r>
                <a:rPr lang="ru-RU" sz="2400" b="1" dirty="0">
                  <a:solidFill>
                    <a:srgbClr val="003300"/>
                  </a:solidFill>
                </a:rPr>
                <a:t>План внеурочной деятельности </a:t>
              </a:r>
            </a:p>
          </p:txBody>
        </p:sp>
        <p:pic>
          <p:nvPicPr>
            <p:cNvPr id="3" name="Picture 10" descr="http://gtn.lokos.net/mdou/images/mdou46/bez_imeni-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3"/>
            <a:stretch/>
          </p:blipFill>
          <p:spPr bwMode="auto">
            <a:xfrm>
              <a:off x="7582457" y="4892802"/>
              <a:ext cx="1561543" cy="1965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1700808"/>
            <a:ext cx="8964488" cy="5157192"/>
            <a:chOff x="179512" y="1700808"/>
            <a:chExt cx="8964488" cy="51571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700808"/>
              <a:ext cx="8784976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</a:rPr>
                <a:t>ФГОС ООО</a:t>
              </a:r>
              <a:endParaRPr lang="ru-RU" sz="3200" b="1" dirty="0">
                <a:solidFill>
                  <a:srgbClr val="003300"/>
                </a:solidFill>
              </a:endParaRP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 </a:t>
              </a:r>
              <a:r>
                <a:rPr lang="ru-RU" sz="2400" b="1" i="1" dirty="0" smtClean="0">
                  <a:solidFill>
                    <a:srgbClr val="003300"/>
                  </a:solidFill>
                </a:rPr>
                <a:t>Содержательный </a:t>
              </a:r>
              <a:r>
                <a:rPr lang="ru-RU" sz="2400" b="1" i="1" dirty="0">
                  <a:solidFill>
                    <a:srgbClr val="003300"/>
                  </a:solidFill>
                </a:rPr>
                <a:t>раздел</a:t>
              </a:r>
              <a:r>
                <a:rPr lang="ru-RU" sz="2400" b="1" dirty="0">
                  <a:solidFill>
                    <a:srgbClr val="003300"/>
                  </a:solidFill>
                </a:rPr>
                <a:t>: </a:t>
              </a: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- </a:t>
              </a:r>
              <a:r>
                <a:rPr lang="ru-RU" sz="2400" b="1" u="sng" dirty="0" smtClean="0">
                  <a:solidFill>
                    <a:srgbClr val="006600"/>
                  </a:solidFill>
                </a:rPr>
                <a:t>Программы </a:t>
              </a:r>
              <a:r>
                <a:rPr lang="ru-RU" sz="2400" b="1" u="sng" dirty="0">
                  <a:solidFill>
                    <a:srgbClr val="006600"/>
                  </a:solidFill>
                </a:rPr>
                <a:t>отдельных учебных предметов, курсов и курсов внеурочной </a:t>
              </a:r>
              <a:r>
                <a:rPr lang="ru-RU" sz="2400" b="1" u="sng" dirty="0" smtClean="0">
                  <a:solidFill>
                    <a:srgbClr val="006600"/>
                  </a:solidFill>
                </a:rPr>
                <a:t>деятельности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;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Программа </a:t>
              </a:r>
              <a:r>
                <a:rPr lang="ru-RU" sz="2400" b="1" dirty="0">
                  <a:solidFill>
                    <a:srgbClr val="003300"/>
                  </a:solidFill>
                </a:rPr>
                <a:t>воспитания и социализации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обучающихся</a:t>
              </a:r>
              <a:r>
                <a:rPr lang="ru-RU" sz="2400" b="1" dirty="0">
                  <a:solidFill>
                    <a:srgbClr val="003300"/>
                  </a:solidFill>
                </a:rPr>
                <a:t>;</a:t>
              </a:r>
              <a:endParaRPr lang="ru-RU" sz="2400" b="1" dirty="0" smtClean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Программы </a:t>
              </a:r>
              <a:r>
                <a:rPr lang="ru-RU" sz="2400" b="1" dirty="0">
                  <a:solidFill>
                    <a:srgbClr val="003300"/>
                  </a:solidFill>
                </a:rPr>
                <a:t>духовно - нравственного развития, воспитания обучающихся на ступени начального общего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образования;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Программа </a:t>
              </a:r>
              <a:r>
                <a:rPr lang="ru-RU" sz="2400" b="1" dirty="0">
                  <a:solidFill>
                    <a:srgbClr val="003300"/>
                  </a:solidFill>
                </a:rPr>
                <a:t>формирования экологической культуры, здорового и безопасного образа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жизни</a:t>
              </a:r>
            </a:p>
            <a:p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i="1" dirty="0">
                  <a:solidFill>
                    <a:srgbClr val="003300"/>
                  </a:solidFill>
                </a:rPr>
                <a:t> </a:t>
              </a:r>
              <a:r>
                <a:rPr lang="ru-RU" sz="2400" b="1" i="1" dirty="0" smtClean="0">
                  <a:solidFill>
                    <a:srgbClr val="003300"/>
                  </a:solidFill>
                </a:rPr>
                <a:t>Организационный раздел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: </a:t>
              </a:r>
              <a:endParaRPr lang="ru-RU" sz="2400" b="1" dirty="0">
                <a:solidFill>
                  <a:srgbClr val="003300"/>
                </a:solidFill>
              </a:endParaRPr>
            </a:p>
            <a:p>
              <a:r>
                <a:rPr lang="ru-RU" sz="2400" b="1" dirty="0" smtClean="0">
                  <a:solidFill>
                    <a:srgbClr val="003300"/>
                  </a:solidFill>
                </a:rPr>
                <a:t>- Учебный план;</a:t>
              </a:r>
            </a:p>
            <a:p>
              <a:r>
                <a:rPr lang="ru-RU" sz="2400" b="1" dirty="0">
                  <a:solidFill>
                    <a:srgbClr val="003300"/>
                  </a:solidFill>
                </a:rPr>
                <a:t>-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 </a:t>
              </a:r>
              <a:r>
                <a:rPr lang="ru-RU" sz="2400" b="1" dirty="0">
                  <a:solidFill>
                    <a:srgbClr val="003300"/>
                  </a:solidFill>
                </a:rPr>
                <a:t>План внеурочной деятельности </a:t>
              </a:r>
            </a:p>
          </p:txBody>
        </p:sp>
        <p:pic>
          <p:nvPicPr>
            <p:cNvPr id="4" name="Picture 10" descr="http://gtn.lokos.net/mdou/images/mdou46/bez_imeni-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3"/>
            <a:stretch/>
          </p:blipFill>
          <p:spPr bwMode="auto">
            <a:xfrm>
              <a:off x="7582457" y="4892802"/>
              <a:ext cx="1561543" cy="1965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27385"/>
            <a:ext cx="9180512" cy="6912769"/>
            <a:chOff x="0" y="-27385"/>
            <a:chExt cx="9180512" cy="691276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-27385"/>
              <a:ext cx="9180512" cy="6912769"/>
              <a:chOff x="0" y="-27385"/>
              <a:chExt cx="9180512" cy="6912769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0" y="-27385"/>
                <a:ext cx="9144000" cy="6885385"/>
                <a:chOff x="0" y="-27385"/>
                <a:chExt cx="9144000" cy="6885385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-27384"/>
                  <a:ext cx="9144000" cy="6885384"/>
                </a:xfrm>
                <a:prstGeom prst="rect">
                  <a:avLst/>
                </a:prstGeom>
                <a:solidFill>
                  <a:srgbClr val="9DBF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Picture 2" descr="http://www.zwalls.ru/pic/201310/2880x1800/zwalls.ru-19716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106" b="44513"/>
                <a:stretch/>
              </p:blipFill>
              <p:spPr bwMode="auto">
                <a:xfrm>
                  <a:off x="0" y="-27385"/>
                  <a:ext cx="9144000" cy="1793431"/>
                </a:xfrm>
                <a:prstGeom prst="rect">
                  <a:avLst/>
                </a:prstGeom>
                <a:noFill/>
                <a:effectLst>
                  <a:softEdge rad="63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3125519" y="834678"/>
                <a:ext cx="59398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20543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Моя малая родина</a:t>
                </a:r>
                <a:endParaRPr lang="ru-RU" sz="5400" b="1" dirty="0" smtClean="0">
                  <a:solidFill>
                    <a:srgbClr val="205430"/>
                  </a:solidFill>
                </a:endParaRPr>
              </a:p>
            </p:txBody>
          </p:sp>
          <p:pic>
            <p:nvPicPr>
              <p:cNvPr id="8" name="Picture 6" descr="http://knu.znate.ru/pars_docs/refs/538/537118/537118_html_m129b9a8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196" y="3582923"/>
                <a:ext cx="6252316" cy="3302461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://img.readtiger.com/wkp/ru/Stavropol-kr-geo-stub.png">
                <a:hlinkClick r:id="rId4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758008"/>
                <a:ext cx="3018015" cy="2250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922" y="4409817"/>
              <a:ext cx="26878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5430"/>
                  </a:solidFill>
                </a:rPr>
                <a:t>Ставропольский</a:t>
              </a:r>
              <a:r>
                <a:rPr lang="ru-RU" sz="2000" dirty="0">
                  <a:solidFill>
                    <a:srgbClr val="205430"/>
                  </a:solidFill>
                </a:rPr>
                <a:t> 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край</a:t>
              </a:r>
            </a:p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в </a:t>
              </a:r>
              <a:r>
                <a:rPr lang="ru-RU" sz="2000" dirty="0">
                  <a:solidFill>
                    <a:srgbClr val="205430"/>
                  </a:solidFill>
                </a:rPr>
                <a:t>составе Российской Федерации </a:t>
              </a:r>
              <a:r>
                <a:rPr lang="ru-RU" sz="2000" dirty="0" smtClean="0">
                  <a:solidFill>
                    <a:srgbClr val="205430"/>
                  </a:solidFill>
                </a:rPr>
                <a:t>образован</a:t>
              </a:r>
            </a:p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в </a:t>
              </a:r>
              <a:r>
                <a:rPr lang="ru-RU" sz="2000" dirty="0">
                  <a:solidFill>
                    <a:srgbClr val="205430"/>
                  </a:solidFill>
                </a:rPr>
                <a:t>феврале 1924 года.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5856" y="1844824"/>
              <a:ext cx="59046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rgbClr val="205430"/>
                  </a:solidFill>
                </a:rPr>
                <a:t>	</a:t>
              </a:r>
              <a:r>
                <a:rPr lang="ru-RU" sz="2000" b="1" dirty="0" smtClean="0">
                  <a:solidFill>
                    <a:srgbClr val="205430"/>
                  </a:solidFill>
                </a:rPr>
                <a:t>Площадь </a:t>
              </a:r>
              <a:r>
                <a:rPr lang="ru-RU" sz="2000" b="1" dirty="0">
                  <a:solidFill>
                    <a:srgbClr val="205430"/>
                  </a:solidFill>
                </a:rPr>
                <a:t>нашего края почти 67 тысяч квадратных километров. На территории Ставропольского края можно </a:t>
              </a:r>
              <a:r>
                <a:rPr lang="ru-RU" sz="2000" b="1">
                  <a:solidFill>
                    <a:srgbClr val="205430"/>
                  </a:solidFill>
                </a:rPr>
                <a:t>разместить </a:t>
              </a:r>
              <a:r>
                <a:rPr lang="ru-RU" sz="2000" b="1" smtClean="0">
                  <a:solidFill>
                    <a:srgbClr val="205430"/>
                  </a:solidFill>
                </a:rPr>
                <a:t>                  3 </a:t>
              </a:r>
              <a:r>
                <a:rPr lang="ru-RU" sz="2000" b="1" dirty="0">
                  <a:solidFill>
                    <a:srgbClr val="205430"/>
                  </a:solidFill>
                </a:rPr>
                <a:t>европейских государства: Швейцарию, Бельгию и Люксембург.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752" y="1772816"/>
            <a:ext cx="9036496" cy="5032040"/>
            <a:chOff x="53752" y="1772816"/>
            <a:chExt cx="9036496" cy="503204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752" y="1772816"/>
              <a:ext cx="903649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 smtClean="0">
                  <a:solidFill>
                    <a:srgbClr val="003300"/>
                  </a:solidFill>
                </a:rPr>
                <a:t>Основные задачи начальной школы: </a:t>
              </a:r>
              <a:endParaRPr lang="ru-RU" sz="2400" b="1" dirty="0" smtClean="0">
                <a:solidFill>
                  <a:srgbClr val="003300"/>
                </a:solidFill>
              </a:endParaRP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- формирование </a:t>
              </a:r>
              <a:r>
                <a:rPr lang="ru-RU" sz="2400" b="1" dirty="0">
                  <a:solidFill>
                    <a:srgbClr val="003300"/>
                  </a:solidFill>
                </a:rPr>
                <a:t>целостного образа края, привлекательного и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интересного;</a:t>
              </a:r>
            </a:p>
            <a:p>
              <a:pPr algn="just"/>
              <a:r>
                <a:rPr lang="ru-RU" sz="2400" b="1" dirty="0" smtClean="0">
                  <a:solidFill>
                    <a:srgbClr val="003300"/>
                  </a:solidFill>
                </a:rPr>
                <a:t>- расширение </a:t>
              </a:r>
              <a:r>
                <a:rPr lang="ru-RU" sz="2400" b="1" dirty="0">
                  <a:solidFill>
                    <a:srgbClr val="003300"/>
                  </a:solidFill>
                </a:rPr>
                <a:t>точки зрения на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регион: </a:t>
              </a:r>
              <a:r>
                <a:rPr lang="ru-RU" sz="2400" b="1" dirty="0">
                  <a:solidFill>
                    <a:srgbClr val="003300"/>
                  </a:solidFill>
                </a:rPr>
                <a:t>от родного дома к </a:t>
              </a:r>
              <a:r>
                <a:rPr lang="ru-RU" sz="2400" b="1" dirty="0" smtClean="0">
                  <a:solidFill>
                    <a:srgbClr val="003300"/>
                  </a:solidFill>
                </a:rPr>
                <a:t>Ставропольскому краю в целом.</a:t>
              </a:r>
              <a:endParaRPr lang="ru-RU" sz="2400" b="1" dirty="0">
                <a:solidFill>
                  <a:srgbClr val="003300"/>
                </a:solidFill>
              </a:endParaRPr>
            </a:p>
          </p:txBody>
        </p:sp>
        <p:pic>
          <p:nvPicPr>
            <p:cNvPr id="1026" name="Picture 2" descr="http://gazetamig.ru/wp-content/uploads/2012/12/Ucheniki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297" y="4725144"/>
              <a:ext cx="2772950" cy="207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814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88</cp:revision>
  <dcterms:created xsi:type="dcterms:W3CDTF">2015-08-04T04:36:32Z</dcterms:created>
  <dcterms:modified xsi:type="dcterms:W3CDTF">2015-08-26T17:31:22Z</dcterms:modified>
</cp:coreProperties>
</file>