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5" r:id="rId3"/>
    <p:sldId id="284" r:id="rId4"/>
    <p:sldId id="281" r:id="rId5"/>
    <p:sldId id="285" r:id="rId6"/>
    <p:sldId id="258" r:id="rId7"/>
    <p:sldId id="269" r:id="rId8"/>
    <p:sldId id="287" r:id="rId9"/>
    <p:sldId id="286" r:id="rId10"/>
    <p:sldId id="289" r:id="rId11"/>
    <p:sldId id="288" r:id="rId12"/>
    <p:sldId id="283" r:id="rId13"/>
    <p:sldId id="290" r:id="rId14"/>
    <p:sldId id="272" r:id="rId15"/>
    <p:sldId id="292" r:id="rId16"/>
    <p:sldId id="29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1C5E"/>
    <a:srgbClr val="123624"/>
    <a:srgbClr val="1E5C3D"/>
    <a:srgbClr val="C5F2F7"/>
    <a:srgbClr val="204C82"/>
    <a:srgbClr val="345C8C"/>
    <a:srgbClr val="2C7A8C"/>
    <a:srgbClr val="3798AF"/>
    <a:srgbClr val="25714B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32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F849B-3C72-4AC5-B638-A4B923D79C3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CBC0E-B95C-464E-8A9F-C049311E9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8F6E4-708A-45D9-A0A3-11EB2108C17D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B2FC-609B-47B1-86D8-13406656AFBA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DC1-E3BF-4711-A66E-527FD51F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B2FC-609B-47B1-86D8-13406656AFBA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DC1-E3BF-4711-A66E-527FD51F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B2FC-609B-47B1-86D8-13406656AFBA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DC1-E3BF-4711-A66E-527FD51F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B2FC-609B-47B1-86D8-13406656AFBA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DC1-E3BF-4711-A66E-527FD51F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B2FC-609B-47B1-86D8-13406656AFBA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DC1-E3BF-4711-A66E-527FD51F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B2FC-609B-47B1-86D8-13406656AFBA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DC1-E3BF-4711-A66E-527FD51F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B2FC-609B-47B1-86D8-13406656AFBA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DC1-E3BF-4711-A66E-527FD51F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B2FC-609B-47B1-86D8-13406656AFBA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DC1-E3BF-4711-A66E-527FD51F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B2FC-609B-47B1-86D8-13406656AFBA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DC1-E3BF-4711-A66E-527FD51F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B2FC-609B-47B1-86D8-13406656AFBA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DC1-E3BF-4711-A66E-527FD51F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B2FC-609B-47B1-86D8-13406656AFBA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7DC1-E3BF-4711-A66E-527FD51F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4B2FC-609B-47B1-86D8-13406656AFBA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87DC1-E3BF-4711-A66E-527FD51F2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395536" y="4365104"/>
            <a:ext cx="8562975" cy="204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23748" tIns="180918" bIns="107916" anchor="ctr">
            <a:spAutoFit/>
          </a:bodyPr>
          <a:lstStyle/>
          <a:p>
            <a:pPr algn="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Истинная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</a:rPr>
              <a:t>компьютерная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</a:rPr>
              <a:t>грамотность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</a:rPr>
              <a:t>означает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</a:rPr>
              <a:t>не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</a:rPr>
              <a:t>только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</a:rPr>
              <a:t>умение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</a:rPr>
              <a:t>использовать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</a:rPr>
              <a:t>компьютер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</a:rPr>
              <a:t>компьютерные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</a:rPr>
              <a:t>идеи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b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</a:rPr>
              <a:t>но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</a:rPr>
              <a:t>знание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</a:rPr>
              <a:t>когда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</a:rPr>
              <a:t>это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</a:rPr>
              <a:t>следует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</a:rPr>
              <a:t>делать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</a:rPr>
              <a:t>Сеймур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</a:rPr>
              <a:t>Пайперт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00042"/>
            <a:ext cx="9144000" cy="3816399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000" b="1" dirty="0" smtClean="0">
                <a:solidFill>
                  <a:srgbClr val="421C5E"/>
                </a:solidFill>
                <a:latin typeface="Arial" pitchFamily="34" charset="0"/>
                <a:cs typeface="Arial" pitchFamily="34" charset="0"/>
              </a:rPr>
              <a:t>Формирование</a:t>
            </a:r>
            <a:br>
              <a:rPr lang="ru-RU" sz="4000" b="1" dirty="0" smtClean="0">
                <a:solidFill>
                  <a:srgbClr val="421C5E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421C5E"/>
                </a:solidFill>
                <a:latin typeface="Arial" pitchFamily="34" charset="0"/>
                <a:cs typeface="Arial" pitchFamily="34" charset="0"/>
              </a:rPr>
              <a:t> информационной культуры </a:t>
            </a:r>
            <a:br>
              <a:rPr lang="ru-RU" sz="4000" b="1" dirty="0" smtClean="0">
                <a:solidFill>
                  <a:srgbClr val="421C5E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421C5E"/>
                </a:solidFill>
                <a:latin typeface="Arial" pitchFamily="34" charset="0"/>
                <a:cs typeface="Arial" pitchFamily="34" charset="0"/>
              </a:rPr>
              <a:t>педагога в условиях </a:t>
            </a:r>
            <a:br>
              <a:rPr lang="ru-RU" sz="4000" b="1" dirty="0" smtClean="0">
                <a:solidFill>
                  <a:srgbClr val="421C5E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421C5E"/>
                </a:solidFill>
                <a:latin typeface="Arial" pitchFamily="34" charset="0"/>
                <a:cs typeface="Arial" pitchFamily="34" charset="0"/>
              </a:rPr>
              <a:t>инновационной деятельности </a:t>
            </a:r>
            <a:br>
              <a:rPr lang="ru-RU" sz="4000" b="1" dirty="0" smtClean="0">
                <a:solidFill>
                  <a:srgbClr val="421C5E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421C5E"/>
                </a:solidFill>
                <a:latin typeface="Arial" pitchFamily="34" charset="0"/>
                <a:cs typeface="Arial" pitchFamily="34" charset="0"/>
              </a:rPr>
              <a:t>образовательного учреждения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14282" y="0"/>
            <a:ext cx="8715436" cy="571480"/>
            <a:chOff x="214282" y="0"/>
            <a:chExt cx="8715436" cy="57148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14282" y="0"/>
              <a:ext cx="8715436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4282" y="285728"/>
              <a:ext cx="8715436" cy="285752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80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643966" y="0"/>
              <a:ext cx="285752" cy="285728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643966" y="285728"/>
              <a:ext cx="285752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14612" y="0"/>
              <a:ext cx="3500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МБОУ СОШ № 42 г.Ставрополя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5"/>
          <p:cNvSpPr txBox="1">
            <a:spLocks/>
          </p:cNvSpPr>
          <p:nvPr/>
        </p:nvSpPr>
        <p:spPr>
          <a:xfrm>
            <a:off x="500034" y="500042"/>
            <a:ext cx="8229600" cy="571504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Сайты педагогов школы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2725" t="10218" r="1277" b="5184"/>
          <a:stretch>
            <a:fillRect/>
          </a:stretch>
        </p:blipFill>
        <p:spPr bwMode="auto">
          <a:xfrm>
            <a:off x="357158" y="1071546"/>
            <a:ext cx="3488941" cy="272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 l="2341" t="9976" r="3372" b="5463"/>
          <a:stretch>
            <a:fillRect/>
          </a:stretch>
        </p:blipFill>
        <p:spPr bwMode="auto">
          <a:xfrm>
            <a:off x="5072066" y="1071546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 l="2720" t="10214" r="1626" b="4988"/>
          <a:stretch>
            <a:fillRect/>
          </a:stretch>
        </p:blipFill>
        <p:spPr bwMode="auto">
          <a:xfrm>
            <a:off x="2143108" y="3786190"/>
            <a:ext cx="4071966" cy="287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214282" y="0"/>
            <a:ext cx="8715436" cy="571480"/>
            <a:chOff x="214282" y="0"/>
            <a:chExt cx="8715436" cy="57148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14282" y="0"/>
              <a:ext cx="8715436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4282" y="285728"/>
              <a:ext cx="8715436" cy="285752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800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643966" y="0"/>
              <a:ext cx="285752" cy="285728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643966" y="285728"/>
              <a:ext cx="285752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14612" y="0"/>
              <a:ext cx="3500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МБОУ СОШ № 42 г.Ставрополя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/>
          <a:srcRect l="3863" t="11164" r="1816" b="4276"/>
          <a:stretch>
            <a:fillRect/>
          </a:stretch>
        </p:blipFill>
        <p:spPr bwMode="auto">
          <a:xfrm>
            <a:off x="500034" y="1071546"/>
            <a:ext cx="450059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3"/>
          <a:srcRect l="2914" t="10214" r="1313" b="4722"/>
          <a:stretch>
            <a:fillRect/>
          </a:stretch>
        </p:blipFill>
        <p:spPr bwMode="auto">
          <a:xfrm>
            <a:off x="4429124" y="3643314"/>
            <a:ext cx="4429156" cy="2806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5" name="Группа 14"/>
          <p:cNvGrpSpPr/>
          <p:nvPr/>
        </p:nvGrpSpPr>
        <p:grpSpPr>
          <a:xfrm>
            <a:off x="214282" y="0"/>
            <a:ext cx="8715436" cy="571480"/>
            <a:chOff x="214282" y="0"/>
            <a:chExt cx="8715436" cy="57148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14282" y="0"/>
              <a:ext cx="8715436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14282" y="285728"/>
              <a:ext cx="8715436" cy="285752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800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643966" y="0"/>
              <a:ext cx="285752" cy="285728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643966" y="285728"/>
              <a:ext cx="285752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14612" y="0"/>
              <a:ext cx="3500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МБОУ СОШ № 42 г.Ставрополя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714488"/>
            <a:ext cx="4143404" cy="71438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rgbClr val="2C7A8C"/>
            </a:solidFill>
          </a:ln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информатизация управления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643050"/>
            <a:ext cx="3571900" cy="3929090"/>
          </a:xfrm>
          <a:prstGeom prst="rect">
            <a:avLst/>
          </a:prstGeom>
          <a:solidFill>
            <a:srgbClr val="345C8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создания единой информационной среды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14876" y="2857496"/>
            <a:ext cx="4143404" cy="107157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rgbClr val="2C7A8C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внедрение информационных технологий в учебный процесс и воспитательную работу</a:t>
            </a:r>
          </a:p>
          <a:p>
            <a:pPr marL="365760" indent="-283464"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714876" y="4572008"/>
            <a:ext cx="4143404" cy="107157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rgbClr val="2C7A8C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 для взаимодействия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семьи и школы</a:t>
            </a:r>
          </a:p>
          <a:p>
            <a:pPr marL="365760" indent="-283464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14282" y="0"/>
            <a:ext cx="8715436" cy="571480"/>
            <a:chOff x="214282" y="0"/>
            <a:chExt cx="8715436" cy="5714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14282" y="0"/>
              <a:ext cx="8715436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14282" y="285728"/>
              <a:ext cx="8715436" cy="285752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8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643966" y="0"/>
              <a:ext cx="285752" cy="285728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643966" y="285728"/>
              <a:ext cx="285752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14612" y="0"/>
              <a:ext cx="3500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МБОУ СОШ № 42 г.Ставрополя</a:t>
              </a:r>
            </a:p>
          </p:txBody>
        </p:sp>
      </p:grpSp>
      <p:sp>
        <p:nvSpPr>
          <p:cNvPr id="13" name="Стрелка вниз 12"/>
          <p:cNvSpPr/>
          <p:nvPr/>
        </p:nvSpPr>
        <p:spPr>
          <a:xfrm rot="16200000">
            <a:off x="4107653" y="4679165"/>
            <a:ext cx="357190" cy="714380"/>
          </a:xfrm>
          <a:prstGeom prst="downArrow">
            <a:avLst/>
          </a:prstGeom>
          <a:solidFill>
            <a:srgbClr val="345C8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4107653" y="1750207"/>
            <a:ext cx="357190" cy="714380"/>
          </a:xfrm>
          <a:prstGeom prst="downArrow">
            <a:avLst/>
          </a:prstGeom>
          <a:solidFill>
            <a:srgbClr val="345C8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4107653" y="2964653"/>
            <a:ext cx="357190" cy="714380"/>
          </a:xfrm>
          <a:prstGeom prst="downArrow">
            <a:avLst/>
          </a:prstGeom>
          <a:solidFill>
            <a:srgbClr val="345C8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928670"/>
            <a:ext cx="3995489" cy="299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39052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F:\Документы сош 42 20февраля2014\Documents\диск D сош 42 10.09.2013\фото\Неделя математики - 2014\DSC00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725042"/>
            <a:ext cx="3929090" cy="2947207"/>
          </a:xfrm>
          <a:prstGeom prst="rect">
            <a:avLst/>
          </a:prstGeom>
          <a:noFill/>
        </p:spPr>
      </p:pic>
      <p:grpSp>
        <p:nvGrpSpPr>
          <p:cNvPr id="2" name="Группа 14"/>
          <p:cNvGrpSpPr/>
          <p:nvPr/>
        </p:nvGrpSpPr>
        <p:grpSpPr>
          <a:xfrm>
            <a:off x="214282" y="0"/>
            <a:ext cx="8715436" cy="571480"/>
            <a:chOff x="214282" y="0"/>
            <a:chExt cx="8715436" cy="57148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14282" y="0"/>
              <a:ext cx="8715436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14282" y="285728"/>
              <a:ext cx="8715436" cy="285752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800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643966" y="0"/>
              <a:ext cx="285752" cy="285728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643966" y="285728"/>
              <a:ext cx="285752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14612" y="0"/>
              <a:ext cx="3500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МБОУ СОШ № 42 г.Ставрополя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14282" y="0"/>
            <a:ext cx="8715436" cy="571480"/>
            <a:chOff x="214282" y="0"/>
            <a:chExt cx="8715436" cy="57148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14282" y="0"/>
              <a:ext cx="8715436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14282" y="285728"/>
              <a:ext cx="8715436" cy="285752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800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643966" y="0"/>
              <a:ext cx="285752" cy="285728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643966" y="285728"/>
              <a:ext cx="285752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14612" y="0"/>
              <a:ext cx="3500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МБОУ СОШ № 42 г.Ставрополя</a:t>
              </a: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69341">
            <a:off x="529906" y="3109853"/>
            <a:ext cx="2356336" cy="326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861"/>
          <a:stretch>
            <a:fillRect/>
          </a:stretch>
        </p:blipFill>
        <p:spPr bwMode="auto">
          <a:xfrm rot="20590406">
            <a:off x="2300634" y="1571008"/>
            <a:ext cx="247726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4402"/>
          <a:stretch>
            <a:fillRect/>
          </a:stretch>
        </p:blipFill>
        <p:spPr bwMode="auto">
          <a:xfrm rot="1610904">
            <a:off x="6079647" y="2977622"/>
            <a:ext cx="229947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84918">
            <a:off x="4254473" y="1678424"/>
            <a:ext cx="240536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/>
          <p:nvPr/>
        </p:nvPicPr>
        <p:blipFill>
          <a:blip r:embed="rId2" cstate="print"/>
          <a:srcRect l="2292" t="10233" r="3348" b="6047"/>
          <a:stretch>
            <a:fillRect/>
          </a:stretch>
        </p:blipFill>
        <p:spPr bwMode="auto">
          <a:xfrm>
            <a:off x="6064037" y="1785926"/>
            <a:ext cx="30799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857364"/>
            <a:ext cx="8229600" cy="2155828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/>
              <a:t>Сетевые публикации – 81 %</a:t>
            </a:r>
          </a:p>
          <a:p>
            <a:pPr lvl="0"/>
            <a:r>
              <a:rPr lang="ru-RU" sz="1800" dirty="0" smtClean="0"/>
              <a:t>Сетевые конкурсы учителей – 48 %</a:t>
            </a:r>
          </a:p>
          <a:p>
            <a:pPr lvl="0"/>
            <a:r>
              <a:rPr lang="ru-RU" sz="1800" dirty="0" smtClean="0"/>
              <a:t>Сетевые конкурсы, проекты, викторины учеников – 58 %</a:t>
            </a:r>
          </a:p>
          <a:p>
            <a:pPr lvl="0"/>
            <a:r>
              <a:rPr lang="ru-RU" sz="1800" dirty="0" smtClean="0"/>
              <a:t>Дистанционное обучение – 34 %</a:t>
            </a:r>
          </a:p>
          <a:p>
            <a:pPr lvl="0"/>
            <a:r>
              <a:rPr lang="ru-RU" sz="1800" dirty="0" smtClean="0"/>
              <a:t>Форумы, сетевые консультации, </a:t>
            </a:r>
          </a:p>
          <a:p>
            <a:pPr lvl="0" indent="19050">
              <a:buNone/>
            </a:pPr>
            <a:r>
              <a:rPr lang="ru-RU" sz="1800" dirty="0" smtClean="0"/>
              <a:t>комментарии к материалам – 53 %</a:t>
            </a:r>
            <a:endParaRPr lang="ru-RU" sz="18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28596" y="5714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Сетевое взаимодействие в рамках сетевых педагогических сообществ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 t="2806" b="2806"/>
          <a:stretch>
            <a:fillRect/>
          </a:stretch>
        </p:blipFill>
        <p:spPr bwMode="auto">
          <a:xfrm>
            <a:off x="5214942" y="3286124"/>
            <a:ext cx="2970212" cy="202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13250" t="2020" r="15839" b="2737"/>
          <a:stretch>
            <a:fillRect/>
          </a:stretch>
        </p:blipFill>
        <p:spPr bwMode="auto">
          <a:xfrm>
            <a:off x="142844" y="3857628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print"/>
          <a:srcRect t="2778" r="14631"/>
          <a:stretch>
            <a:fillRect/>
          </a:stretch>
        </p:blipFill>
        <p:spPr bwMode="auto">
          <a:xfrm>
            <a:off x="1142976" y="4714884"/>
            <a:ext cx="3232206" cy="205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10272" t="8203" r="7384" b="35886"/>
          <a:stretch>
            <a:fillRect/>
          </a:stretch>
        </p:blipFill>
        <p:spPr bwMode="auto">
          <a:xfrm>
            <a:off x="3500430" y="4429132"/>
            <a:ext cx="3747930" cy="203834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grpSp>
        <p:nvGrpSpPr>
          <p:cNvPr id="15" name="Группа 14"/>
          <p:cNvGrpSpPr/>
          <p:nvPr/>
        </p:nvGrpSpPr>
        <p:grpSpPr>
          <a:xfrm>
            <a:off x="214282" y="0"/>
            <a:ext cx="8715436" cy="571480"/>
            <a:chOff x="214282" y="0"/>
            <a:chExt cx="8715436" cy="57148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14282" y="0"/>
              <a:ext cx="8715436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14282" y="285728"/>
              <a:ext cx="8715436" cy="285752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800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643966" y="0"/>
              <a:ext cx="285752" cy="285728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643966" y="285728"/>
              <a:ext cx="285752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14612" y="0"/>
              <a:ext cx="3500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МБОУ СОШ № 42 г.Ставрополя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000240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421C5E"/>
                </a:solidFill>
              </a:rPr>
              <a:t>Спасибо за внимание!</a:t>
            </a:r>
            <a:endParaRPr lang="ru-RU" sz="6000" b="1" dirty="0">
              <a:solidFill>
                <a:srgbClr val="421C5E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title"/>
          </p:nvPr>
        </p:nvSpPr>
        <p:spPr>
          <a:xfrm>
            <a:off x="428596" y="785794"/>
            <a:ext cx="8229600" cy="5857916"/>
          </a:xfrm>
          <a:prstGeom prst="snip2DiagRect">
            <a:avLst/>
          </a:prstGeom>
          <a:solidFill>
            <a:srgbClr val="204C8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2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Информационная культура педагога</a:t>
            </a:r>
            <a:r>
              <a:rPr lang="ru-RU" sz="26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bg1"/>
                </a:solidFill>
              </a:rPr>
              <a:t>– это интегрированное образование, включающее в себя не только совокупность системы знаний и умений, которые направляют самостоятельную деятельность на удовлетворение индивидуальных информационных потребностей, но и ориентацию в информационной среде, умение критически анализировать и грамотно синтезировать информационные ресурсы, оперативно оценить их полезность и в дальнейшем целенаправленно и сознательно использовать при решении поставленной конкретной задачи.</a:t>
            </a:r>
            <a:endParaRPr lang="ru-RU" sz="2600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14282" y="0"/>
            <a:ext cx="8715436" cy="571480"/>
            <a:chOff x="214282" y="0"/>
            <a:chExt cx="8715436" cy="57148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14282" y="0"/>
              <a:ext cx="8715436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14282" y="285728"/>
              <a:ext cx="8715436" cy="285752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800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643966" y="0"/>
              <a:ext cx="285752" cy="285728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643966" y="285728"/>
              <a:ext cx="285752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14612" y="0"/>
              <a:ext cx="3500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МБОУ СОШ № 42 г.Ставрополя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071538" y="3143248"/>
            <a:ext cx="3214710" cy="1143008"/>
          </a:xfrm>
          <a:prstGeom prst="rect">
            <a:avLst/>
          </a:prstGeom>
          <a:solidFill>
            <a:srgbClr val="339966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Знания, умения и навыки эффективного поиска информации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857752" y="3143248"/>
            <a:ext cx="3286148" cy="1143008"/>
          </a:xfrm>
          <a:prstGeom prst="rect">
            <a:avLst/>
          </a:prstGeom>
          <a:solidFill>
            <a:srgbClr val="339966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Использование информации (анализ, дифференциация,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структурирование, отбор,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синтез и др.)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2500298" y="2285992"/>
            <a:ext cx="428628" cy="857256"/>
          </a:xfrm>
          <a:prstGeom prst="downArrow">
            <a:avLst/>
          </a:prstGeom>
          <a:solidFill>
            <a:srgbClr val="1E5C3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6286512" y="2285992"/>
            <a:ext cx="428628" cy="857256"/>
          </a:xfrm>
          <a:prstGeom prst="downArrow">
            <a:avLst/>
          </a:prstGeom>
          <a:solidFill>
            <a:srgbClr val="1E5C3D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71538" y="1428736"/>
            <a:ext cx="7072362" cy="857256"/>
          </a:xfrm>
          <a:prstGeom prst="rect">
            <a:avLst/>
          </a:prstGeom>
          <a:solidFill>
            <a:srgbClr val="1E5C3D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1071538" y="1571612"/>
            <a:ext cx="7072362" cy="64294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24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Составляющие информационной культуры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14282" y="0"/>
            <a:ext cx="8715436" cy="571480"/>
            <a:chOff x="214282" y="0"/>
            <a:chExt cx="8715436" cy="57148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14282" y="0"/>
              <a:ext cx="8715436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14282" y="285728"/>
              <a:ext cx="8715436" cy="285752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800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643966" y="0"/>
              <a:ext cx="285752" cy="285728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643966" y="285728"/>
              <a:ext cx="285752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14612" y="0"/>
              <a:ext cx="3500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МБОУ СОШ № 42 г.Ставрополя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786282" y="3000372"/>
            <a:ext cx="4357718" cy="15716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осознанной</a:t>
            </a:r>
            <a:r>
              <a:rPr lang="ru-RU" i="1" dirty="0" smtClean="0">
                <a:solidFill>
                  <a:srgbClr val="421C5E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мотивации личности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57158" y="1785926"/>
            <a:ext cx="3429024" cy="3071834"/>
          </a:xfr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Информационная культура предполагает наличие у педагога:</a:t>
            </a:r>
            <a:endParaRPr lang="ru-RU" sz="3200" dirty="0">
              <a:solidFill>
                <a:schemeClr val="bg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14282" y="0"/>
            <a:ext cx="8715436" cy="571480"/>
            <a:chOff x="214282" y="0"/>
            <a:chExt cx="8715436" cy="57148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14282" y="0"/>
              <a:ext cx="8715436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4282" y="285728"/>
              <a:ext cx="8715436" cy="285752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800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643966" y="0"/>
              <a:ext cx="285752" cy="285728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643966" y="285728"/>
              <a:ext cx="285752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14612" y="0"/>
              <a:ext cx="3500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МБОУ СОШ № 42 г.Ставрополя</a:t>
              </a:r>
            </a:p>
          </p:txBody>
        </p:sp>
      </p:grpSp>
      <p:sp>
        <p:nvSpPr>
          <p:cNvPr id="10" name="Содержимое 10"/>
          <p:cNvSpPr txBox="1">
            <a:spLocks/>
          </p:cNvSpPr>
          <p:nvPr/>
        </p:nvSpPr>
        <p:spPr>
          <a:xfrm>
            <a:off x="4643438" y="1357298"/>
            <a:ext cx="4086196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информационной грамотности</a:t>
            </a:r>
          </a:p>
        </p:txBody>
      </p:sp>
      <p:sp>
        <p:nvSpPr>
          <p:cNvPr id="19" name="Содержимое 10"/>
          <p:cNvSpPr txBox="1">
            <a:spLocks/>
          </p:cNvSpPr>
          <p:nvPr/>
        </p:nvSpPr>
        <p:spPr>
          <a:xfrm>
            <a:off x="4857752" y="5072074"/>
            <a:ext cx="4086196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определенного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21C5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стиля мышления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4506350" y="2637395"/>
            <a:ext cx="288663" cy="1443246"/>
          </a:xfrm>
          <a:prstGeom prst="downArrow">
            <a:avLst/>
          </a:prstGeom>
          <a:solidFill>
            <a:srgbClr val="345C8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8100079" flipV="1">
            <a:off x="4325601" y="3962650"/>
            <a:ext cx="288663" cy="1443246"/>
          </a:xfrm>
          <a:prstGeom prst="downArrow">
            <a:avLst/>
          </a:prstGeom>
          <a:solidFill>
            <a:srgbClr val="345C8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3499921">
            <a:off x="4325602" y="1462320"/>
            <a:ext cx="288663" cy="1443246"/>
          </a:xfrm>
          <a:prstGeom prst="downArrow">
            <a:avLst/>
          </a:prstGeom>
          <a:solidFill>
            <a:srgbClr val="345C8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142976" y="3357562"/>
            <a:ext cx="3214710" cy="1143008"/>
          </a:xfrm>
          <a:prstGeom prst="round2DiagRect">
            <a:avLst/>
          </a:prstGeom>
          <a:solidFill>
            <a:srgbClr val="3798AF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421C5E"/>
                </a:solidFill>
              </a:rPr>
              <a:t>Мировоззренческий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421C5E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072066" y="3357562"/>
            <a:ext cx="3286148" cy="1143008"/>
          </a:xfrm>
          <a:prstGeom prst="round2DiagRect">
            <a:avLst/>
          </a:prstGeom>
          <a:solidFill>
            <a:srgbClr val="3798AF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421C5E"/>
                </a:solidFill>
              </a:rPr>
              <a:t>Технологический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421C5E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571736" y="2500306"/>
            <a:ext cx="428628" cy="857256"/>
          </a:xfrm>
          <a:prstGeom prst="downArrow">
            <a:avLst/>
          </a:prstGeom>
          <a:solidFill>
            <a:srgbClr val="2C7A8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500826" y="2500306"/>
            <a:ext cx="428628" cy="857256"/>
          </a:xfrm>
          <a:prstGeom prst="downArrow">
            <a:avLst/>
          </a:prstGeom>
          <a:solidFill>
            <a:srgbClr val="2C7A8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214414" y="1643050"/>
            <a:ext cx="7072362" cy="857256"/>
          </a:xfrm>
          <a:prstGeom prst="rect">
            <a:avLst/>
          </a:prstGeom>
          <a:solidFill>
            <a:srgbClr val="2C7A8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Компоненты информационной культуры учителя</a:t>
            </a:r>
          </a:p>
          <a:p>
            <a:pPr algn="ctr"/>
            <a:endParaRPr lang="ru-RU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500166" y="3786190"/>
            <a:ext cx="6286544" cy="64294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2400"/>
              </a:spcBef>
              <a:spcAft>
                <a:spcPct val="0"/>
              </a:spcAft>
            </a:pPr>
            <a:endParaRPr lang="ru-RU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14282" y="0"/>
            <a:ext cx="8715436" cy="571480"/>
            <a:chOff x="214282" y="0"/>
            <a:chExt cx="8715436" cy="57148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14282" y="0"/>
              <a:ext cx="8715436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14282" y="285728"/>
              <a:ext cx="8715436" cy="285752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80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643966" y="0"/>
              <a:ext cx="285752" cy="285728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8643966" y="285728"/>
              <a:ext cx="285752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14612" y="0"/>
              <a:ext cx="3500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МБОУ СОШ № 42 г.Ставрополя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4"/>
          <p:cNvSpPr>
            <a:spLocks noChangeArrowheads="1"/>
          </p:cNvSpPr>
          <p:nvPr/>
        </p:nvSpPr>
        <p:spPr bwMode="auto">
          <a:xfrm>
            <a:off x="2000232" y="714356"/>
            <a:ext cx="5072098" cy="121444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0066"/>
                </a:solidFill>
              </a:rPr>
              <a:t>ИКТ – компетентность </a:t>
            </a:r>
          </a:p>
          <a:p>
            <a:pPr algn="ctr"/>
            <a:r>
              <a:rPr lang="ru-RU" sz="2400" b="1" dirty="0">
                <a:solidFill>
                  <a:srgbClr val="000066"/>
                </a:solidFill>
              </a:rPr>
              <a:t>учителя предметника</a:t>
            </a:r>
          </a:p>
        </p:txBody>
      </p:sp>
      <p:sp>
        <p:nvSpPr>
          <p:cNvPr id="10243" name="AutoShape 7"/>
          <p:cNvSpPr>
            <a:spLocks noChangeArrowheads="1"/>
          </p:cNvSpPr>
          <p:nvPr/>
        </p:nvSpPr>
        <p:spPr bwMode="auto">
          <a:xfrm>
            <a:off x="500034" y="2285992"/>
            <a:ext cx="2016125" cy="1223963"/>
          </a:xfrm>
          <a:prstGeom prst="flowChartDocument">
            <a:avLst/>
          </a:prstGeom>
          <a:gradFill flip="none" rotWithShape="1">
            <a:gsLst>
              <a:gs pos="0">
                <a:srgbClr val="C5F2F7">
                  <a:shade val="30000"/>
                  <a:satMod val="115000"/>
                </a:srgbClr>
              </a:gs>
              <a:gs pos="50000">
                <a:srgbClr val="C5F2F7">
                  <a:shade val="67500"/>
                  <a:satMod val="115000"/>
                </a:srgbClr>
              </a:gs>
              <a:gs pos="100000">
                <a:srgbClr val="C5F2F7">
                  <a:shade val="100000"/>
                  <a:satMod val="115000"/>
                </a:srgbClr>
              </a:gs>
            </a:gsLst>
            <a:lin ang="8100000" scaled="1"/>
            <a:tileRect/>
          </a:gradFill>
          <a:ln w="1905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539750" y="2420938"/>
            <a:ext cx="2160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/>
              <a:t>базовая ИКТ-компетентность</a:t>
            </a:r>
            <a:r>
              <a:rPr lang="ru-RU" dirty="0"/>
              <a:t>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429388" y="2071678"/>
            <a:ext cx="2208212" cy="1223963"/>
            <a:chOff x="3735" y="1299"/>
            <a:chExt cx="1391" cy="771"/>
          </a:xfrm>
        </p:grpSpPr>
        <p:sp>
          <p:nvSpPr>
            <p:cNvPr id="10252" name="AutoShape 9"/>
            <p:cNvSpPr>
              <a:spLocks noChangeArrowheads="1"/>
            </p:cNvSpPr>
            <p:nvPr/>
          </p:nvSpPr>
          <p:spPr bwMode="auto">
            <a:xfrm>
              <a:off x="3735" y="1299"/>
              <a:ext cx="1361" cy="771"/>
            </a:xfrm>
            <a:prstGeom prst="flowChartDocument">
              <a:avLst/>
            </a:prstGeom>
            <a:gradFill flip="none" rotWithShape="1">
              <a:gsLst>
                <a:gs pos="0">
                  <a:srgbClr val="C5F2F7">
                    <a:shade val="30000"/>
                    <a:satMod val="115000"/>
                  </a:srgbClr>
                </a:gs>
                <a:gs pos="50000">
                  <a:srgbClr val="C5F2F7">
                    <a:shade val="67500"/>
                    <a:satMod val="115000"/>
                  </a:srgbClr>
                </a:gs>
                <a:gs pos="100000">
                  <a:srgbClr val="C5F2F7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9050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srgbClr val="000066"/>
                </a:solidFill>
              </a:endParaRPr>
            </a:p>
          </p:txBody>
        </p:sp>
        <p:sp>
          <p:nvSpPr>
            <p:cNvPr id="10253" name="Rectangle 10"/>
            <p:cNvSpPr>
              <a:spLocks noChangeArrowheads="1"/>
            </p:cNvSpPr>
            <p:nvPr/>
          </p:nvSpPr>
          <p:spPr bwMode="auto">
            <a:xfrm>
              <a:off x="3735" y="1434"/>
              <a:ext cx="1391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ru-RU" b="1" dirty="0"/>
                <a:t>предметно-</a:t>
              </a:r>
            </a:p>
            <a:p>
              <a:pPr algn="ctr"/>
              <a:r>
                <a:rPr lang="ru-RU" b="1" dirty="0"/>
                <a:t>ориентированная</a:t>
              </a:r>
              <a:endParaRPr lang="ru-RU" dirty="0"/>
            </a:p>
          </p:txBody>
        </p:sp>
      </p:grpSp>
      <p:sp>
        <p:nvSpPr>
          <p:cNvPr id="10246" name="Rectangle 12"/>
          <p:cNvSpPr>
            <a:spLocks noChangeArrowheads="1"/>
          </p:cNvSpPr>
          <p:nvPr/>
        </p:nvSpPr>
        <p:spPr bwMode="auto">
          <a:xfrm>
            <a:off x="323850" y="3789363"/>
            <a:ext cx="3313113" cy="2863850"/>
          </a:xfrm>
          <a:prstGeom prst="rect">
            <a:avLst/>
          </a:prstGeom>
          <a:solidFill>
            <a:srgbClr val="C5F2F7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/>
            <a:r>
              <a:rPr lang="ru-RU" dirty="0"/>
              <a:t>Под </a:t>
            </a:r>
            <a:r>
              <a:rPr lang="ru-RU" b="1" dirty="0"/>
              <a:t>базовой </a:t>
            </a:r>
            <a:r>
              <a:rPr lang="ru-RU" b="1" dirty="0" err="1"/>
              <a:t>ИКТ-компетентностью</a:t>
            </a:r>
            <a:r>
              <a:rPr lang="ru-RU" dirty="0"/>
              <a:t> понимается инвариант знаний, умений и опыта, необходимый учителю-предметнику для решения образовательных задач, прежде всего, средствами </a:t>
            </a:r>
            <a:r>
              <a:rPr lang="ru-RU" dirty="0" err="1"/>
              <a:t>ИКТ-технологий</a:t>
            </a:r>
            <a:r>
              <a:rPr lang="ru-RU" dirty="0"/>
              <a:t> общего </a:t>
            </a:r>
            <a:r>
              <a:rPr lang="ru-RU" dirty="0" smtClean="0"/>
              <a:t>назначения </a:t>
            </a:r>
            <a:endParaRPr lang="ru-RU" dirty="0"/>
          </a:p>
        </p:txBody>
      </p:sp>
      <p:sp>
        <p:nvSpPr>
          <p:cNvPr id="10248" name="Line 16"/>
          <p:cNvSpPr>
            <a:spLocks noChangeShapeType="1"/>
          </p:cNvSpPr>
          <p:nvPr/>
        </p:nvSpPr>
        <p:spPr bwMode="auto">
          <a:xfrm flipH="1">
            <a:off x="1357290" y="1643051"/>
            <a:ext cx="1071570" cy="642942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7"/>
          <p:cNvSpPr>
            <a:spLocks noChangeShapeType="1"/>
          </p:cNvSpPr>
          <p:nvPr/>
        </p:nvSpPr>
        <p:spPr bwMode="auto">
          <a:xfrm>
            <a:off x="6715140" y="1643051"/>
            <a:ext cx="928694" cy="428627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Rectangle 18"/>
          <p:cNvSpPr>
            <a:spLocks noChangeArrowheads="1"/>
          </p:cNvSpPr>
          <p:nvPr/>
        </p:nvSpPr>
        <p:spPr bwMode="auto">
          <a:xfrm>
            <a:off x="4787900" y="3776663"/>
            <a:ext cx="4176713" cy="2863850"/>
          </a:xfrm>
          <a:prstGeom prst="rect">
            <a:avLst/>
          </a:prstGeom>
          <a:solidFill>
            <a:srgbClr val="C5F2F7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/>
            <a:r>
              <a:rPr lang="ru-RU" b="1" dirty="0"/>
              <a:t>Предметно-ориентированная ИКТ-компетентность</a:t>
            </a:r>
            <a:r>
              <a:rPr lang="ru-RU" dirty="0"/>
              <a:t> предполагает освоение специализированных технологий и ресурсов, разработанных в соответствии с требованиями к содержанию того или иного учебного предмета, и  формирование готовности к их внедрению в образовательную деятельность.</a:t>
            </a:r>
          </a:p>
        </p:txBody>
      </p:sp>
      <p:sp>
        <p:nvSpPr>
          <p:cNvPr id="10251" name="Line 20"/>
          <p:cNvSpPr>
            <a:spLocks noChangeShapeType="1"/>
          </p:cNvSpPr>
          <p:nvPr/>
        </p:nvSpPr>
        <p:spPr bwMode="auto">
          <a:xfrm>
            <a:off x="8001024" y="3143248"/>
            <a:ext cx="0" cy="6477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1928794" y="3357562"/>
            <a:ext cx="0" cy="433386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214282" y="0"/>
            <a:ext cx="8715436" cy="571480"/>
            <a:chOff x="214282" y="0"/>
            <a:chExt cx="8715436" cy="57148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14282" y="0"/>
              <a:ext cx="8715436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14282" y="285728"/>
              <a:ext cx="8715436" cy="285752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80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643966" y="0"/>
              <a:ext cx="285752" cy="285728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643966" y="285728"/>
              <a:ext cx="285752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14612" y="0"/>
              <a:ext cx="3500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МБОУ СОШ № 42 г.Ставрополя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49638" y="2897560"/>
            <a:ext cx="2016224" cy="1728192"/>
          </a:xfrm>
          <a:prstGeom prst="ellipse">
            <a:avLst/>
          </a:prstGeom>
          <a:solidFill>
            <a:srgbClr val="2C7A8C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ИКТ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77630" y="881336"/>
            <a:ext cx="2160240" cy="1152128"/>
          </a:xfrm>
          <a:prstGeom prst="ellipse">
            <a:avLst/>
          </a:prstGeom>
          <a:solidFill>
            <a:srgbClr val="C5F2F7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Урок с использованием ИКТ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853894" y="1817440"/>
            <a:ext cx="2160240" cy="1152128"/>
          </a:xfrm>
          <a:prstGeom prst="ellipse">
            <a:avLst/>
          </a:prstGeom>
          <a:solidFill>
            <a:srgbClr val="C5F2F7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Подбор ПО для учебных целей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57950" y="3329608"/>
            <a:ext cx="2160240" cy="1152128"/>
          </a:xfrm>
          <a:prstGeom prst="ellipse">
            <a:avLst/>
          </a:prstGeom>
          <a:solidFill>
            <a:srgbClr val="C5F2F7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Поурочное планирование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853894" y="5129808"/>
            <a:ext cx="2160240" cy="1152128"/>
          </a:xfrm>
          <a:prstGeom prst="ellipse">
            <a:avLst/>
          </a:prstGeom>
          <a:solidFill>
            <a:srgbClr val="C5F2F7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Для мониторинга развития учащихся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477630" y="5705872"/>
            <a:ext cx="2160240" cy="1152128"/>
          </a:xfrm>
          <a:prstGeom prst="ellipse">
            <a:avLst/>
          </a:prstGeom>
          <a:solidFill>
            <a:srgbClr val="C5F2F7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Поиск учебных материалов в Интернете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01366" y="5129808"/>
            <a:ext cx="2160240" cy="1152128"/>
          </a:xfrm>
          <a:prstGeom prst="ellipse">
            <a:avLst/>
          </a:prstGeom>
          <a:solidFill>
            <a:srgbClr val="C5F2F7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Для взаимодействия с родителями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5302" y="3401616"/>
            <a:ext cx="2160240" cy="1152128"/>
          </a:xfrm>
          <a:prstGeom prst="ellipse">
            <a:avLst/>
          </a:prstGeom>
          <a:solidFill>
            <a:srgbClr val="C5F2F7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Для взаимодействия с коллегами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85342" y="1745432"/>
            <a:ext cx="2160240" cy="1152128"/>
          </a:xfrm>
          <a:prstGeom prst="ellipse">
            <a:avLst/>
          </a:prstGeom>
          <a:solidFill>
            <a:srgbClr val="C5F2F7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Внеурочная деятельность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4" idx="0"/>
            <a:endCxn id="5" idx="4"/>
          </p:cNvCxnSpPr>
          <p:nvPr/>
        </p:nvCxnSpPr>
        <p:spPr>
          <a:xfrm flipV="1">
            <a:off x="4557750" y="2033464"/>
            <a:ext cx="0" cy="864096"/>
          </a:xfrm>
          <a:prstGeom prst="lin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7" name="Прямая соединительная линия 16"/>
          <p:cNvCxnSpPr>
            <a:stCxn id="4" idx="7"/>
            <a:endCxn id="6" idx="3"/>
          </p:cNvCxnSpPr>
          <p:nvPr/>
        </p:nvCxnSpPr>
        <p:spPr>
          <a:xfrm flipV="1">
            <a:off x="5270593" y="2800843"/>
            <a:ext cx="899661" cy="349805"/>
          </a:xfrm>
          <a:prstGeom prst="lin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8" name="Прямая соединительная линия 17"/>
          <p:cNvCxnSpPr>
            <a:endCxn id="7" idx="2"/>
          </p:cNvCxnSpPr>
          <p:nvPr/>
        </p:nvCxnSpPr>
        <p:spPr>
          <a:xfrm>
            <a:off x="5565862" y="3751422"/>
            <a:ext cx="792088" cy="154250"/>
          </a:xfrm>
          <a:prstGeom prst="lin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0" name="Прямая соединительная линия 19"/>
          <p:cNvCxnSpPr>
            <a:endCxn id="9" idx="1"/>
          </p:cNvCxnSpPr>
          <p:nvPr/>
        </p:nvCxnSpPr>
        <p:spPr>
          <a:xfrm>
            <a:off x="5133814" y="4481736"/>
            <a:ext cx="1036440" cy="816797"/>
          </a:xfrm>
          <a:prstGeom prst="lin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2" name="Прямая соединительная линия 21"/>
          <p:cNvCxnSpPr>
            <a:endCxn id="11" idx="7"/>
          </p:cNvCxnSpPr>
          <p:nvPr/>
        </p:nvCxnSpPr>
        <p:spPr>
          <a:xfrm flipH="1">
            <a:off x="2945246" y="4481736"/>
            <a:ext cx="1036440" cy="816797"/>
          </a:xfrm>
          <a:prstGeom prst="lin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4" name="Прямая соединительная линия 23"/>
          <p:cNvCxnSpPr>
            <a:stCxn id="10" idx="0"/>
          </p:cNvCxnSpPr>
          <p:nvPr/>
        </p:nvCxnSpPr>
        <p:spPr>
          <a:xfrm flipV="1">
            <a:off x="4557750" y="4625752"/>
            <a:ext cx="0" cy="1080120"/>
          </a:xfrm>
          <a:prstGeom prst="lin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901566" y="2681536"/>
            <a:ext cx="827653" cy="576065"/>
          </a:xfrm>
          <a:prstGeom prst="lin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8" name="Прямая соединительная линия 27"/>
          <p:cNvCxnSpPr>
            <a:stCxn id="12" idx="6"/>
          </p:cNvCxnSpPr>
          <p:nvPr/>
        </p:nvCxnSpPr>
        <p:spPr>
          <a:xfrm flipV="1">
            <a:off x="2685542" y="3843898"/>
            <a:ext cx="864096" cy="133782"/>
          </a:xfrm>
          <a:prstGeom prst="lin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30" name="Заголовок 5"/>
          <p:cNvSpPr txBox="1">
            <a:spLocks/>
          </p:cNvSpPr>
          <p:nvPr/>
        </p:nvSpPr>
        <p:spPr>
          <a:xfrm>
            <a:off x="500034" y="500042"/>
            <a:ext cx="8229600" cy="571504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ИКТ-компетентность учителя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14282" y="0"/>
            <a:ext cx="8715436" cy="571480"/>
            <a:chOff x="214282" y="0"/>
            <a:chExt cx="8715436" cy="57148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214282" y="0"/>
              <a:ext cx="8715436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14282" y="285728"/>
              <a:ext cx="8715436" cy="285752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8000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8643966" y="0"/>
              <a:ext cx="285752" cy="285728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8643966" y="285728"/>
              <a:ext cx="285752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14612" y="0"/>
              <a:ext cx="3500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МБОУ СОШ № 42 г.Ставрополя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28596" y="3714752"/>
            <a:ext cx="2857520" cy="24288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Просветительская работа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1964513" y="1893083"/>
            <a:ext cx="2857520" cy="13573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6429388" y="1357298"/>
            <a:ext cx="2571768" cy="242889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rgbClr val="99F3FD"/>
              </a:buClr>
            </a:pPr>
            <a:r>
              <a:rPr lang="ru-RU" dirty="0" smtClean="0"/>
              <a:t>Участия в проектах, конкурсах и грантах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 flipV="1">
            <a:off x="2428860" y="1142984"/>
            <a:ext cx="857256" cy="6429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714348" y="142852"/>
            <a:ext cx="7643866" cy="1000132"/>
          </a:xfrm>
          <a:prstGeom prst="rect">
            <a:avLst/>
          </a:prstGeom>
          <a:solidFill>
            <a:srgbClr val="2C7A8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информационной культуры учителя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43240" y="4429108"/>
            <a:ext cx="2714644" cy="242889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rgbClr val="99F3FD"/>
              </a:buClr>
            </a:pPr>
            <a:r>
              <a:rPr lang="ru-RU" dirty="0" smtClean="0"/>
              <a:t>Система дополнительного образования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715008" y="3786190"/>
            <a:ext cx="3000396" cy="24288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rgbClr val="99F3FD"/>
              </a:buClr>
            </a:pPr>
            <a:r>
              <a:rPr lang="ru-RU" dirty="0" smtClean="0"/>
              <a:t>Участия в научно-исследовательской работе</a:t>
            </a:r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142844" y="1285860"/>
            <a:ext cx="2571736" cy="242889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Курсы повышения квалификации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 flipH="1" flipV="1">
            <a:off x="5929322" y="1142984"/>
            <a:ext cx="857256" cy="6429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894001" y="2749545"/>
            <a:ext cx="3214710" cy="1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4250529" y="1893083"/>
            <a:ext cx="2857520" cy="13573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7215238" cy="50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Группа 14"/>
          <p:cNvGrpSpPr/>
          <p:nvPr/>
        </p:nvGrpSpPr>
        <p:grpSpPr>
          <a:xfrm>
            <a:off x="214282" y="0"/>
            <a:ext cx="8715436" cy="571480"/>
            <a:chOff x="214282" y="0"/>
            <a:chExt cx="8715436" cy="57148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14282" y="0"/>
              <a:ext cx="8715436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14282" y="285728"/>
              <a:ext cx="8715436" cy="285752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8000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643966" y="0"/>
              <a:ext cx="285752" cy="285728"/>
            </a:xfrm>
            <a:prstGeom prst="rect">
              <a:avLst/>
            </a:prstGeom>
            <a:solidFill>
              <a:srgbClr val="2C7A8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643966" y="285728"/>
              <a:ext cx="285752" cy="285728"/>
            </a:xfrm>
            <a:prstGeom prst="rect">
              <a:avLst/>
            </a:prstGeom>
            <a:solidFill>
              <a:srgbClr val="C5F2F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14612" y="0"/>
              <a:ext cx="3500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МБОУ СОШ № 42 г.Ставрополя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385</Words>
  <Application>Microsoft Office PowerPoint</Application>
  <PresentationFormat>Экран (4:3)</PresentationFormat>
  <Paragraphs>71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Формирование  информационной культуры  педагога в условиях  инновационной деятельности  образовательного учреждения</vt:lpstr>
      <vt:lpstr>Информационная культура педагога – это интегрированное образование, включающее в себя не только совокупность системы знаний и умений, которые направляют самостоятельную деятельность на удовлетворение индивидуальных информационных потребностей, но и ориентацию в информационной среде, умение критически анализировать и грамотно синтезировать информационные ресурсы, оперативно оценить их полезность и в дальнейшем целенаправленно и сознательно использовать при решении поставленной конкретной задачи.</vt:lpstr>
      <vt:lpstr>Слайд 3</vt:lpstr>
      <vt:lpstr>Информационная культура предполагает наличие у педагога: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МБОУ СОШ №42 г. Ставрополя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интерактивных технологий как фактор эффективности развития  инфокоммуникационной  компетентности педагогов в образовательном пространстве школы</dc:title>
  <dc:creator>OV.Kuzminyx</dc:creator>
  <cp:lastModifiedBy>Olga</cp:lastModifiedBy>
  <cp:revision>133</cp:revision>
  <dcterms:created xsi:type="dcterms:W3CDTF">2012-11-07T10:34:28Z</dcterms:created>
  <dcterms:modified xsi:type="dcterms:W3CDTF">2015-08-20T17:26:37Z</dcterms:modified>
</cp:coreProperties>
</file>