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9" r:id="rId2"/>
    <p:sldId id="258" r:id="rId3"/>
    <p:sldId id="272" r:id="rId4"/>
    <p:sldId id="271" r:id="rId5"/>
    <p:sldId id="262" r:id="rId6"/>
    <p:sldId id="263" r:id="rId7"/>
    <p:sldId id="264" r:id="rId8"/>
    <p:sldId id="261" r:id="rId9"/>
    <p:sldId id="259" r:id="rId10"/>
    <p:sldId id="267" r:id="rId11"/>
    <p:sldId id="270" r:id="rId12"/>
    <p:sldId id="260" r:id="rId13"/>
    <p:sldId id="265" r:id="rId14"/>
    <p:sldId id="266" r:id="rId15"/>
    <p:sldId id="274" r:id="rId16"/>
    <p:sldId id="257" r:id="rId17"/>
    <p:sldId id="275" r:id="rId18"/>
    <p:sldId id="276" r:id="rId19"/>
    <p:sldId id="273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9B47B-DC6D-4ED8-9F70-38658CF495DF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CE7170A-A333-4F7E-A476-FC8C33398F72}">
      <dgm:prSet phldrT="[Текст]" custT="1"/>
      <dgm:spPr/>
      <dgm:t>
        <a:bodyPr/>
        <a:lstStyle/>
        <a:p>
          <a:r>
            <a:rPr lang="ru-RU" sz="3200" b="1" dirty="0" smtClean="0"/>
            <a:t>принципы</a:t>
          </a:r>
          <a:endParaRPr lang="ru-RU" sz="3200" b="1" dirty="0"/>
        </a:p>
      </dgm:t>
    </dgm:pt>
    <dgm:pt modelId="{97C2EC74-F3DB-4A11-89A6-004B2E2EDE04}" type="parTrans" cxnId="{788416ED-76F2-4C6C-A9A6-A415D23892A1}">
      <dgm:prSet/>
      <dgm:spPr/>
      <dgm:t>
        <a:bodyPr/>
        <a:lstStyle/>
        <a:p>
          <a:endParaRPr lang="ru-RU"/>
        </a:p>
      </dgm:t>
    </dgm:pt>
    <dgm:pt modelId="{8FF56EDD-3819-4F7B-9C6D-4EEB6FE83BCF}" type="sibTrans" cxnId="{788416ED-76F2-4C6C-A9A6-A415D23892A1}">
      <dgm:prSet/>
      <dgm:spPr/>
      <dgm:t>
        <a:bodyPr/>
        <a:lstStyle/>
        <a:p>
          <a:endParaRPr lang="ru-RU"/>
        </a:p>
      </dgm:t>
    </dgm:pt>
    <dgm:pt modelId="{26B74A93-1B6E-4072-8563-296D8ED94B31}">
      <dgm:prSet phldrT="[Текст]" custT="1"/>
      <dgm:spPr/>
      <dgm:t>
        <a:bodyPr/>
        <a:lstStyle/>
        <a:p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преемственность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197573-1777-4418-A934-7772D3ED70C8}" type="parTrans" cxnId="{FC19DDE1-F2F3-4ECF-9926-37FABB0D5581}">
      <dgm:prSet/>
      <dgm:spPr/>
      <dgm:t>
        <a:bodyPr/>
        <a:lstStyle/>
        <a:p>
          <a:endParaRPr lang="ru-RU"/>
        </a:p>
      </dgm:t>
    </dgm:pt>
    <dgm:pt modelId="{CFCF1D3A-56FB-417C-BEDD-9B81895E24AF}" type="sibTrans" cxnId="{FC19DDE1-F2F3-4ECF-9926-37FABB0D5581}">
      <dgm:prSet/>
      <dgm:spPr/>
      <dgm:t>
        <a:bodyPr/>
        <a:lstStyle/>
        <a:p>
          <a:endParaRPr lang="ru-RU"/>
        </a:p>
      </dgm:t>
    </dgm:pt>
    <dgm:pt modelId="{64268A5A-40AE-4CA8-859D-317D38921B16}">
      <dgm:prSet phldrT="[Текст]"/>
      <dgm:spPr/>
      <dgm:t>
        <a:bodyPr/>
        <a:lstStyle/>
        <a:p>
          <a:r>
            <a:rPr lang="ru-RU" b="1" dirty="0" smtClean="0"/>
            <a:t>вариативность</a:t>
          </a:r>
          <a:endParaRPr lang="ru-RU" b="1" dirty="0"/>
        </a:p>
      </dgm:t>
    </dgm:pt>
    <dgm:pt modelId="{6870ABBB-07C8-4743-8B9F-0C2BA77C63DD}" type="parTrans" cxnId="{D4E6B0C9-A103-49A1-ACB8-FA3EBCA917C2}">
      <dgm:prSet/>
      <dgm:spPr/>
      <dgm:t>
        <a:bodyPr/>
        <a:lstStyle/>
        <a:p>
          <a:endParaRPr lang="ru-RU"/>
        </a:p>
      </dgm:t>
    </dgm:pt>
    <dgm:pt modelId="{F017D1CB-5860-4487-B04C-9C2F44D16E22}" type="sibTrans" cxnId="{D4E6B0C9-A103-49A1-ACB8-FA3EBCA917C2}">
      <dgm:prSet/>
      <dgm:spPr/>
      <dgm:t>
        <a:bodyPr/>
        <a:lstStyle/>
        <a:p>
          <a:endParaRPr lang="ru-RU"/>
        </a:p>
      </dgm:t>
    </dgm:pt>
    <dgm:pt modelId="{D343277B-B43F-4E52-A65D-56BA1010E11B}">
      <dgm:prSet phldrT="[Текст]"/>
      <dgm:spPr/>
      <dgm:t>
        <a:bodyPr/>
        <a:lstStyle/>
        <a:p>
          <a:r>
            <a:rPr lang="ru-RU" b="1" dirty="0" smtClean="0"/>
            <a:t>дифференциация</a:t>
          </a:r>
          <a:endParaRPr lang="ru-RU" b="1" dirty="0"/>
        </a:p>
      </dgm:t>
    </dgm:pt>
    <dgm:pt modelId="{33F36070-7CB3-47C4-B34F-2E8855285466}" type="parTrans" cxnId="{6F2D753E-56AF-42B0-BC07-C90B4BA8223A}">
      <dgm:prSet/>
      <dgm:spPr/>
      <dgm:t>
        <a:bodyPr/>
        <a:lstStyle/>
        <a:p>
          <a:endParaRPr lang="ru-RU"/>
        </a:p>
      </dgm:t>
    </dgm:pt>
    <dgm:pt modelId="{71830258-A267-4173-8B80-D09F092BE619}" type="sibTrans" cxnId="{6F2D753E-56AF-42B0-BC07-C90B4BA8223A}">
      <dgm:prSet/>
      <dgm:spPr/>
      <dgm:t>
        <a:bodyPr/>
        <a:lstStyle/>
        <a:p>
          <a:endParaRPr lang="ru-RU"/>
        </a:p>
      </dgm:t>
    </dgm:pt>
    <dgm:pt modelId="{99FCF7ED-57D0-4647-B5AD-37FADEC06603}">
      <dgm:prSet phldrT="[Текст]"/>
      <dgm:spPr/>
      <dgm:t>
        <a:bodyPr/>
        <a:lstStyle/>
        <a:p>
          <a:r>
            <a:rPr lang="ru-RU" b="1" dirty="0" smtClean="0"/>
            <a:t>непрерывность</a:t>
          </a:r>
          <a:endParaRPr lang="ru-RU" b="1" dirty="0"/>
        </a:p>
      </dgm:t>
    </dgm:pt>
    <dgm:pt modelId="{6AC216DC-C821-4CD9-96B6-67C868FC906D}" type="parTrans" cxnId="{71F387F9-F02E-434E-B4AF-ADE73EEA326E}">
      <dgm:prSet/>
      <dgm:spPr/>
      <dgm:t>
        <a:bodyPr/>
        <a:lstStyle/>
        <a:p>
          <a:endParaRPr lang="ru-RU"/>
        </a:p>
      </dgm:t>
    </dgm:pt>
    <dgm:pt modelId="{EF7BE22F-E2FF-45D7-BECA-21EC2328A52A}" type="sibTrans" cxnId="{71F387F9-F02E-434E-B4AF-ADE73EEA326E}">
      <dgm:prSet/>
      <dgm:spPr/>
      <dgm:t>
        <a:bodyPr/>
        <a:lstStyle/>
        <a:p>
          <a:endParaRPr lang="ru-RU"/>
        </a:p>
      </dgm:t>
    </dgm:pt>
    <dgm:pt modelId="{9F10D30C-A5B7-4FDA-BA4B-E8B205CEC910}">
      <dgm:prSet/>
      <dgm:spPr/>
      <dgm:t>
        <a:bodyPr/>
        <a:lstStyle/>
        <a:p>
          <a:endParaRPr lang="ru-RU"/>
        </a:p>
      </dgm:t>
    </dgm:pt>
    <dgm:pt modelId="{4DA93D8B-9710-417F-8B90-5C25D3A815FD}" type="parTrans" cxnId="{79094DEC-AE96-45C5-A807-6D6F006B10F0}">
      <dgm:prSet/>
      <dgm:spPr/>
      <dgm:t>
        <a:bodyPr/>
        <a:lstStyle/>
        <a:p>
          <a:endParaRPr lang="ru-RU"/>
        </a:p>
      </dgm:t>
    </dgm:pt>
    <dgm:pt modelId="{2EFDAC5B-BF51-454C-A970-61FB11EB13EB}" type="sibTrans" cxnId="{79094DEC-AE96-45C5-A807-6D6F006B10F0}">
      <dgm:prSet/>
      <dgm:spPr/>
      <dgm:t>
        <a:bodyPr/>
        <a:lstStyle/>
        <a:p>
          <a:endParaRPr lang="ru-RU"/>
        </a:p>
      </dgm:t>
    </dgm:pt>
    <dgm:pt modelId="{9F68A34B-352B-4F5F-88FA-3FA58D8EAF8B}" type="pres">
      <dgm:prSet presAssocID="{CD79B47B-DC6D-4ED8-9F70-38658CF495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0D4D57-0D66-48D5-BFDA-7EB393A4580E}" type="pres">
      <dgm:prSet presAssocID="{CCE7170A-A333-4F7E-A476-FC8C33398F72}" presName="centerShape" presStyleLbl="node0" presStyleIdx="0" presStyleCnt="1" custScaleX="200408" custScaleY="142864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BE94CE03-1636-4846-9782-5A0EECF5E8DA}" type="pres">
      <dgm:prSet presAssocID="{26B74A93-1B6E-4072-8563-296D8ED94B31}" presName="node" presStyleLbl="node1" presStyleIdx="0" presStyleCnt="4" custScaleX="315715" custRadScaleRad="100034" custRadScaleInc="-2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5C850-1713-464A-96F4-DEF67FCBDC50}" type="pres">
      <dgm:prSet presAssocID="{26B74A93-1B6E-4072-8563-296D8ED94B31}" presName="dummy" presStyleCnt="0"/>
      <dgm:spPr/>
    </dgm:pt>
    <dgm:pt modelId="{C4B8DE75-DEE2-4938-8752-A1A7629013A0}" type="pres">
      <dgm:prSet presAssocID="{CFCF1D3A-56FB-417C-BEDD-9B81895E24AF}" presName="sibTrans" presStyleLbl="sibTrans2D1" presStyleIdx="0" presStyleCnt="4" custScaleX="153321" custScaleY="111567"/>
      <dgm:spPr/>
      <dgm:t>
        <a:bodyPr/>
        <a:lstStyle/>
        <a:p>
          <a:endParaRPr lang="ru-RU"/>
        </a:p>
      </dgm:t>
    </dgm:pt>
    <dgm:pt modelId="{247B7C2A-075F-49BD-AB27-E990C378C0DC}" type="pres">
      <dgm:prSet presAssocID="{64268A5A-40AE-4CA8-859D-317D38921B16}" presName="node" presStyleLbl="node1" presStyleIdx="1" presStyleCnt="4" custScaleX="185201" custRadScaleRad="132943" custRadScaleInc="-4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515A4-AE43-4CFC-99B1-DA5C6791A699}" type="pres">
      <dgm:prSet presAssocID="{64268A5A-40AE-4CA8-859D-317D38921B16}" presName="dummy" presStyleCnt="0"/>
      <dgm:spPr/>
    </dgm:pt>
    <dgm:pt modelId="{33CCCF79-51F9-4689-A12F-5FA5930726C5}" type="pres">
      <dgm:prSet presAssocID="{F017D1CB-5860-4487-B04C-9C2F44D16E22}" presName="sibTrans" presStyleLbl="sibTrans2D1" presStyleIdx="1" presStyleCnt="4" custScaleX="150264" custScaleY="120737"/>
      <dgm:spPr/>
      <dgm:t>
        <a:bodyPr/>
        <a:lstStyle/>
        <a:p>
          <a:endParaRPr lang="ru-RU"/>
        </a:p>
      </dgm:t>
    </dgm:pt>
    <dgm:pt modelId="{AAF4D32B-2BBF-4A9B-B581-797890487731}" type="pres">
      <dgm:prSet presAssocID="{D343277B-B43F-4E52-A65D-56BA1010E11B}" presName="node" presStyleLbl="node1" presStyleIdx="2" presStyleCnt="4" custScaleX="261326" custRadScaleRad="103390" custRadScaleInc="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04D21-9FD5-466F-9350-81D25F653964}" type="pres">
      <dgm:prSet presAssocID="{D343277B-B43F-4E52-A65D-56BA1010E11B}" presName="dummy" presStyleCnt="0"/>
      <dgm:spPr/>
    </dgm:pt>
    <dgm:pt modelId="{618FF27E-A34A-4C1A-AA2D-09F72BD1F896}" type="pres">
      <dgm:prSet presAssocID="{71830258-A267-4173-8B80-D09F092BE619}" presName="sibTrans" presStyleLbl="sibTrans2D1" presStyleIdx="2" presStyleCnt="4" custScaleX="158455" custScaleY="126850"/>
      <dgm:spPr/>
      <dgm:t>
        <a:bodyPr/>
        <a:lstStyle/>
        <a:p>
          <a:endParaRPr lang="ru-RU"/>
        </a:p>
      </dgm:t>
    </dgm:pt>
    <dgm:pt modelId="{09931EAE-73FB-4805-AEAC-D149CEC6ABF6}" type="pres">
      <dgm:prSet presAssocID="{99FCF7ED-57D0-4647-B5AD-37FADEC06603}" presName="node" presStyleLbl="node1" presStyleIdx="3" presStyleCnt="4" custScaleX="200957" custRadScaleRad="119941" custRadScaleInc="-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8FC08-75EE-4429-A79C-AD91026B9CDE}" type="pres">
      <dgm:prSet presAssocID="{99FCF7ED-57D0-4647-B5AD-37FADEC06603}" presName="dummy" presStyleCnt="0"/>
      <dgm:spPr/>
    </dgm:pt>
    <dgm:pt modelId="{149BF2E8-7B9D-42B8-A62A-7C595EC924D2}" type="pres">
      <dgm:prSet presAssocID="{EF7BE22F-E2FF-45D7-BECA-21EC2328A52A}" presName="sibTrans" presStyleLbl="sibTrans2D1" presStyleIdx="3" presStyleCnt="4" custScaleX="161512" custScaleY="117680"/>
      <dgm:spPr/>
      <dgm:t>
        <a:bodyPr/>
        <a:lstStyle/>
        <a:p>
          <a:endParaRPr lang="ru-RU"/>
        </a:p>
      </dgm:t>
    </dgm:pt>
  </dgm:ptLst>
  <dgm:cxnLst>
    <dgm:cxn modelId="{71F387F9-F02E-434E-B4AF-ADE73EEA326E}" srcId="{CCE7170A-A333-4F7E-A476-FC8C33398F72}" destId="{99FCF7ED-57D0-4647-B5AD-37FADEC06603}" srcOrd="3" destOrd="0" parTransId="{6AC216DC-C821-4CD9-96B6-67C868FC906D}" sibTransId="{EF7BE22F-E2FF-45D7-BECA-21EC2328A52A}"/>
    <dgm:cxn modelId="{7006D919-1405-4B32-8A36-400A3562768C}" type="presOf" srcId="{CD79B47B-DC6D-4ED8-9F70-38658CF495DF}" destId="{9F68A34B-352B-4F5F-88FA-3FA58D8EAF8B}" srcOrd="0" destOrd="0" presId="urn:microsoft.com/office/officeart/2005/8/layout/radial6"/>
    <dgm:cxn modelId="{79094DEC-AE96-45C5-A807-6D6F006B10F0}" srcId="{CD79B47B-DC6D-4ED8-9F70-38658CF495DF}" destId="{9F10D30C-A5B7-4FDA-BA4B-E8B205CEC910}" srcOrd="1" destOrd="0" parTransId="{4DA93D8B-9710-417F-8B90-5C25D3A815FD}" sibTransId="{2EFDAC5B-BF51-454C-A970-61FB11EB13EB}"/>
    <dgm:cxn modelId="{76F303CC-F225-4E64-B123-AC7DE428B0C9}" type="presOf" srcId="{64268A5A-40AE-4CA8-859D-317D38921B16}" destId="{247B7C2A-075F-49BD-AB27-E990C378C0DC}" srcOrd="0" destOrd="0" presId="urn:microsoft.com/office/officeart/2005/8/layout/radial6"/>
    <dgm:cxn modelId="{FC19DDE1-F2F3-4ECF-9926-37FABB0D5581}" srcId="{CCE7170A-A333-4F7E-A476-FC8C33398F72}" destId="{26B74A93-1B6E-4072-8563-296D8ED94B31}" srcOrd="0" destOrd="0" parTransId="{D7197573-1777-4418-A934-7772D3ED70C8}" sibTransId="{CFCF1D3A-56FB-417C-BEDD-9B81895E24AF}"/>
    <dgm:cxn modelId="{D4E6B0C9-A103-49A1-ACB8-FA3EBCA917C2}" srcId="{CCE7170A-A333-4F7E-A476-FC8C33398F72}" destId="{64268A5A-40AE-4CA8-859D-317D38921B16}" srcOrd="1" destOrd="0" parTransId="{6870ABBB-07C8-4743-8B9F-0C2BA77C63DD}" sibTransId="{F017D1CB-5860-4487-B04C-9C2F44D16E22}"/>
    <dgm:cxn modelId="{52C51030-CB71-41B3-BB1A-911B32090E30}" type="presOf" srcId="{D343277B-B43F-4E52-A65D-56BA1010E11B}" destId="{AAF4D32B-2BBF-4A9B-B581-797890487731}" srcOrd="0" destOrd="0" presId="urn:microsoft.com/office/officeart/2005/8/layout/radial6"/>
    <dgm:cxn modelId="{A69AB262-C408-4B67-BFCF-BFB928F8AB4F}" type="presOf" srcId="{26B74A93-1B6E-4072-8563-296D8ED94B31}" destId="{BE94CE03-1636-4846-9782-5A0EECF5E8DA}" srcOrd="0" destOrd="0" presId="urn:microsoft.com/office/officeart/2005/8/layout/radial6"/>
    <dgm:cxn modelId="{788416ED-76F2-4C6C-A9A6-A415D23892A1}" srcId="{CD79B47B-DC6D-4ED8-9F70-38658CF495DF}" destId="{CCE7170A-A333-4F7E-A476-FC8C33398F72}" srcOrd="0" destOrd="0" parTransId="{97C2EC74-F3DB-4A11-89A6-004B2E2EDE04}" sibTransId="{8FF56EDD-3819-4F7B-9C6D-4EEB6FE83BCF}"/>
    <dgm:cxn modelId="{6F2D753E-56AF-42B0-BC07-C90B4BA8223A}" srcId="{CCE7170A-A333-4F7E-A476-FC8C33398F72}" destId="{D343277B-B43F-4E52-A65D-56BA1010E11B}" srcOrd="2" destOrd="0" parTransId="{33F36070-7CB3-47C4-B34F-2E8855285466}" sibTransId="{71830258-A267-4173-8B80-D09F092BE619}"/>
    <dgm:cxn modelId="{0FCC6E18-05C2-4169-B5EE-A8B791DAAE30}" type="presOf" srcId="{F017D1CB-5860-4487-B04C-9C2F44D16E22}" destId="{33CCCF79-51F9-4689-A12F-5FA5930726C5}" srcOrd="0" destOrd="0" presId="urn:microsoft.com/office/officeart/2005/8/layout/radial6"/>
    <dgm:cxn modelId="{A10D7CB5-BC30-4EFD-8E89-00AFEF2F6BF2}" type="presOf" srcId="{71830258-A267-4173-8B80-D09F092BE619}" destId="{618FF27E-A34A-4C1A-AA2D-09F72BD1F896}" srcOrd="0" destOrd="0" presId="urn:microsoft.com/office/officeart/2005/8/layout/radial6"/>
    <dgm:cxn modelId="{4883BA9C-A437-453D-8EF4-D177A61BDAC3}" type="presOf" srcId="{CCE7170A-A333-4F7E-A476-FC8C33398F72}" destId="{CA0D4D57-0D66-48D5-BFDA-7EB393A4580E}" srcOrd="0" destOrd="0" presId="urn:microsoft.com/office/officeart/2005/8/layout/radial6"/>
    <dgm:cxn modelId="{9BCE474B-131A-4DEC-9C49-51BAD2881D5A}" type="presOf" srcId="{CFCF1D3A-56FB-417C-BEDD-9B81895E24AF}" destId="{C4B8DE75-DEE2-4938-8752-A1A7629013A0}" srcOrd="0" destOrd="0" presId="urn:microsoft.com/office/officeart/2005/8/layout/radial6"/>
    <dgm:cxn modelId="{F3B83B9C-3C95-45F9-940A-2726CFFC6719}" type="presOf" srcId="{EF7BE22F-E2FF-45D7-BECA-21EC2328A52A}" destId="{149BF2E8-7B9D-42B8-A62A-7C595EC924D2}" srcOrd="0" destOrd="0" presId="urn:microsoft.com/office/officeart/2005/8/layout/radial6"/>
    <dgm:cxn modelId="{F8182062-4274-4029-8C3E-06D04C005722}" type="presOf" srcId="{99FCF7ED-57D0-4647-B5AD-37FADEC06603}" destId="{09931EAE-73FB-4805-AEAC-D149CEC6ABF6}" srcOrd="0" destOrd="0" presId="urn:microsoft.com/office/officeart/2005/8/layout/radial6"/>
    <dgm:cxn modelId="{962DDEA2-CBA5-4D74-B8F6-93813560A765}" type="presParOf" srcId="{9F68A34B-352B-4F5F-88FA-3FA58D8EAF8B}" destId="{CA0D4D57-0D66-48D5-BFDA-7EB393A4580E}" srcOrd="0" destOrd="0" presId="urn:microsoft.com/office/officeart/2005/8/layout/radial6"/>
    <dgm:cxn modelId="{08562DBA-DB52-43C7-AE96-7C0C4315725B}" type="presParOf" srcId="{9F68A34B-352B-4F5F-88FA-3FA58D8EAF8B}" destId="{BE94CE03-1636-4846-9782-5A0EECF5E8DA}" srcOrd="1" destOrd="0" presId="urn:microsoft.com/office/officeart/2005/8/layout/radial6"/>
    <dgm:cxn modelId="{7F707BCA-E8EF-41C8-94A5-C954C807C79D}" type="presParOf" srcId="{9F68A34B-352B-4F5F-88FA-3FA58D8EAF8B}" destId="{6FB5C850-1713-464A-96F4-DEF67FCBDC50}" srcOrd="2" destOrd="0" presId="urn:microsoft.com/office/officeart/2005/8/layout/radial6"/>
    <dgm:cxn modelId="{6AB0A84C-2D15-4533-8CEA-85CA3E9FE7DE}" type="presParOf" srcId="{9F68A34B-352B-4F5F-88FA-3FA58D8EAF8B}" destId="{C4B8DE75-DEE2-4938-8752-A1A7629013A0}" srcOrd="3" destOrd="0" presId="urn:microsoft.com/office/officeart/2005/8/layout/radial6"/>
    <dgm:cxn modelId="{CF906F4C-0607-427C-82A6-D93C1E13B84E}" type="presParOf" srcId="{9F68A34B-352B-4F5F-88FA-3FA58D8EAF8B}" destId="{247B7C2A-075F-49BD-AB27-E990C378C0DC}" srcOrd="4" destOrd="0" presId="urn:microsoft.com/office/officeart/2005/8/layout/radial6"/>
    <dgm:cxn modelId="{17E0F1DF-5829-446D-AF3A-03A0B09B1208}" type="presParOf" srcId="{9F68A34B-352B-4F5F-88FA-3FA58D8EAF8B}" destId="{267515A4-AE43-4CFC-99B1-DA5C6791A699}" srcOrd="5" destOrd="0" presId="urn:microsoft.com/office/officeart/2005/8/layout/radial6"/>
    <dgm:cxn modelId="{4C11E58D-3207-4E9B-85DC-C96628596D79}" type="presParOf" srcId="{9F68A34B-352B-4F5F-88FA-3FA58D8EAF8B}" destId="{33CCCF79-51F9-4689-A12F-5FA5930726C5}" srcOrd="6" destOrd="0" presId="urn:microsoft.com/office/officeart/2005/8/layout/radial6"/>
    <dgm:cxn modelId="{5990BF64-E122-402B-B7ED-DB6A22B25182}" type="presParOf" srcId="{9F68A34B-352B-4F5F-88FA-3FA58D8EAF8B}" destId="{AAF4D32B-2BBF-4A9B-B581-797890487731}" srcOrd="7" destOrd="0" presId="urn:microsoft.com/office/officeart/2005/8/layout/radial6"/>
    <dgm:cxn modelId="{6905AB90-53C7-4180-87F6-F398960B8B85}" type="presParOf" srcId="{9F68A34B-352B-4F5F-88FA-3FA58D8EAF8B}" destId="{EA304D21-9FD5-466F-9350-81D25F653964}" srcOrd="8" destOrd="0" presId="urn:microsoft.com/office/officeart/2005/8/layout/radial6"/>
    <dgm:cxn modelId="{8BC3833A-A7A3-4FF5-9A44-CD1D8C08F524}" type="presParOf" srcId="{9F68A34B-352B-4F5F-88FA-3FA58D8EAF8B}" destId="{618FF27E-A34A-4C1A-AA2D-09F72BD1F896}" srcOrd="9" destOrd="0" presId="urn:microsoft.com/office/officeart/2005/8/layout/radial6"/>
    <dgm:cxn modelId="{B3EE4958-4966-4D1F-B1D6-4E6FB344C5FF}" type="presParOf" srcId="{9F68A34B-352B-4F5F-88FA-3FA58D8EAF8B}" destId="{09931EAE-73FB-4805-AEAC-D149CEC6ABF6}" srcOrd="10" destOrd="0" presId="urn:microsoft.com/office/officeart/2005/8/layout/radial6"/>
    <dgm:cxn modelId="{8FBFF8FE-F6CB-4098-91AD-E8BD867FA42E}" type="presParOf" srcId="{9F68A34B-352B-4F5F-88FA-3FA58D8EAF8B}" destId="{8308FC08-75EE-4429-A79C-AD91026B9CDE}" srcOrd="11" destOrd="0" presId="urn:microsoft.com/office/officeart/2005/8/layout/radial6"/>
    <dgm:cxn modelId="{8DC81A37-E308-44D3-9200-F82CF82EFA4E}" type="presParOf" srcId="{9F68A34B-352B-4F5F-88FA-3FA58D8EAF8B}" destId="{149BF2E8-7B9D-42B8-A62A-7C595EC924D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2B9C9-2FEB-452E-B58D-9389A5E4AD80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C6875A-C256-4BE6-8362-92A187559E85}">
      <dgm:prSet phldrT="[Текст]" phldr="1"/>
      <dgm:spPr/>
      <dgm:t>
        <a:bodyPr/>
        <a:lstStyle/>
        <a:p>
          <a:endParaRPr lang="ru-RU" dirty="0"/>
        </a:p>
      </dgm:t>
    </dgm:pt>
    <dgm:pt modelId="{D511C072-1811-438D-9A18-1DAB76B4E005}" type="parTrans" cxnId="{3ADF232A-DD73-4A69-A1D6-08350DEB5275}">
      <dgm:prSet/>
      <dgm:spPr/>
      <dgm:t>
        <a:bodyPr/>
        <a:lstStyle/>
        <a:p>
          <a:endParaRPr lang="ru-RU"/>
        </a:p>
      </dgm:t>
    </dgm:pt>
    <dgm:pt modelId="{04C6F3D1-93C1-4F3D-827C-35969BF175BA}" type="sibTrans" cxnId="{3ADF232A-DD73-4A69-A1D6-08350DEB5275}">
      <dgm:prSet/>
      <dgm:spPr/>
      <dgm:t>
        <a:bodyPr/>
        <a:lstStyle/>
        <a:p>
          <a:endParaRPr lang="ru-RU"/>
        </a:p>
      </dgm:t>
    </dgm:pt>
    <dgm:pt modelId="{70798368-68FA-4FC0-819B-D184FC257ABE}">
      <dgm:prSet phldrT="[Текст]" phldr="1"/>
      <dgm:spPr/>
      <dgm:t>
        <a:bodyPr/>
        <a:lstStyle/>
        <a:p>
          <a:endParaRPr lang="ru-RU" dirty="0"/>
        </a:p>
      </dgm:t>
    </dgm:pt>
    <dgm:pt modelId="{1AA762D3-6B76-4AE1-9033-542CCBF3DA22}" type="parTrans" cxnId="{DD050B82-8938-4C5A-B4DE-ECC6AB2991E3}">
      <dgm:prSet/>
      <dgm:spPr/>
      <dgm:t>
        <a:bodyPr/>
        <a:lstStyle/>
        <a:p>
          <a:endParaRPr lang="ru-RU"/>
        </a:p>
      </dgm:t>
    </dgm:pt>
    <dgm:pt modelId="{616B0A13-41E5-446A-BDBB-5C11F6FAF839}" type="sibTrans" cxnId="{DD050B82-8938-4C5A-B4DE-ECC6AB2991E3}">
      <dgm:prSet/>
      <dgm:spPr/>
      <dgm:t>
        <a:bodyPr/>
        <a:lstStyle/>
        <a:p>
          <a:endParaRPr lang="ru-RU"/>
        </a:p>
      </dgm:t>
    </dgm:pt>
    <dgm:pt modelId="{DD8CD4EB-8777-42A3-8944-6A65C5BF55A3}">
      <dgm:prSet phldrT="[Текст]" phldr="1"/>
      <dgm:spPr/>
      <dgm:t>
        <a:bodyPr/>
        <a:lstStyle/>
        <a:p>
          <a:endParaRPr lang="ru-RU" dirty="0"/>
        </a:p>
      </dgm:t>
    </dgm:pt>
    <dgm:pt modelId="{194AE78A-8B4A-4226-8DE4-EABD6602343C}" type="parTrans" cxnId="{B0E6647E-9D5E-47BD-B482-18D6AA2CB3A2}">
      <dgm:prSet/>
      <dgm:spPr/>
      <dgm:t>
        <a:bodyPr/>
        <a:lstStyle/>
        <a:p>
          <a:endParaRPr lang="ru-RU"/>
        </a:p>
      </dgm:t>
    </dgm:pt>
    <dgm:pt modelId="{26844C98-9029-4FEE-82CF-82DF62C55853}" type="sibTrans" cxnId="{B0E6647E-9D5E-47BD-B482-18D6AA2CB3A2}">
      <dgm:prSet/>
      <dgm:spPr/>
      <dgm:t>
        <a:bodyPr/>
        <a:lstStyle/>
        <a:p>
          <a:endParaRPr lang="ru-RU"/>
        </a:p>
      </dgm:t>
    </dgm:pt>
    <dgm:pt modelId="{F7F09858-9FB3-425B-A0CE-59660C34FDF7}">
      <dgm:prSet phldrT="[Текст]" phldr="1"/>
      <dgm:spPr/>
      <dgm:t>
        <a:bodyPr/>
        <a:lstStyle/>
        <a:p>
          <a:endParaRPr lang="ru-RU"/>
        </a:p>
      </dgm:t>
    </dgm:pt>
    <dgm:pt modelId="{49D465AC-018E-4BCC-BFEE-EE41F03CD185}" type="parTrans" cxnId="{61767430-173A-493D-9E76-98DA49909DC5}">
      <dgm:prSet/>
      <dgm:spPr/>
      <dgm:t>
        <a:bodyPr/>
        <a:lstStyle/>
        <a:p>
          <a:endParaRPr lang="ru-RU"/>
        </a:p>
      </dgm:t>
    </dgm:pt>
    <dgm:pt modelId="{59378705-3661-49E5-A0C6-E57032846676}" type="sibTrans" cxnId="{61767430-173A-493D-9E76-98DA49909DC5}">
      <dgm:prSet/>
      <dgm:spPr/>
      <dgm:t>
        <a:bodyPr/>
        <a:lstStyle/>
        <a:p>
          <a:endParaRPr lang="ru-RU"/>
        </a:p>
      </dgm:t>
    </dgm:pt>
    <dgm:pt modelId="{2CF9700E-96E9-47FE-9F03-0BEF012C657E}">
      <dgm:prSet custT="1"/>
      <dgm:spPr>
        <a:solidFill>
          <a:srgbClr val="A54E07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Выполнение единых требований, предъявляемых основной образовательной программой к формированию, развитию и оценке </a:t>
          </a:r>
          <a:r>
            <a:rPr lang="ru-RU" sz="2000" b="1" dirty="0" err="1" smtClean="0">
              <a:solidFill>
                <a:schemeClr val="bg1"/>
              </a:solidFill>
            </a:rPr>
            <a:t>метапредметных</a:t>
          </a:r>
          <a:r>
            <a:rPr lang="ru-RU" sz="2000" b="1" dirty="0" smtClean="0">
              <a:solidFill>
                <a:schemeClr val="bg1"/>
              </a:solidFill>
            </a:rPr>
            <a:t> результатов</a:t>
          </a:r>
          <a:endParaRPr lang="ru-RU" sz="2000" b="1" dirty="0">
            <a:solidFill>
              <a:schemeClr val="bg1"/>
            </a:solidFill>
          </a:endParaRPr>
        </a:p>
      </dgm:t>
    </dgm:pt>
    <dgm:pt modelId="{08111011-01B9-4A97-BEF8-FF53E3FE080F}" type="parTrans" cxnId="{5F751324-DE7C-4C21-97F2-D6AF687249EB}">
      <dgm:prSet/>
      <dgm:spPr/>
      <dgm:t>
        <a:bodyPr/>
        <a:lstStyle/>
        <a:p>
          <a:endParaRPr lang="ru-RU"/>
        </a:p>
      </dgm:t>
    </dgm:pt>
    <dgm:pt modelId="{97E87AC8-97B3-4D3C-A118-1EEF5B4BD136}" type="sibTrans" cxnId="{5F751324-DE7C-4C21-97F2-D6AF687249EB}">
      <dgm:prSet/>
      <dgm:spPr/>
      <dgm:t>
        <a:bodyPr/>
        <a:lstStyle/>
        <a:p>
          <a:endParaRPr lang="ru-RU"/>
        </a:p>
      </dgm:t>
    </dgm:pt>
    <dgm:pt modelId="{AEBB7C02-8595-40DD-A8C1-5663954188C4}">
      <dgm:prSet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Преемственность в применении современных образовательных технологий в процессе обучения</a:t>
          </a:r>
          <a:endParaRPr lang="ru-RU" sz="2800" b="1" dirty="0">
            <a:solidFill>
              <a:srgbClr val="FFFF00"/>
            </a:solidFill>
          </a:endParaRPr>
        </a:p>
      </dgm:t>
    </dgm:pt>
    <dgm:pt modelId="{07551CEE-FC63-4767-86DF-56B554602748}" type="parTrans" cxnId="{EB6E1405-E18C-4FED-98E7-00630DEE4860}">
      <dgm:prSet/>
      <dgm:spPr/>
      <dgm:t>
        <a:bodyPr/>
        <a:lstStyle/>
        <a:p>
          <a:endParaRPr lang="ru-RU"/>
        </a:p>
      </dgm:t>
    </dgm:pt>
    <dgm:pt modelId="{99588F04-6A9E-4D64-925E-04F160B1A3EE}" type="sibTrans" cxnId="{EB6E1405-E18C-4FED-98E7-00630DEE4860}">
      <dgm:prSet/>
      <dgm:spPr/>
      <dgm:t>
        <a:bodyPr/>
        <a:lstStyle/>
        <a:p>
          <a:endParaRPr lang="ru-RU"/>
        </a:p>
      </dgm:t>
    </dgm:pt>
    <dgm:pt modelId="{73092FA2-DC3C-44CA-80B0-336ACEE65DD7}">
      <dgm:prSet/>
      <dgm:spPr/>
    </dgm:pt>
    <dgm:pt modelId="{D6DFF612-A6E5-4ACF-92C0-1A896352C3BE}" type="parTrans" cxnId="{79ABE530-3E75-4153-A99F-01D60977AA9B}">
      <dgm:prSet/>
      <dgm:spPr/>
      <dgm:t>
        <a:bodyPr/>
        <a:lstStyle/>
        <a:p>
          <a:endParaRPr lang="ru-RU"/>
        </a:p>
      </dgm:t>
    </dgm:pt>
    <dgm:pt modelId="{100C0A98-94A8-42D7-8908-2284F26FC3CF}" type="sibTrans" cxnId="{79ABE530-3E75-4153-A99F-01D60977AA9B}">
      <dgm:prSet/>
      <dgm:spPr/>
      <dgm:t>
        <a:bodyPr/>
        <a:lstStyle/>
        <a:p>
          <a:endParaRPr lang="ru-RU"/>
        </a:p>
      </dgm:t>
    </dgm:pt>
    <dgm:pt modelId="{660A554A-D031-4C76-9675-A1259A87656C}">
      <dgm:prSet/>
      <dgm:spPr/>
    </dgm:pt>
    <dgm:pt modelId="{DF94B925-B2B3-4D72-B3F9-F9B3585D6B63}" type="parTrans" cxnId="{60F4426D-DA61-49C3-B16B-73BEA49C071F}">
      <dgm:prSet/>
      <dgm:spPr/>
      <dgm:t>
        <a:bodyPr/>
        <a:lstStyle/>
        <a:p>
          <a:endParaRPr lang="ru-RU"/>
        </a:p>
      </dgm:t>
    </dgm:pt>
    <dgm:pt modelId="{6AFAC944-54D6-40D2-9EA3-2FFC19E84F00}" type="sibTrans" cxnId="{60F4426D-DA61-49C3-B16B-73BEA49C071F}">
      <dgm:prSet/>
      <dgm:spPr/>
      <dgm:t>
        <a:bodyPr/>
        <a:lstStyle/>
        <a:p>
          <a:endParaRPr lang="ru-RU"/>
        </a:p>
      </dgm:t>
    </dgm:pt>
    <dgm:pt modelId="{AC2D2234-B2E1-44E8-BF3B-C55D7A53254F}">
      <dgm:prSet/>
      <dgm:spPr/>
    </dgm:pt>
    <dgm:pt modelId="{19DF4943-8262-43E4-A36A-3E2AAB0AC007}" type="parTrans" cxnId="{0B9E6FD8-2B67-49DA-869F-49AE0EB1520C}">
      <dgm:prSet/>
      <dgm:spPr/>
      <dgm:t>
        <a:bodyPr/>
        <a:lstStyle/>
        <a:p>
          <a:endParaRPr lang="ru-RU"/>
        </a:p>
      </dgm:t>
    </dgm:pt>
    <dgm:pt modelId="{EF72B24C-E14F-4E2F-84F3-F026630D93AA}" type="sibTrans" cxnId="{0B9E6FD8-2B67-49DA-869F-49AE0EB1520C}">
      <dgm:prSet/>
      <dgm:spPr/>
      <dgm:t>
        <a:bodyPr/>
        <a:lstStyle/>
        <a:p>
          <a:endParaRPr lang="ru-RU"/>
        </a:p>
      </dgm:t>
    </dgm:pt>
    <dgm:pt modelId="{041246C4-57BE-4E1E-8D61-63C6B58480F9}">
      <dgm:prSet custT="1"/>
      <dgm:spPr/>
      <dgm:t>
        <a:bodyPr/>
        <a:lstStyle/>
        <a:p>
          <a:r>
            <a:rPr lang="ru-RU" sz="3200" b="1" dirty="0" smtClean="0">
              <a:solidFill>
                <a:srgbClr val="FFFF00"/>
              </a:solidFill>
            </a:rPr>
            <a:t>Преемственность между учебно-методическими комплексами</a:t>
          </a:r>
          <a:endParaRPr lang="ru-RU" sz="3200" b="1" dirty="0">
            <a:solidFill>
              <a:srgbClr val="FFFF00"/>
            </a:solidFill>
          </a:endParaRPr>
        </a:p>
      </dgm:t>
    </dgm:pt>
    <dgm:pt modelId="{239DE0C3-3782-47F5-8B29-A2582DFE5B6D}" type="parTrans" cxnId="{02AD04E6-6E87-44B8-A18F-07FEB227D6C9}">
      <dgm:prSet/>
      <dgm:spPr/>
      <dgm:t>
        <a:bodyPr/>
        <a:lstStyle/>
        <a:p>
          <a:endParaRPr lang="ru-RU"/>
        </a:p>
      </dgm:t>
    </dgm:pt>
    <dgm:pt modelId="{5D841EDD-04A9-42C8-96C7-8C07C7236182}" type="sibTrans" cxnId="{02AD04E6-6E87-44B8-A18F-07FEB227D6C9}">
      <dgm:prSet/>
      <dgm:spPr/>
      <dgm:t>
        <a:bodyPr/>
        <a:lstStyle/>
        <a:p>
          <a:endParaRPr lang="ru-RU"/>
        </a:p>
      </dgm:t>
    </dgm:pt>
    <dgm:pt modelId="{954FB464-40BA-4623-AB83-F31F856585C9}" type="pres">
      <dgm:prSet presAssocID="{6BC2B9C9-2FEB-452E-B58D-9389A5E4AD80}" presName="matrix" presStyleCnt="0">
        <dgm:presLayoutVars>
          <dgm:chMax val="1"/>
          <dgm:dir/>
          <dgm:resizeHandles val="exact"/>
        </dgm:presLayoutVars>
      </dgm:prSet>
      <dgm:spPr/>
    </dgm:pt>
    <dgm:pt modelId="{82728FE3-D05D-4E88-BBA2-DCFB32416666}" type="pres">
      <dgm:prSet presAssocID="{6BC2B9C9-2FEB-452E-B58D-9389A5E4AD80}" presName="axisShape" presStyleLbl="bgShp" presStyleIdx="0" presStyleCnt="1"/>
      <dgm:spPr/>
    </dgm:pt>
    <dgm:pt modelId="{BFF9CACF-2597-4657-BBF2-0BB292C49B4D}" type="pres">
      <dgm:prSet presAssocID="{6BC2B9C9-2FEB-452E-B58D-9389A5E4AD80}" presName="rect1" presStyleLbl="node1" presStyleIdx="0" presStyleCnt="4" custScaleX="163110" custScaleY="88166" custLinFactNeighborX="-31146" custLinFactNeighborY="6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08AEF-E77D-40BC-92DB-1486F8F3F03D}" type="pres">
      <dgm:prSet presAssocID="{6BC2B9C9-2FEB-452E-B58D-9389A5E4AD80}" presName="rect2" presStyleLbl="node1" presStyleIdx="1" presStyleCnt="4" custScaleX="163779" custScaleY="113517" custLinFactNeighborX="29084" custLinFactNeighborY="-5928">
        <dgm:presLayoutVars>
          <dgm:chMax val="0"/>
          <dgm:chPref val="0"/>
          <dgm:bulletEnabled val="1"/>
        </dgm:presLayoutVars>
      </dgm:prSet>
      <dgm:spPr/>
    </dgm:pt>
    <dgm:pt modelId="{91BFB346-AFC7-4018-B4A7-39BE3911E317}" type="pres">
      <dgm:prSet presAssocID="{6BC2B9C9-2FEB-452E-B58D-9389A5E4AD80}" presName="rect3" presStyleLbl="node1" presStyleIdx="2" presStyleCnt="4" custScaleX="165319" custScaleY="108811" custLinFactNeighborX="-32978" custLinFactNeighborY="3567">
        <dgm:presLayoutVars>
          <dgm:chMax val="0"/>
          <dgm:chPref val="0"/>
          <dgm:bulletEnabled val="1"/>
        </dgm:presLayoutVars>
      </dgm:prSet>
      <dgm:spPr/>
    </dgm:pt>
    <dgm:pt modelId="{9FAEFC38-15B9-415D-9185-7A836B3A01D2}" type="pres">
      <dgm:prSet presAssocID="{6BC2B9C9-2FEB-452E-B58D-9389A5E4AD80}" presName="rect4" presStyleLbl="node1" presStyleIdx="3" presStyleCnt="4" custScaleX="161535" custScaleY="106180" custLinFactNeighborX="33730" custLinFactNeighborY="502">
        <dgm:presLayoutVars>
          <dgm:chMax val="0"/>
          <dgm:chPref val="0"/>
          <dgm:bulletEnabled val="1"/>
        </dgm:presLayoutVars>
      </dgm:prSet>
      <dgm:spPr/>
    </dgm:pt>
  </dgm:ptLst>
  <dgm:cxnLst>
    <dgm:cxn modelId="{C123CC88-A98E-47A3-81F9-F86CF2EBB424}" type="presOf" srcId="{AEBB7C02-8595-40DD-A8C1-5663954188C4}" destId="{91BFB346-AFC7-4018-B4A7-39BE3911E317}" srcOrd="0" destOrd="0" presId="urn:microsoft.com/office/officeart/2005/8/layout/matrix2"/>
    <dgm:cxn modelId="{5F751324-DE7C-4C21-97F2-D6AF687249EB}" srcId="{6BC2B9C9-2FEB-452E-B58D-9389A5E4AD80}" destId="{2CF9700E-96E9-47FE-9F03-0BEF012C657E}" srcOrd="3" destOrd="0" parTransId="{08111011-01B9-4A97-BEF8-FF53E3FE080F}" sibTransId="{97E87AC8-97B3-4D3C-A118-1EEF5B4BD136}"/>
    <dgm:cxn modelId="{60F4426D-DA61-49C3-B16B-73BEA49C071F}" srcId="{6BC2B9C9-2FEB-452E-B58D-9389A5E4AD80}" destId="{660A554A-D031-4C76-9675-A1259A87656C}" srcOrd="6" destOrd="0" parTransId="{DF94B925-B2B3-4D72-B3F9-F9B3585D6B63}" sibTransId="{6AFAC944-54D6-40D2-9EA3-2FFC19E84F00}"/>
    <dgm:cxn modelId="{3ADF232A-DD73-4A69-A1D6-08350DEB5275}" srcId="{6BC2B9C9-2FEB-452E-B58D-9389A5E4AD80}" destId="{E9C6875A-C256-4BE6-8362-92A187559E85}" srcOrd="0" destOrd="0" parTransId="{D511C072-1811-438D-9A18-1DAB76B4E005}" sibTransId="{04C6F3D1-93C1-4F3D-827C-35969BF175BA}"/>
    <dgm:cxn modelId="{DF6F9A9D-6C24-4D68-B806-99A6850FC7A7}" type="presOf" srcId="{6BC2B9C9-2FEB-452E-B58D-9389A5E4AD80}" destId="{954FB464-40BA-4623-AB83-F31F856585C9}" srcOrd="0" destOrd="0" presId="urn:microsoft.com/office/officeart/2005/8/layout/matrix2"/>
    <dgm:cxn modelId="{5E43D91E-93AD-4FB1-AAD6-082AE5C4F60D}" type="presOf" srcId="{041246C4-57BE-4E1E-8D61-63C6B58480F9}" destId="{3DE08AEF-E77D-40BC-92DB-1486F8F3F03D}" srcOrd="0" destOrd="0" presId="urn:microsoft.com/office/officeart/2005/8/layout/matrix2"/>
    <dgm:cxn modelId="{0B9E6FD8-2B67-49DA-869F-49AE0EB1520C}" srcId="{6BC2B9C9-2FEB-452E-B58D-9389A5E4AD80}" destId="{AC2D2234-B2E1-44E8-BF3B-C55D7A53254F}" srcOrd="5" destOrd="0" parTransId="{19DF4943-8262-43E4-A36A-3E2AAB0AC007}" sibTransId="{EF72B24C-E14F-4E2F-84F3-F026630D93AA}"/>
    <dgm:cxn modelId="{61767430-173A-493D-9E76-98DA49909DC5}" srcId="{6BC2B9C9-2FEB-452E-B58D-9389A5E4AD80}" destId="{F7F09858-9FB3-425B-A0CE-59660C34FDF7}" srcOrd="9" destOrd="0" parTransId="{49D465AC-018E-4BCC-BFEE-EE41F03CD185}" sibTransId="{59378705-3661-49E5-A0C6-E57032846676}"/>
    <dgm:cxn modelId="{EB6E1405-E18C-4FED-98E7-00630DEE4860}" srcId="{6BC2B9C9-2FEB-452E-B58D-9389A5E4AD80}" destId="{AEBB7C02-8595-40DD-A8C1-5663954188C4}" srcOrd="2" destOrd="0" parTransId="{07551CEE-FC63-4767-86DF-56B554602748}" sibTransId="{99588F04-6A9E-4D64-925E-04F160B1A3EE}"/>
    <dgm:cxn modelId="{7321A87F-F0C6-48CA-A9ED-A304223638E2}" type="presOf" srcId="{2CF9700E-96E9-47FE-9F03-0BEF012C657E}" destId="{9FAEFC38-15B9-415D-9185-7A836B3A01D2}" srcOrd="0" destOrd="0" presId="urn:microsoft.com/office/officeart/2005/8/layout/matrix2"/>
    <dgm:cxn modelId="{DD050B82-8938-4C5A-B4DE-ECC6AB2991E3}" srcId="{6BC2B9C9-2FEB-452E-B58D-9389A5E4AD80}" destId="{70798368-68FA-4FC0-819B-D184FC257ABE}" srcOrd="4" destOrd="0" parTransId="{1AA762D3-6B76-4AE1-9033-542CCBF3DA22}" sibTransId="{616B0A13-41E5-446A-BDBB-5C11F6FAF839}"/>
    <dgm:cxn modelId="{79ABE530-3E75-4153-A99F-01D60977AA9B}" srcId="{6BC2B9C9-2FEB-452E-B58D-9389A5E4AD80}" destId="{73092FA2-DC3C-44CA-80B0-336ACEE65DD7}" srcOrd="7" destOrd="0" parTransId="{D6DFF612-A6E5-4ACF-92C0-1A896352C3BE}" sibTransId="{100C0A98-94A8-42D7-8908-2284F26FC3CF}"/>
    <dgm:cxn modelId="{02AD04E6-6E87-44B8-A18F-07FEB227D6C9}" srcId="{6BC2B9C9-2FEB-452E-B58D-9389A5E4AD80}" destId="{041246C4-57BE-4E1E-8D61-63C6B58480F9}" srcOrd="1" destOrd="0" parTransId="{239DE0C3-3782-47F5-8B29-A2582DFE5B6D}" sibTransId="{5D841EDD-04A9-42C8-96C7-8C07C7236182}"/>
    <dgm:cxn modelId="{B0E6647E-9D5E-47BD-B482-18D6AA2CB3A2}" srcId="{6BC2B9C9-2FEB-452E-B58D-9389A5E4AD80}" destId="{DD8CD4EB-8777-42A3-8944-6A65C5BF55A3}" srcOrd="8" destOrd="0" parTransId="{194AE78A-8B4A-4226-8DE4-EABD6602343C}" sibTransId="{26844C98-9029-4FEE-82CF-82DF62C55853}"/>
    <dgm:cxn modelId="{B4BF32AC-50E3-41E7-87FC-38C277DE30CC}" type="presOf" srcId="{E9C6875A-C256-4BE6-8362-92A187559E85}" destId="{BFF9CACF-2597-4657-BBF2-0BB292C49B4D}" srcOrd="0" destOrd="0" presId="urn:microsoft.com/office/officeart/2005/8/layout/matrix2"/>
    <dgm:cxn modelId="{42DB52A9-1E9D-4C8A-BB9E-6B9C3BD2A845}" type="presParOf" srcId="{954FB464-40BA-4623-AB83-F31F856585C9}" destId="{82728FE3-D05D-4E88-BBA2-DCFB32416666}" srcOrd="0" destOrd="0" presId="urn:microsoft.com/office/officeart/2005/8/layout/matrix2"/>
    <dgm:cxn modelId="{984985A1-DCDC-4848-94AE-C6BC1CE8069F}" type="presParOf" srcId="{954FB464-40BA-4623-AB83-F31F856585C9}" destId="{BFF9CACF-2597-4657-BBF2-0BB292C49B4D}" srcOrd="1" destOrd="0" presId="urn:microsoft.com/office/officeart/2005/8/layout/matrix2"/>
    <dgm:cxn modelId="{A1798C21-BA53-4083-80D3-33FFB92B79B8}" type="presParOf" srcId="{954FB464-40BA-4623-AB83-F31F856585C9}" destId="{3DE08AEF-E77D-40BC-92DB-1486F8F3F03D}" srcOrd="2" destOrd="0" presId="urn:microsoft.com/office/officeart/2005/8/layout/matrix2"/>
    <dgm:cxn modelId="{34352255-4F80-4F97-96E6-45991D5BCCA2}" type="presParOf" srcId="{954FB464-40BA-4623-AB83-F31F856585C9}" destId="{91BFB346-AFC7-4018-B4A7-39BE3911E317}" srcOrd="3" destOrd="0" presId="urn:microsoft.com/office/officeart/2005/8/layout/matrix2"/>
    <dgm:cxn modelId="{6E704D21-92EE-4043-8B55-7D3A77572A58}" type="presParOf" srcId="{954FB464-40BA-4623-AB83-F31F856585C9}" destId="{9FAEFC38-15B9-415D-9185-7A836B3A01D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BF2E8-7B9D-42B8-A62A-7C595EC924D2}">
      <dsp:nvSpPr>
        <dsp:cNvPr id="0" name=""/>
        <dsp:cNvSpPr/>
      </dsp:nvSpPr>
      <dsp:spPr>
        <a:xfrm>
          <a:off x="80053" y="247090"/>
          <a:ext cx="7609791" cy="5544604"/>
        </a:xfrm>
        <a:prstGeom prst="blockArc">
          <a:avLst>
            <a:gd name="adj1" fmla="val 10735112"/>
            <a:gd name="adj2" fmla="val 16844820"/>
            <a:gd name="adj3" fmla="val 4637"/>
          </a:avLst>
        </a:prstGeom>
        <a:solidFill>
          <a:schemeClr val="accent5">
            <a:hueOff val="3944232"/>
            <a:satOff val="-69656"/>
            <a:lumOff val="337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FF27E-A34A-4C1A-AA2D-09F72BD1F896}">
      <dsp:nvSpPr>
        <dsp:cNvPr id="0" name=""/>
        <dsp:cNvSpPr/>
      </dsp:nvSpPr>
      <dsp:spPr>
        <a:xfrm>
          <a:off x="152204" y="110101"/>
          <a:ext cx="7465757" cy="5976658"/>
        </a:xfrm>
        <a:prstGeom prst="blockArc">
          <a:avLst>
            <a:gd name="adj1" fmla="val 4778519"/>
            <a:gd name="adj2" fmla="val 10853193"/>
            <a:gd name="adj3" fmla="val 4637"/>
          </a:avLst>
        </a:prstGeom>
        <a:solidFill>
          <a:schemeClr val="accent5">
            <a:hueOff val="2629488"/>
            <a:satOff val="-46437"/>
            <a:lumOff val="224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CCF79-51F9-4689-A12F-5FA5930726C5}">
      <dsp:nvSpPr>
        <dsp:cNvPr id="0" name=""/>
        <dsp:cNvSpPr/>
      </dsp:nvSpPr>
      <dsp:spPr>
        <a:xfrm>
          <a:off x="1327327" y="287916"/>
          <a:ext cx="7079831" cy="5688638"/>
        </a:xfrm>
        <a:prstGeom prst="blockArc">
          <a:avLst>
            <a:gd name="adj1" fmla="val 21388591"/>
            <a:gd name="adj2" fmla="val 6258033"/>
            <a:gd name="adj3" fmla="val 4637"/>
          </a:avLst>
        </a:prstGeom>
        <a:solidFill>
          <a:schemeClr val="accent5">
            <a:hueOff val="1314744"/>
            <a:satOff val="-23219"/>
            <a:lumOff val="11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8DE75-DEE2-4938-8752-A1A7629013A0}">
      <dsp:nvSpPr>
        <dsp:cNvPr id="0" name=""/>
        <dsp:cNvSpPr/>
      </dsp:nvSpPr>
      <dsp:spPr>
        <a:xfrm>
          <a:off x="1250961" y="365054"/>
          <a:ext cx="7223864" cy="5256585"/>
        </a:xfrm>
        <a:prstGeom prst="blockArc">
          <a:avLst>
            <a:gd name="adj1" fmla="val 15372109"/>
            <a:gd name="adj2" fmla="val 2159621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D4D57-0D66-48D5-BFDA-7EB393A4580E}">
      <dsp:nvSpPr>
        <dsp:cNvPr id="0" name=""/>
        <dsp:cNvSpPr/>
      </dsp:nvSpPr>
      <dsp:spPr>
        <a:xfrm>
          <a:off x="2172472" y="1512164"/>
          <a:ext cx="4343527" cy="3096351"/>
        </a:xfrm>
        <a:prstGeom prst="diamond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принципы</a:t>
          </a:r>
          <a:endParaRPr lang="ru-RU" sz="3200" b="1" kern="1200" dirty="0"/>
        </a:p>
      </dsp:txBody>
      <dsp:txXfrm>
        <a:off x="3258354" y="2286252"/>
        <a:ext cx="2171763" cy="1548175"/>
      </dsp:txXfrm>
    </dsp:sp>
    <dsp:sp modelId="{BE94CE03-1636-4846-9782-5A0EECF5E8DA}">
      <dsp:nvSpPr>
        <dsp:cNvPr id="0" name=""/>
        <dsp:cNvSpPr/>
      </dsp:nvSpPr>
      <dsp:spPr>
        <a:xfrm>
          <a:off x="1919137" y="5"/>
          <a:ext cx="4789837" cy="15171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преемственность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0592" y="222185"/>
        <a:ext cx="3386927" cy="1072779"/>
      </dsp:txXfrm>
    </dsp:sp>
    <dsp:sp modelId="{247B7C2A-075F-49BD-AB27-E990C378C0DC}">
      <dsp:nvSpPr>
        <dsp:cNvPr id="0" name=""/>
        <dsp:cNvSpPr/>
      </dsp:nvSpPr>
      <dsp:spPr>
        <a:xfrm>
          <a:off x="5759194" y="2232240"/>
          <a:ext cx="2809757" cy="1517139"/>
        </a:xfrm>
        <a:prstGeom prst="ellipse">
          <a:avLst/>
        </a:prstGeom>
        <a:solidFill>
          <a:schemeClr val="accent5">
            <a:hueOff val="1314744"/>
            <a:satOff val="-23219"/>
            <a:lumOff val="112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вариативность</a:t>
          </a:r>
          <a:endParaRPr lang="ru-RU" sz="2200" b="1" kern="1200" dirty="0"/>
        </a:p>
      </dsp:txBody>
      <dsp:txXfrm>
        <a:off x="6170673" y="2454420"/>
        <a:ext cx="1986799" cy="1072779"/>
      </dsp:txXfrm>
    </dsp:sp>
    <dsp:sp modelId="{AAF4D32B-2BBF-4A9B-B581-797890487731}">
      <dsp:nvSpPr>
        <dsp:cNvPr id="0" name=""/>
        <dsp:cNvSpPr/>
      </dsp:nvSpPr>
      <dsp:spPr>
        <a:xfrm>
          <a:off x="2316491" y="4603540"/>
          <a:ext cx="3964680" cy="1517139"/>
        </a:xfrm>
        <a:prstGeom prst="ellipse">
          <a:avLst/>
        </a:prstGeom>
        <a:solidFill>
          <a:schemeClr val="accent5">
            <a:hueOff val="2629488"/>
            <a:satOff val="-46437"/>
            <a:lumOff val="224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дифференциация</a:t>
          </a:r>
          <a:endParaRPr lang="ru-RU" sz="2200" b="1" kern="1200" dirty="0"/>
        </a:p>
      </dsp:txBody>
      <dsp:txXfrm>
        <a:off x="2897105" y="4825720"/>
        <a:ext cx="2803452" cy="1072779"/>
      </dsp:txXfrm>
    </dsp:sp>
    <dsp:sp modelId="{09931EAE-73FB-4805-AEAC-D149CEC6ABF6}">
      <dsp:nvSpPr>
        <dsp:cNvPr id="0" name=""/>
        <dsp:cNvSpPr/>
      </dsp:nvSpPr>
      <dsp:spPr>
        <a:xfrm>
          <a:off x="59779" y="2304255"/>
          <a:ext cx="3048798" cy="1517139"/>
        </a:xfrm>
        <a:prstGeom prst="ellipse">
          <a:avLst/>
        </a:prstGeom>
        <a:solidFill>
          <a:schemeClr val="accent5">
            <a:hueOff val="3944232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непрерывность</a:t>
          </a:r>
          <a:endParaRPr lang="ru-RU" sz="2200" b="1" kern="1200" dirty="0"/>
        </a:p>
      </dsp:txBody>
      <dsp:txXfrm>
        <a:off x="506265" y="2526435"/>
        <a:ext cx="2155826" cy="1072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28FE3-D05D-4E88-BBA2-DCFB32416666}">
      <dsp:nvSpPr>
        <dsp:cNvPr id="0" name=""/>
        <dsp:cNvSpPr/>
      </dsp:nvSpPr>
      <dsp:spPr>
        <a:xfrm>
          <a:off x="1268900" y="0"/>
          <a:ext cx="5688632" cy="568863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9CACF-2597-4657-BBF2-0BB292C49B4D}">
      <dsp:nvSpPr>
        <dsp:cNvPr id="0" name=""/>
        <dsp:cNvSpPr/>
      </dsp:nvSpPr>
      <dsp:spPr>
        <a:xfrm>
          <a:off x="211929" y="648071"/>
          <a:ext cx="3711491" cy="2006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/>
        </a:p>
      </dsp:txBody>
      <dsp:txXfrm>
        <a:off x="309862" y="746004"/>
        <a:ext cx="3515625" cy="1810309"/>
      </dsp:txXfrm>
    </dsp:sp>
    <dsp:sp modelId="{3DE08AEF-E77D-40BC-92DB-1486F8F3F03D}">
      <dsp:nvSpPr>
        <dsp:cNvPr id="0" name=""/>
        <dsp:cNvSpPr/>
      </dsp:nvSpPr>
      <dsp:spPr>
        <a:xfrm>
          <a:off x="4248480" y="81085"/>
          <a:ext cx="3726713" cy="2583025"/>
        </a:xfrm>
        <a:prstGeom prst="roundRect">
          <a:avLst/>
        </a:prstGeom>
        <a:solidFill>
          <a:schemeClr val="accent5">
            <a:hueOff val="1314744"/>
            <a:satOff val="-23219"/>
            <a:lumOff val="112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Преемственность между учебно-методическими комплексами</a:t>
          </a:r>
          <a:endParaRPr lang="ru-RU" sz="3200" b="1" kern="1200" dirty="0">
            <a:solidFill>
              <a:srgbClr val="FFFF00"/>
            </a:solidFill>
          </a:endParaRPr>
        </a:p>
      </dsp:txBody>
      <dsp:txXfrm>
        <a:off x="4374573" y="207178"/>
        <a:ext cx="3474527" cy="2330839"/>
      </dsp:txXfrm>
    </dsp:sp>
    <dsp:sp modelId="{91BFB346-AFC7-4018-B4A7-39BE3911E317}">
      <dsp:nvSpPr>
        <dsp:cNvPr id="0" name=""/>
        <dsp:cNvSpPr/>
      </dsp:nvSpPr>
      <dsp:spPr>
        <a:xfrm>
          <a:off x="145111" y="3024338"/>
          <a:ext cx="3761755" cy="2475942"/>
        </a:xfrm>
        <a:prstGeom prst="roundRect">
          <a:avLst/>
        </a:prstGeom>
        <a:solidFill>
          <a:schemeClr val="accent5">
            <a:hueOff val="2629488"/>
            <a:satOff val="-46437"/>
            <a:lumOff val="224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Преемственность в применении современных образовательных технологий в процессе обучения</a:t>
          </a:r>
          <a:endParaRPr lang="ru-RU" sz="2800" b="1" kern="1200" dirty="0">
            <a:solidFill>
              <a:srgbClr val="FFFF00"/>
            </a:solidFill>
          </a:endParaRPr>
        </a:p>
      </dsp:txBody>
      <dsp:txXfrm>
        <a:off x="265977" y="3145204"/>
        <a:ext cx="3520023" cy="2234210"/>
      </dsp:txXfrm>
    </dsp:sp>
    <dsp:sp modelId="{9FAEFC38-15B9-415D-9185-7A836B3A01D2}">
      <dsp:nvSpPr>
        <dsp:cNvPr id="0" name=""/>
        <dsp:cNvSpPr/>
      </dsp:nvSpPr>
      <dsp:spPr>
        <a:xfrm>
          <a:off x="4379728" y="2984529"/>
          <a:ext cx="3675652" cy="2416075"/>
        </a:xfrm>
        <a:prstGeom prst="roundRect">
          <a:avLst/>
        </a:prstGeom>
        <a:solidFill>
          <a:srgbClr val="A54E0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Выполнение единых требований, предъявляемых основной образовательной программой к формированию, развитию и оценке </a:t>
          </a:r>
          <a:r>
            <a:rPr lang="ru-RU" sz="2000" b="1" kern="1200" dirty="0" err="1" smtClean="0">
              <a:solidFill>
                <a:schemeClr val="bg1"/>
              </a:solidFill>
            </a:rPr>
            <a:t>метапредметных</a:t>
          </a:r>
          <a:r>
            <a:rPr lang="ru-RU" sz="2000" b="1" kern="1200" dirty="0" smtClean="0">
              <a:solidFill>
                <a:schemeClr val="bg1"/>
              </a:solidFill>
            </a:rPr>
            <a:t> результатов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497671" y="3102472"/>
        <a:ext cx="3439766" cy="218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673F4-8FB5-4969-A935-E0BAEA5997EB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73096-34AD-4F44-9484-C1BC67904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6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98" tIns="45999" rIns="91998" bIns="4599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8" tIns="45999" rIns="91998" bIns="45999" anchor="b"/>
          <a:lstStyle>
            <a:lvl1pPr defTabSz="920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4876508-C1ED-49D8-8445-69D617C3DE22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6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  <a14:imgEffect>
                      <a14:sharpenSoften amount="50000"/>
                    </a14:imgEffect>
                    <a14:imgEffect>
                      <a14:colorTemperature colorTemp="8375"/>
                    </a14:imgEffect>
                    <a14:imgEffect>
                      <a14:saturation sat="379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BB5252-466F-4848-B899-9FAE3CBDAAA7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567DB2-3CA9-4A1A-A21D-80B354466D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50000"/>
                    </a14:imgEffect>
                    <a14:imgEffect>
                      <a14:colorTemperature colorTemp="8375"/>
                    </a14:imgEffect>
                    <a14:imgEffect>
                      <a14:saturation sat="379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277091" cy="4633551"/>
          </a:xfrm>
        </p:spPr>
        <p:txBody>
          <a:bodyPr/>
          <a:lstStyle/>
          <a:p>
            <a:r>
              <a:rPr lang="ru-RU" b="1" dirty="0" smtClean="0"/>
              <a:t>Проблемы перехода на ФГОС  ООО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при обучении математике в 5 классе</a:t>
            </a:r>
            <a:endParaRPr lang="ru-RU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148064" y="6049962"/>
            <a:ext cx="36258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 dirty="0">
                <a:latin typeface="+mn-lt"/>
              </a:rPr>
              <a:t>Матюхина Ирина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9243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518457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Представленные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 новых стандартах начального и основного общего образования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метапредметные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результаты определяют приоритетные направления в преемственности, где предусматривается дальнейшее развитие </a:t>
            </a:r>
            <a:r>
              <a:rPr lang="ru-RU" sz="3200" b="1" dirty="0">
                <a:solidFill>
                  <a:srgbClr val="C00000"/>
                </a:solidFill>
              </a:rPr>
              <a:t>регулятивных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b="1" dirty="0">
                <a:solidFill>
                  <a:srgbClr val="C00000"/>
                </a:solidFill>
              </a:rPr>
              <a:t>коммуникативных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sz="3200" b="1" dirty="0">
                <a:solidFill>
                  <a:srgbClr val="C00000"/>
                </a:solidFill>
              </a:rPr>
              <a:t>познавательных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универсальных учебных действий, продолжается формирование умения учиться. </a:t>
            </a:r>
          </a:p>
        </p:txBody>
      </p:sp>
      <p:pic>
        <p:nvPicPr>
          <p:cNvPr id="5" name="Picture 2" descr="Картинки, школьные композиции, принадлежности, колокольч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623412"/>
            <a:ext cx="5472608" cy="228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кольные принадлежности.Часть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5662" r="6704" b="7418"/>
          <a:stretch/>
        </p:blipFill>
        <p:spPr bwMode="auto">
          <a:xfrm>
            <a:off x="0" y="1805048"/>
            <a:ext cx="4667003" cy="491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2322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 smtClean="0">
                <a:solidFill>
                  <a:schemeClr val="accent1"/>
                </a:solidFill>
              </a:rPr>
              <a:t>  В </a:t>
            </a:r>
            <a:r>
              <a:rPr lang="ru-RU" sz="2800" b="1" dirty="0">
                <a:solidFill>
                  <a:schemeClr val="accent1"/>
                </a:solidFill>
              </a:rPr>
              <a:t>целях обеспечения индивидуальных потребностей обучающихся в основной образовательной программе основного общего образования предусматриваются:</a:t>
            </a:r>
          </a:p>
          <a:p>
            <a:pPr marL="0" lvl="0" indent="0" algn="just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  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55975" y="2132856"/>
            <a:ext cx="4536505" cy="3746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solidFill>
                  <a:schemeClr val="accent1"/>
                </a:solidFill>
              </a:rPr>
              <a:t>учебные курсы, обеспечивающие различные интересы обучающихся, в том числе этнокультурные;</a:t>
            </a:r>
          </a:p>
          <a:p>
            <a:pPr algn="just"/>
            <a:r>
              <a:rPr lang="ru-RU" sz="2800" b="1" dirty="0" smtClean="0">
                <a:solidFill>
                  <a:schemeClr val="accent1"/>
                </a:solidFill>
              </a:rPr>
              <a:t>   внеурочная деятельность. 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323528" y="2043112"/>
            <a:ext cx="8568952" cy="4338216"/>
          </a:xfrm>
        </p:spPr>
        <p:txBody>
          <a:bodyPr/>
          <a:lstStyle/>
          <a:p>
            <a:pPr algn="just" eaLnBrk="1" hangingPunct="1"/>
            <a:r>
              <a:rPr lang="ru-RU" altLang="ru-RU" dirty="0" smtClean="0"/>
              <a:t> 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связи с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переходом 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основного общего образования на </a:t>
            </a:r>
            <a:r>
              <a:rPr lang="ru-RU" alt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ФГОС второго поколения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учителям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рекомендуется  ознакомиться с содержанием стандартов по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предметам.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Новое качество образования достигается не изменениями в содержании предметов, а изменениями в подходах к организации и методах обучения, воспитания и развития</a:t>
            </a:r>
          </a:p>
        </p:txBody>
      </p:sp>
      <p:pic>
        <p:nvPicPr>
          <p:cNvPr id="3" name="Picture 2" descr="Центр дополнительного образования Сней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2304472" cy="217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7545"/>
            <a:ext cx="8064896" cy="4968552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chemeClr val="accent1"/>
                </a:solidFill>
              </a:rPr>
              <a:t>С какими же проблемами могут столкнуться педагогические коллективы при обеспечении преемственности и развития </a:t>
            </a:r>
            <a:r>
              <a:rPr lang="ru-RU" sz="4900" b="1" i="1" dirty="0" err="1">
                <a:solidFill>
                  <a:schemeClr val="accent1"/>
                </a:solidFill>
              </a:rPr>
              <a:t>метапредметных</a:t>
            </a:r>
            <a:r>
              <a:rPr lang="ru-RU" sz="4900" b="1" i="1" dirty="0">
                <a:solidFill>
                  <a:schemeClr val="accent1"/>
                </a:solidFill>
              </a:rPr>
              <a:t> результатов обучения</a:t>
            </a:r>
            <a:r>
              <a:rPr lang="ru-RU" b="1" i="1" dirty="0">
                <a:solidFill>
                  <a:schemeClr val="accent1"/>
                </a:solidFill>
              </a:rPr>
              <a:t>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4" descr="HAYINFO В Ереване пройдет второй съезд учителей стран СНГ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38" y="4230248"/>
            <a:ext cx="3132191" cy="26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1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844066"/>
              </p:ext>
            </p:extLst>
          </p:nvPr>
        </p:nvGraphicFramePr>
        <p:xfrm>
          <a:off x="539552" y="548680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11560" y="620688"/>
            <a:ext cx="3888432" cy="2545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Взаимодействие учителей начальной школы и учителей –предметников основной школы по ключевым проблемам, возникающим в образовательном процессе в соответствии с требованиями ФГОС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575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27843"/>
              </p:ext>
            </p:extLst>
          </p:nvPr>
        </p:nvGraphicFramePr>
        <p:xfrm>
          <a:off x="179512" y="980728"/>
          <a:ext cx="8784976" cy="56120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456384"/>
                <a:gridCol w="5328592"/>
              </a:tblGrid>
              <a:tr h="1180397"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kern="1200" baseline="0" dirty="0" smtClean="0"/>
                        <a:t>ФГОС </a:t>
                      </a:r>
                    </a:p>
                    <a:p>
                      <a:pPr algn="ctr"/>
                      <a:r>
                        <a:rPr lang="ru-RU" sz="2400" u="none" strike="noStrike" kern="1200" baseline="0" dirty="0" smtClean="0"/>
                        <a:t>начального общего образования 	</a:t>
                      </a:r>
                      <a:endParaRPr lang="ru-RU" sz="24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ФГОС </a:t>
                      </a:r>
                      <a:endParaRPr lang="ru-RU" sz="2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основного общего образования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различных способов поиска (в справочных источниках и открытом учебном информационном пространстве сети Интернет), сбора, обработки, анализа, организации, передачи и интерпретации информации 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выбор для решения познавательных и коммуникативных задач различных источников информации, включая энциклопедии, словари,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интернет-ресурсы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и другие базы данных; 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дополнительной информации при проектировании и создании объектов, имеющих личностную или общественно значимую потребительную стоимость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5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овладение логическими действиями сравнения, анализа, синтеза, обобщения, классификации, установления причинно-следственных связей, построения рассуждений и т.д.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логических действий сравнения, анализа, синтеза, обобщения, классификации, установления причинно-следственных связей для обоснования технико-технологического и организационного решения; отражение в устной или письменной форме результатов своей деятельности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Заголовок 4"/>
          <p:cNvSpPr txBox="1">
            <a:spLocks/>
          </p:cNvSpPr>
          <p:nvPr/>
        </p:nvSpPr>
        <p:spPr>
          <a:xfrm>
            <a:off x="179512" y="11344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</a:rPr>
              <a:t>Познавательные универсальные учебные действия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43691"/>
              </p:ext>
            </p:extLst>
          </p:nvPr>
        </p:nvGraphicFramePr>
        <p:xfrm>
          <a:off x="179512" y="980728"/>
          <a:ext cx="8784976" cy="613901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456384"/>
                <a:gridCol w="5328592"/>
              </a:tblGrid>
              <a:tr h="1180397"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kern="1200" baseline="0" dirty="0" smtClean="0"/>
                        <a:t>ФГОС </a:t>
                      </a:r>
                    </a:p>
                    <a:p>
                      <a:pPr algn="ctr"/>
                      <a:r>
                        <a:rPr lang="ru-RU" sz="2400" u="none" strike="noStrike" kern="1200" baseline="0" dirty="0" smtClean="0"/>
                        <a:t>начального общего образования 	</a:t>
                      </a:r>
                      <a:endParaRPr lang="ru-RU" sz="24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ФГОС </a:t>
                      </a:r>
                      <a:endParaRPr lang="ru-RU" sz="2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основного общего образования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75576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умения планировать и определять наиболее эффективные способы решения учебной задачи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самостоятельное планирование процесса познавательно-трудовой деятельности и определение адекватных способов решения учебной или трудовой задачи на основе заданных алгоритмов 	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5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умения контролировать и оценивать учебные действия и понимать причины успеха/неуспеха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диагностика результатов познавательно-трудовой деятельности по принятым критериям и показателям, обоснование путей и средств устранения ошибок или разрешения противоречий в выполняемых технологических процессах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05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освоение начальных форм познавательной и личностной рефлексии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оценивание своей познавательно-трудовой деятельности с точки зрения нравственных, правовых норм, эстетических ценностей по принятым в обществе и коллективе требованиям и принципам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Заголовок 4"/>
          <p:cNvSpPr txBox="1">
            <a:spLocks/>
          </p:cNvSpPr>
          <p:nvPr/>
        </p:nvSpPr>
        <p:spPr>
          <a:xfrm>
            <a:off x="395536" y="96786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Регулятивные универсальные учебные действия 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43777"/>
              </p:ext>
            </p:extLst>
          </p:nvPr>
        </p:nvGraphicFramePr>
        <p:xfrm>
          <a:off x="179512" y="1412776"/>
          <a:ext cx="8784976" cy="34137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10708"/>
                <a:gridCol w="4974268"/>
              </a:tblGrid>
              <a:tr h="1180397">
                <a:tc>
                  <a:txBody>
                    <a:bodyPr/>
                    <a:lstStyle/>
                    <a:p>
                      <a:pPr algn="ctr"/>
                      <a:r>
                        <a:rPr lang="ru-RU" sz="2400" u="none" strike="noStrike" kern="1200" baseline="0" dirty="0" smtClean="0"/>
                        <a:t>ФГОС </a:t>
                      </a:r>
                    </a:p>
                    <a:p>
                      <a:pPr algn="ctr"/>
                      <a:r>
                        <a:rPr lang="ru-RU" sz="2400" u="none" strike="noStrike" kern="1200" baseline="0" dirty="0" smtClean="0"/>
                        <a:t>начального общего образования 	</a:t>
                      </a:r>
                      <a:endParaRPr lang="ru-RU" sz="24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ФГОС </a:t>
                      </a:r>
                      <a:endParaRPr lang="ru-RU" sz="2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основного общего образования 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400" b="0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95656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способности к совместной деятельности в группе, к определению общей цели и путей ее достижения и готовности признавать возможность существования различных точек зрения 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и координация совместной познавательно-трудовой деятельности с другими ее участниками и объективное оценивание вклада своей познавательно-трудовой деятельности в общее дело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A54E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Заголовок 4"/>
          <p:cNvSpPr txBox="1">
            <a:spLocks/>
          </p:cNvSpPr>
          <p:nvPr/>
        </p:nvSpPr>
        <p:spPr>
          <a:xfrm>
            <a:off x="323528" y="18864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Коммуникативные универсальные учебные действия</a:t>
            </a:r>
            <a:r>
              <a:rPr lang="ru-RU" sz="3200" b="1" i="1" dirty="0"/>
              <a:t> </a:t>
            </a:r>
            <a:r>
              <a:rPr lang="ru-RU" sz="3200" dirty="0"/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 descr="http://uploads.ru/i/Y/1/q/Y1qhU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41" y="4149080"/>
            <a:ext cx="4004275" cy="257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625418"/>
              </p:ext>
            </p:extLst>
          </p:nvPr>
        </p:nvGraphicFramePr>
        <p:xfrm>
          <a:off x="539552" y="1988840"/>
          <a:ext cx="7920880" cy="4709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Документ" r:id="rId3" imgW="9249915" imgH="6111518" progId="Word.Document.12">
                  <p:embed/>
                </p:oleObj>
              </mc:Choice>
              <mc:Fallback>
                <p:oleObj name="Документ" r:id="rId3" imgW="9249915" imgH="61115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7920880" cy="4709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5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school2100.ru/img/preeemstv/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87088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50000"/>
                    </a14:imgEffect>
                    <a14:imgEffect>
                      <a14:colorTemperature colorTemp="8375"/>
                    </a14:imgEffect>
                    <a14:imgEffect>
                      <a14:saturation sat="379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5688632"/>
          </a:xfrm>
        </p:spPr>
        <p:txBody>
          <a:bodyPr>
            <a:normAutofit/>
          </a:bodyPr>
          <a:lstStyle/>
          <a:p>
            <a:pPr algn="just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Математика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наука о наиболее общих и фундаментальных структурах реального мира, является важнейшим источником принципиальных идей для всех естественных наук и современных технологий.</a:t>
            </a:r>
          </a:p>
          <a:p>
            <a:pPr algn="just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Математическое 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образование – это испытанное столетиями средство интеллектуального развития в условиях массового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7648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8326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Проблема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преемственности и развития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результатов может возникнуть,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во-первых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, из-за несогласованности методов и содержания обучения,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во-вторых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, обучение на начальной ступени часто не обеспечивает достаточной готовности учащихся к успешному включению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учебную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деятельность нового, более сложного уровня,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в-третьих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разный уровень предъявляемых требований к ученику.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56992"/>
            <a:ext cx="8568952" cy="21602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Вызывает тревогу состояние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математического образования, в том числе, с учетом принятия Концепции развития математического образования в РФ, а также введения двухуровневой модели ЕГЭ.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2232248"/>
          </a:xfrm>
        </p:spPr>
        <p:txBody>
          <a:bodyPr/>
          <a:lstStyle/>
          <a:p>
            <a:pPr algn="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Важно не количество знаний, а качество их. Можно знать очень многое, не зная самого нужного.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Л.Н.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Толстой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«Повышение конкурентоспособности российского образования и науки, международное взаимодействие в области образования — это залог успешного развития нашей образовательной системы и ее совершенствования»</a:t>
            </a:r>
          </a:p>
          <a:p>
            <a:pPr algn="r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Дмитрий Ливанов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8" descr="http://img-fotki.yandex.ru/get/6305/34907849.62/0_898aa_3e045e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248595" cy="376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7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23528" y="2492896"/>
            <a:ext cx="8534400" cy="42068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Распоряжение Правительства РФ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от 07.09.10 №1507-р</a:t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«О плане действий по модернизации общего образования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на 2011/15 годы»</a:t>
            </a:r>
          </a:p>
          <a:p>
            <a:pPr algn="ctr" eaLnBrk="1" hangingPunct="1"/>
            <a:endParaRPr lang="ru-RU" altLang="ru-RU" dirty="0" smtClean="0"/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285750" y="214312"/>
            <a:ext cx="8606730" cy="1702519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Поэтапное введение ФГОС</a:t>
            </a:r>
          </a:p>
        </p:txBody>
      </p:sp>
    </p:spTree>
    <p:extLst>
      <p:ext uri="{BB962C8B-B14F-4D97-AF65-F5344CB8AC3E}">
        <p14:creationId xmlns:p14="http://schemas.microsoft.com/office/powerpoint/2010/main" val="389608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процесс 21"/>
          <p:cNvSpPr/>
          <p:nvPr/>
        </p:nvSpPr>
        <p:spPr>
          <a:xfrm>
            <a:off x="5420805" y="619456"/>
            <a:ext cx="3672000" cy="55446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71129" y="522619"/>
            <a:ext cx="3672408" cy="55446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8200" name="TextBox 10"/>
          <p:cNvGrpSpPr>
            <a:grpSpLocks/>
          </p:cNvGrpSpPr>
          <p:nvPr/>
        </p:nvGrpSpPr>
        <p:grpSpPr bwMode="auto">
          <a:xfrm>
            <a:off x="2530613" y="575230"/>
            <a:ext cx="1193800" cy="487362"/>
            <a:chOff x="1617" y="787"/>
            <a:chExt cx="752" cy="307"/>
          </a:xfrm>
        </p:grpSpPr>
        <p:pic>
          <p:nvPicPr>
            <p:cNvPr id="8267" name="TextBox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" y="787"/>
              <a:ext cx="752" cy="30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68" name="Text Box 11"/>
            <p:cNvSpPr txBox="1">
              <a:spLocks noChangeArrowheads="1"/>
            </p:cNvSpPr>
            <p:nvPr/>
          </p:nvSpPr>
          <p:spPr bwMode="auto">
            <a:xfrm>
              <a:off x="1667" y="822"/>
              <a:ext cx="657" cy="21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/>
                <a:t>1 класс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77377" y="622058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7377" y="1098682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7377" y="1602738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7377" y="2106794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5789" y="2587037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77377" y="3114906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1.09.2015</a:t>
            </a:r>
          </a:p>
        </p:txBody>
      </p:sp>
      <p:grpSp>
        <p:nvGrpSpPr>
          <p:cNvPr id="8219" name="TextBox 20"/>
          <p:cNvGrpSpPr>
            <a:grpSpLocks/>
          </p:cNvGrpSpPr>
          <p:nvPr/>
        </p:nvGrpSpPr>
        <p:grpSpPr bwMode="auto">
          <a:xfrm>
            <a:off x="5472250" y="1062592"/>
            <a:ext cx="1079500" cy="482600"/>
            <a:chOff x="3341" y="1094"/>
            <a:chExt cx="752" cy="304"/>
          </a:xfrm>
        </p:grpSpPr>
        <p:pic>
          <p:nvPicPr>
            <p:cNvPr id="8265" name="TextBox 2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094"/>
              <a:ext cx="75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66" name="Text Box 32"/>
            <p:cNvSpPr txBox="1">
              <a:spLocks noChangeArrowheads="1"/>
            </p:cNvSpPr>
            <p:nvPr/>
          </p:nvSpPr>
          <p:spPr bwMode="auto">
            <a:xfrm>
              <a:off x="3390" y="1127"/>
              <a:ext cx="658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/>
                <a:t>1 класс</a:t>
              </a:r>
            </a:p>
          </p:txBody>
        </p:sp>
      </p:grpSp>
      <p:grpSp>
        <p:nvGrpSpPr>
          <p:cNvPr id="8220" name="TextBox 22"/>
          <p:cNvGrpSpPr>
            <a:grpSpLocks/>
          </p:cNvGrpSpPr>
          <p:nvPr/>
        </p:nvGrpSpPr>
        <p:grpSpPr bwMode="auto">
          <a:xfrm>
            <a:off x="298588" y="2056367"/>
            <a:ext cx="1195387" cy="482600"/>
            <a:chOff x="211" y="1720"/>
            <a:chExt cx="753" cy="304"/>
          </a:xfrm>
        </p:grpSpPr>
        <p:pic>
          <p:nvPicPr>
            <p:cNvPr id="8263" name="TextBox 2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" y="1720"/>
              <a:ext cx="75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64" name="Text Box 35"/>
            <p:cNvSpPr txBox="1">
              <a:spLocks noChangeArrowheads="1"/>
            </p:cNvSpPr>
            <p:nvPr/>
          </p:nvSpPr>
          <p:spPr bwMode="auto">
            <a:xfrm>
              <a:off x="261" y="1754"/>
              <a:ext cx="657" cy="21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/>
                <a:t>10 класс</a:t>
              </a:r>
            </a:p>
          </p:txBody>
        </p:sp>
      </p:grpSp>
      <p:grpSp>
        <p:nvGrpSpPr>
          <p:cNvPr id="8221" name="TextBox 23"/>
          <p:cNvGrpSpPr>
            <a:grpSpLocks/>
          </p:cNvGrpSpPr>
          <p:nvPr/>
        </p:nvGrpSpPr>
        <p:grpSpPr bwMode="auto">
          <a:xfrm>
            <a:off x="7716975" y="5525055"/>
            <a:ext cx="1195388" cy="487362"/>
            <a:chOff x="4884" y="3905"/>
            <a:chExt cx="753" cy="307"/>
          </a:xfrm>
        </p:grpSpPr>
        <p:pic>
          <p:nvPicPr>
            <p:cNvPr id="8261" name="TextBox 2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" y="3905"/>
              <a:ext cx="75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62" name="Text Box 38"/>
            <p:cNvSpPr txBox="1">
              <a:spLocks noChangeArrowheads="1"/>
            </p:cNvSpPr>
            <p:nvPr/>
          </p:nvSpPr>
          <p:spPr bwMode="auto">
            <a:xfrm>
              <a:off x="4933" y="3941"/>
              <a:ext cx="657" cy="21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/>
                <a:t>10 класс</a:t>
              </a:r>
            </a:p>
          </p:txBody>
        </p:sp>
      </p:grpSp>
      <p:grpSp>
        <p:nvGrpSpPr>
          <p:cNvPr id="8222" name="TextBox 25"/>
          <p:cNvGrpSpPr>
            <a:grpSpLocks/>
          </p:cNvGrpSpPr>
          <p:nvPr/>
        </p:nvGrpSpPr>
        <p:grpSpPr bwMode="auto">
          <a:xfrm>
            <a:off x="6493013" y="3099355"/>
            <a:ext cx="1193800" cy="481012"/>
            <a:chOff x="4113" y="2377"/>
            <a:chExt cx="752" cy="303"/>
          </a:xfrm>
        </p:grpSpPr>
        <p:pic>
          <p:nvPicPr>
            <p:cNvPr id="8259" name="TextBox 2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" y="2377"/>
              <a:ext cx="752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60" name="Text Box 41"/>
            <p:cNvSpPr txBox="1">
              <a:spLocks noChangeArrowheads="1"/>
            </p:cNvSpPr>
            <p:nvPr/>
          </p:nvSpPr>
          <p:spPr bwMode="auto">
            <a:xfrm>
              <a:off x="4162" y="2410"/>
              <a:ext cx="657" cy="21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/>
                <a:t>5 класс</a:t>
              </a:r>
            </a:p>
          </p:txBody>
        </p:sp>
      </p:grpSp>
      <p:grpSp>
        <p:nvGrpSpPr>
          <p:cNvPr id="8223" name="TextBox 27"/>
          <p:cNvGrpSpPr>
            <a:grpSpLocks/>
          </p:cNvGrpSpPr>
          <p:nvPr/>
        </p:nvGrpSpPr>
        <p:grpSpPr bwMode="auto">
          <a:xfrm>
            <a:off x="1451113" y="1562655"/>
            <a:ext cx="1195387" cy="487362"/>
            <a:chOff x="937" y="1409"/>
            <a:chExt cx="753" cy="307"/>
          </a:xfrm>
        </p:grpSpPr>
        <p:pic>
          <p:nvPicPr>
            <p:cNvPr id="8257" name="TextBox 2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" y="1409"/>
              <a:ext cx="753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8" name="Text Box 44"/>
            <p:cNvSpPr txBox="1">
              <a:spLocks noChangeArrowheads="1"/>
            </p:cNvSpPr>
            <p:nvPr/>
          </p:nvSpPr>
          <p:spPr bwMode="auto">
            <a:xfrm>
              <a:off x="986" y="1445"/>
              <a:ext cx="658" cy="21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/>
                <a:t>5 класс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7377" y="3618962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1.09.2016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77377" y="4123018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1.09.2017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77377" y="4627074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7377" y="5131130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77377" y="5635187"/>
            <a:ext cx="1260000" cy="408623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1.09.2020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2663417" y="1098683"/>
            <a:ext cx="936104" cy="4536504"/>
          </a:xfrm>
          <a:prstGeom prst="downArrow">
            <a:avLst>
              <a:gd name="adj1" fmla="val 50000"/>
              <a:gd name="adj2" fmla="val 55861"/>
            </a:avLst>
          </a:prstGeom>
          <a:gradFill flip="none" rotWithShape="1">
            <a:gsLst>
              <a:gs pos="0">
                <a:srgbClr val="FF6600"/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  <a:alpha val="47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1583297" y="2106795"/>
            <a:ext cx="936104" cy="3537536"/>
          </a:xfrm>
          <a:prstGeom prst="downArrow">
            <a:avLst>
              <a:gd name="adj1" fmla="val 50000"/>
              <a:gd name="adj2" fmla="val 55861"/>
            </a:avLst>
          </a:prstGeom>
          <a:gradFill flip="none" rotWithShape="1">
            <a:gsLst>
              <a:gs pos="0">
                <a:srgbClr val="FF6600"/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  <a:alpha val="47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32313" y="2610851"/>
            <a:ext cx="936104" cy="3041480"/>
          </a:xfrm>
          <a:prstGeom prst="downArrow">
            <a:avLst>
              <a:gd name="adj1" fmla="val 50000"/>
              <a:gd name="adj2" fmla="val 55861"/>
            </a:avLst>
          </a:prstGeom>
          <a:gradFill flip="none" rotWithShape="1">
            <a:gsLst>
              <a:gs pos="0">
                <a:srgbClr val="FF6600"/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  <a:alpha val="47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5399721" y="1602739"/>
            <a:ext cx="936104" cy="4105600"/>
          </a:xfrm>
          <a:prstGeom prst="downArrow">
            <a:avLst>
              <a:gd name="adj1" fmla="val 50000"/>
              <a:gd name="adj2" fmla="val 55861"/>
            </a:avLst>
          </a:prstGeom>
          <a:gradFill flip="none" rotWithShape="1">
            <a:gsLst>
              <a:gs pos="0">
                <a:srgbClr val="7030A0"/>
              </a:gs>
              <a:gs pos="50000">
                <a:srgbClr val="9999FF"/>
              </a:gs>
              <a:gs pos="100000">
                <a:srgbClr val="FFCC66">
                  <a:shade val="100000"/>
                  <a:satMod val="115000"/>
                  <a:alpha val="47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6623857" y="3618963"/>
            <a:ext cx="936104" cy="2089376"/>
          </a:xfrm>
          <a:prstGeom prst="downArrow">
            <a:avLst>
              <a:gd name="adj1" fmla="val 50000"/>
              <a:gd name="adj2" fmla="val 55861"/>
            </a:avLst>
          </a:prstGeom>
          <a:gradFill flip="none" rotWithShape="1">
            <a:gsLst>
              <a:gs pos="0">
                <a:srgbClr val="7030A0"/>
              </a:gs>
              <a:gs pos="50000">
                <a:srgbClr val="9999FF"/>
              </a:gs>
              <a:gs pos="100000">
                <a:srgbClr val="FFCC66">
                  <a:shade val="100000"/>
                  <a:satMod val="115000"/>
                  <a:alpha val="47000"/>
                </a:srgb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16038" y="667305"/>
            <a:ext cx="2087562" cy="863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cs typeface="Arial" pitchFamily="34" charset="0"/>
              </a:rPr>
              <a:t>Введение ФГОС по мере готовности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696213" y="667305"/>
            <a:ext cx="2087562" cy="863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cs typeface="Arial" pitchFamily="34" charset="0"/>
              </a:rPr>
              <a:t>Обязательное введение ФГОС</a:t>
            </a:r>
          </a:p>
        </p:txBody>
      </p:sp>
      <p:sp>
        <p:nvSpPr>
          <p:cNvPr id="8256" name="Rectangle 77"/>
          <p:cNvSpPr>
            <a:spLocks noChangeArrowheads="1"/>
          </p:cNvSpPr>
          <p:nvPr/>
        </p:nvSpPr>
        <p:spPr bwMode="auto">
          <a:xfrm>
            <a:off x="179388" y="0"/>
            <a:ext cx="8713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600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501008"/>
            <a:ext cx="8424936" cy="295232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Требования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к результатам освоения основных образовательных программ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Требования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к структуре основных образовательных программ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Требования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к условиям реализации основных образовательных программ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latrec.ru/wp-content/uploads/three-whales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13267" r="9553" b="11072"/>
          <a:stretch/>
        </p:blipFill>
        <p:spPr bwMode="auto">
          <a:xfrm>
            <a:off x="323528" y="-31363"/>
            <a:ext cx="8539316" cy="36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6802" y="548680"/>
            <a:ext cx="792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Т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228691"/>
            <a:ext cx="792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</a:rPr>
              <a:t>Т</a:t>
            </a:r>
            <a:endParaRPr lang="ru-RU" sz="66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661128"/>
            <a:ext cx="792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Т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образовательные результаты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412777"/>
            <a:ext cx="8750300" cy="5328592"/>
          </a:xfrm>
        </p:spPr>
        <p:txBody>
          <a:bodyPr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Личностные результаты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 – сформировавшиеся в образовательном процессе мотивы деятельности, система ценностных отношений учащихся – в частности, к себе , другим участникам образовательного процесса, самому образовательному процессу, объектам познания, результатам образовательной деятельности и т.д.</a:t>
            </a:r>
          </a:p>
          <a:p>
            <a:pPr marL="0" indent="0" algn="just">
              <a:buNone/>
              <a:defRPr/>
            </a:pP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400" b="1" u="sng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Метапредметные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 результаты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– освоенные обучающимися на базе нескольких или всех учебных предметов обобщенные способы деятельности, применимые как в рамках образовательного процесса, так и в реальных жизненных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ситуациях</a:t>
            </a:r>
          </a:p>
          <a:p>
            <a:pPr marL="0" indent="0" algn="just">
              <a:buNone/>
              <a:defRPr/>
            </a:pPr>
            <a:endParaRPr lang="ru-RU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Предметные </a:t>
            </a:r>
            <a:r>
              <a:rPr lang="ru-RU" sz="3400" b="1" u="sng" dirty="0" smtClean="0">
                <a:solidFill>
                  <a:schemeClr val="accent1">
                    <a:lumMod val="75000"/>
                  </a:schemeClr>
                </a:solidFill>
              </a:rPr>
              <a:t>результаты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  - выражаются в усвоении обучаемыми конкретных элементов социального опыта, изучаемого в рамках отдельных учебных </a:t>
            </a:r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предметов</a:t>
            </a:r>
            <a:endParaRPr lang="ru-RU" sz="3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0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542494"/>
              </p:ext>
            </p:extLst>
          </p:nvPr>
        </p:nvGraphicFramePr>
        <p:xfrm>
          <a:off x="251520" y="260648"/>
          <a:ext cx="856895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2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359</TotalTime>
  <Words>712</Words>
  <Application>Microsoft Office PowerPoint</Application>
  <PresentationFormat>Экран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Твердый переплет</vt:lpstr>
      <vt:lpstr>Microsoft Word Document</vt:lpstr>
      <vt:lpstr>Проблемы перехода на ФГОС  ООО   при обучении математике в 5 классе</vt:lpstr>
      <vt:lpstr>Презентация PowerPoint</vt:lpstr>
      <vt:lpstr>Важно не количество знаний, а качество их. Можно знать очень многое, не зная самого нужного.  Л.Н. Толстой</vt:lpstr>
      <vt:lpstr>Презентация PowerPoint</vt:lpstr>
      <vt:lpstr>Поэтапное введение ФГОС</vt:lpstr>
      <vt:lpstr>Презентация PowerPoint</vt:lpstr>
      <vt:lpstr>Презентация PowerPoint</vt:lpstr>
      <vt:lpstr>Новые образовательные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С какими же проблемами могут столкнуться педагогические коллективы при обеспечении преемственности и развития метапредметных результатов обучения?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начального и основного общего образования в обучении математике при переходе на ФГОС</dc:title>
  <dc:creator>1</dc:creator>
  <cp:lastModifiedBy>1</cp:lastModifiedBy>
  <cp:revision>23</cp:revision>
  <dcterms:created xsi:type="dcterms:W3CDTF">2015-11-04T15:42:13Z</dcterms:created>
  <dcterms:modified xsi:type="dcterms:W3CDTF">2015-11-04T21:41:51Z</dcterms:modified>
</cp:coreProperties>
</file>