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E46"/>
    <a:srgbClr val="37441C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174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2E8BC-3E56-4E17-B448-E8E7A0443DD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D08C2-F27E-415D-9137-2CF215F70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3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1·2 =2;  3-2+1=2;  (1+2+3+4):5=2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D08C2-F27E-415D-9137-2CF215F708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0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4; 1 с мясом, 1 с грибами, 1 с повидлом, 1 с капустой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D08C2-F27E-415D-9137-2CF215F708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5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2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1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5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9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5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2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8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8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1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3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3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8B98-F7F2-4903-BEDD-8F40BF30CCD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E075-BAE2-4085-84DF-24FD1BA38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1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837" y="3789040"/>
            <a:ext cx="8559162" cy="2800767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бой</a:t>
            </a:r>
            <a:endParaRPr lang="ru-RU" sz="8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5-конечная звезда 1"/>
          <p:cNvSpPr/>
          <p:nvPr/>
        </p:nvSpPr>
        <p:spPr>
          <a:xfrm rot="20303401">
            <a:off x="236648" y="2072625"/>
            <a:ext cx="1944216" cy="1656184"/>
          </a:xfrm>
          <a:prstGeom prst="star5">
            <a:avLst>
              <a:gd name="adj" fmla="val 26232"/>
              <a:gd name="hf" fmla="val 105146"/>
              <a:gd name="vf" fmla="val 11055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5В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 rot="1565377">
            <a:off x="7141380" y="2101549"/>
            <a:ext cx="1944216" cy="1656184"/>
          </a:xfrm>
          <a:prstGeom prst="star5">
            <a:avLst>
              <a:gd name="adj" fmla="val 26232"/>
              <a:gd name="hf" fmla="val 105146"/>
              <a:gd name="vf" fmla="val 11055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5В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1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58843" y="188640"/>
            <a:ext cx="5650730" cy="7647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37441C"/>
                </a:solidFill>
              </a:rPr>
              <a:t>Конкурс капитанов</a:t>
            </a:r>
            <a:endParaRPr lang="ru-RU" sz="5400" b="1" dirty="0">
              <a:solidFill>
                <a:srgbClr val="37441C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611243" y="1556792"/>
            <a:ext cx="5650730" cy="7647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37441C"/>
                </a:solidFill>
              </a:rPr>
              <a:t>Решить уравнение</a:t>
            </a:r>
            <a:endParaRPr lang="ru-RU" sz="5400" b="1" i="1" dirty="0">
              <a:solidFill>
                <a:srgbClr val="37441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93270" y="2656190"/>
            <a:ext cx="5650730" cy="7647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37441C"/>
                </a:solidFill>
              </a:rPr>
              <a:t>8х – 7х + 10 = 5 ·4 -8</a:t>
            </a:r>
            <a:endParaRPr lang="ru-RU" sz="5400" b="1" dirty="0">
              <a:solidFill>
                <a:srgbClr val="37441C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25452" y="3420894"/>
            <a:ext cx="5650730" cy="7647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37441C"/>
                </a:solidFill>
              </a:rPr>
              <a:t>х + 10 = 12</a:t>
            </a:r>
            <a:endParaRPr lang="ru-RU" sz="5400" b="1" dirty="0">
              <a:solidFill>
                <a:srgbClr val="37441C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70543" y="4207837"/>
            <a:ext cx="3960547" cy="7647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37441C"/>
                </a:solidFill>
              </a:rPr>
              <a:t>х = 2</a:t>
            </a:r>
            <a:endParaRPr lang="ru-RU" sz="5400" b="1" dirty="0">
              <a:solidFill>
                <a:srgbClr val="374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776864" cy="1752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  <a:endParaRPr lang="ru-RU" sz="6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1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635" y="0"/>
            <a:ext cx="5616624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556792"/>
            <a:ext cx="5184576" cy="4525963"/>
          </a:xfrm>
        </p:spPr>
        <p:txBody>
          <a:bodyPr>
            <a:normAutofit/>
          </a:bodyPr>
          <a:lstStyle/>
          <a:p>
            <a:pPr algn="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</a:p>
          <a:p>
            <a:pPr algn="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Состязание команд</a:t>
            </a:r>
          </a:p>
          <a:p>
            <a:pPr algn="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капитанов</a:t>
            </a:r>
          </a:p>
          <a:p>
            <a:pPr algn="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болельщиков</a:t>
            </a:r>
          </a:p>
          <a:p>
            <a:pPr algn="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0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  болельщиков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37441C"/>
                </a:solidFill>
              </a:rPr>
              <a:t>Что больше?</a:t>
            </a:r>
          </a:p>
          <a:p>
            <a:pPr algn="ctr"/>
            <a:endParaRPr lang="ru-RU" sz="2000" b="1" i="1" dirty="0" smtClean="0">
              <a:solidFill>
                <a:srgbClr val="37441C"/>
              </a:solidFill>
            </a:endParaRPr>
          </a:p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34 · 67 или 38 · 72;</a:t>
            </a:r>
          </a:p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44 · 33 или 22 · 66</a:t>
            </a:r>
          </a:p>
          <a:p>
            <a:pPr marL="0" indent="0" algn="ctr">
              <a:buNone/>
            </a:pPr>
            <a:r>
              <a:rPr lang="ru-RU" sz="4400" b="1" dirty="0" smtClean="0"/>
              <a:t>102 102 · 205 или 205 205 · 102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690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  болельщиков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" y="1412776"/>
            <a:ext cx="8892480" cy="4525963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37441C"/>
                </a:solidFill>
              </a:rPr>
              <a:t>Поставьте знаки и скобки, чтобы равенство было верным:</a:t>
            </a:r>
            <a:endParaRPr lang="ru-RU" sz="2000" b="1" i="1" dirty="0" smtClean="0">
              <a:solidFill>
                <a:srgbClr val="37441C"/>
              </a:solidFill>
            </a:endParaRPr>
          </a:p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</a:t>
            </a:r>
            <a:r>
              <a:rPr lang="ru-RU" sz="5400" b="1" dirty="0" smtClean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2  = 2;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 2  1  = 2;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2  3  4  5 = 2 </a:t>
            </a:r>
            <a:endParaRPr lang="ru-RU" sz="5400" b="1" dirty="0">
              <a:solidFill>
                <a:srgbClr val="2C2E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6675" y="1916832"/>
            <a:ext cx="5166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6000" b="1" dirty="0" smtClean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ru-RU" sz="6000" b="1" dirty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= 2;</a:t>
            </a:r>
          </a:p>
          <a:p>
            <a:pPr algn="ctr"/>
            <a:r>
              <a:rPr lang="ru-RU" sz="6000" b="1" dirty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 </a:t>
            </a:r>
            <a:r>
              <a:rPr lang="ru-RU" sz="6000" b="1" dirty="0" smtClean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6000" b="1" dirty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6000" b="1" dirty="0" smtClean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  </a:t>
            </a:r>
            <a:r>
              <a:rPr lang="ru-RU" sz="6000" b="1" dirty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2;</a:t>
            </a:r>
          </a:p>
          <a:p>
            <a:pPr algn="ctr"/>
            <a:r>
              <a:rPr lang="ru-RU" sz="6000" b="1" dirty="0" smtClean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(1+2+3+4):5 </a:t>
            </a:r>
            <a:r>
              <a:rPr lang="ru-RU" sz="6000" b="1" dirty="0">
                <a:solidFill>
                  <a:srgbClr val="2C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 </a:t>
            </a:r>
          </a:p>
        </p:txBody>
      </p:sp>
    </p:spTree>
    <p:extLst>
      <p:ext uri="{BB962C8B-B14F-4D97-AF65-F5344CB8AC3E}">
        <p14:creationId xmlns:p14="http://schemas.microsoft.com/office/powerpoint/2010/main" val="31737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690864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37441C"/>
                </a:solidFill>
              </a:rPr>
              <a:t>Разминка</a:t>
            </a:r>
            <a:endParaRPr lang="ru-RU" sz="6600" b="1" dirty="0">
              <a:solidFill>
                <a:srgbClr val="37441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268760"/>
            <a:ext cx="4536504" cy="5184576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rgbClr val="2C2E46"/>
                </a:solidFill>
              </a:rPr>
              <a:t>На тарелке лежат пирожки: все, кроме трех, с повидлом</a:t>
            </a:r>
            <a:r>
              <a:rPr lang="ru-RU" b="1" i="1" dirty="0">
                <a:solidFill>
                  <a:srgbClr val="2C2E46"/>
                </a:solidFill>
              </a:rPr>
              <a:t>, все, кроме трех, с </a:t>
            </a:r>
            <a:r>
              <a:rPr lang="ru-RU" b="1" i="1" dirty="0" smtClean="0">
                <a:solidFill>
                  <a:srgbClr val="2C2E46"/>
                </a:solidFill>
              </a:rPr>
              <a:t>капустой, </a:t>
            </a:r>
            <a:r>
              <a:rPr lang="ru-RU" b="1" i="1" dirty="0">
                <a:solidFill>
                  <a:srgbClr val="2C2E46"/>
                </a:solidFill>
              </a:rPr>
              <a:t>все, кроме трех, с </a:t>
            </a:r>
            <a:r>
              <a:rPr lang="ru-RU" b="1" i="1" dirty="0" smtClean="0">
                <a:solidFill>
                  <a:srgbClr val="2C2E46"/>
                </a:solidFill>
              </a:rPr>
              <a:t>мясом,</a:t>
            </a:r>
            <a:r>
              <a:rPr lang="ru-RU" b="1" i="1" dirty="0">
                <a:solidFill>
                  <a:srgbClr val="2C2E46"/>
                </a:solidFill>
              </a:rPr>
              <a:t> все, кроме трех, с </a:t>
            </a:r>
            <a:r>
              <a:rPr lang="ru-RU" b="1" i="1" dirty="0" smtClean="0">
                <a:solidFill>
                  <a:srgbClr val="2C2E46"/>
                </a:solidFill>
              </a:rPr>
              <a:t>грибами</a:t>
            </a:r>
            <a:r>
              <a:rPr lang="ru-RU" b="1" i="1" dirty="0" smtClean="0">
                <a:solidFill>
                  <a:srgbClr val="2C2E46"/>
                </a:solidFill>
              </a:rPr>
              <a:t>.</a:t>
            </a:r>
          </a:p>
          <a:p>
            <a:pPr algn="just"/>
            <a:r>
              <a:rPr lang="ru-RU" b="1" i="1" dirty="0" smtClean="0">
                <a:solidFill>
                  <a:srgbClr val="2C2E46"/>
                </a:solidFill>
              </a:rPr>
              <a:t>Сколько пирожков и какие?</a:t>
            </a:r>
            <a:endParaRPr lang="ru-RU" b="1" i="1" dirty="0">
              <a:solidFill>
                <a:srgbClr val="2C2E46"/>
              </a:solidFill>
            </a:endParaRPr>
          </a:p>
        </p:txBody>
      </p:sp>
      <p:pic>
        <p:nvPicPr>
          <p:cNvPr id="1026" name="Picture 2" descr="http://img0.liveinternet.ru/images/attach/c/4/80/957/80957684_large_Pirozki_iz_presnogo_testa_Presnj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5" y="1772816"/>
            <a:ext cx="3838232" cy="35283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800" b="1" dirty="0">
                <a:effectLst>
                  <a:reflection blurRad="88900" stA="24000" endPos="45500" dist="12700" dir="5400000" sy="-100000" algn="bl" rotWithShape="0"/>
                </a:effectLst>
              </a:rPr>
              <a:t>«Разгадай выражение</a:t>
            </a:r>
            <a:r>
              <a:rPr lang="ru-RU" sz="4800" b="1" dirty="0" smtClean="0">
                <a:effectLst>
                  <a:reflection blurRad="88900" stA="24000" endPos="45500" dist="12700" dir="5400000" sy="-100000" algn="bl" rotWithShape="0"/>
                </a:effectLst>
              </a:rPr>
              <a:t>»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b="1" i="1" dirty="0">
                <a:effectLst>
                  <a:reflection blurRad="88900" stA="24000" endPos="45500" dist="12700" dir="5400000" sy="-100000" algn="bl" rotWithShape="0"/>
                </a:effectLst>
              </a:rPr>
              <a:t>«ТИТАЕМУКАМ ЖУ МАЗЕТ ИЧТЬУ ЕТЕСДУЛ,ТОЧ АНО МУ В </a:t>
            </a:r>
            <a:r>
              <a:rPr lang="ru-RU" sz="4800" b="1" i="1" dirty="0" smtClean="0">
                <a:effectLst>
                  <a:reflection blurRad="88900" stA="24000" endPos="45500" dist="12700" dir="5400000" sy="-100000" algn="bl" rotWithShape="0"/>
                </a:effectLst>
              </a:rPr>
              <a:t>ПРОДКОЯ </a:t>
            </a:r>
            <a:r>
              <a:rPr lang="ru-RU" sz="4800" b="1" i="1" dirty="0">
                <a:effectLst>
                  <a:reflection blurRad="88900" stA="24000" endPos="45500" dist="12700" dir="5400000" sy="-100000" algn="bl" rotWithShape="0"/>
                </a:effectLst>
              </a:rPr>
              <a:t>ИПДВОРТИ</a:t>
            </a:r>
            <a:r>
              <a:rPr lang="ru-RU" sz="4800" b="1" i="1" dirty="0" smtClean="0">
                <a:effectLst>
                  <a:reflection blurRad="88900" stA="24000" endPos="45500" dist="12700" dir="5400000" sy="-100000" algn="bl" rotWithShape="0"/>
                </a:effectLst>
              </a:rPr>
              <a:t>».</a:t>
            </a:r>
          </a:p>
          <a:p>
            <a:pPr marL="0" indent="0" algn="just">
              <a:buNone/>
            </a:pPr>
            <a:endParaRPr lang="ru-RU" sz="20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r">
              <a:buNone/>
            </a:pPr>
            <a:r>
              <a:rPr lang="ru-RU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М.В</a:t>
            </a:r>
            <a:r>
              <a:rPr lang="ru-RU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 Ломоносов</a:t>
            </a:r>
          </a:p>
          <a:p>
            <a:pPr marL="0" indent="0" algn="just">
              <a:buNone/>
            </a:pPr>
            <a:endParaRPr lang="ru-RU" sz="2800" b="1" i="1" dirty="0">
              <a:effectLst>
                <a:reflection blurRad="88900" stA="24000" endPos="45500" dist="127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2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800" b="1" dirty="0">
                <a:effectLst>
                  <a:reflection blurRad="88900" stA="24000" endPos="45500" dist="12700" dir="5400000" sy="-100000" algn="bl" rotWithShape="0"/>
                </a:effectLst>
              </a:rPr>
              <a:t>«Разгадай выражение</a:t>
            </a:r>
            <a:r>
              <a:rPr lang="ru-RU" sz="4800" b="1" dirty="0" smtClean="0">
                <a:effectLst>
                  <a:reflection blurRad="88900" stA="24000" endPos="45500" dist="12700" dir="5400000" sy="-100000" algn="bl" rotWithShape="0"/>
                </a:effectLst>
              </a:rPr>
              <a:t>»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b="1" i="1" dirty="0" smtClean="0">
                <a:effectLst>
                  <a:reflection blurRad="88900" stA="24000" endPos="45500" dist="12700" dir="5400000" sy="-100000" algn="bl" rotWithShape="0"/>
                </a:effectLst>
              </a:rPr>
              <a:t>«МАТЕМАТИКУ </a:t>
            </a:r>
            <a:r>
              <a:rPr lang="ru-RU" sz="4800" b="1" i="1" dirty="0">
                <a:effectLst>
                  <a:reflection blurRad="88900" stA="24000" endPos="45500" dist="12700" dir="5400000" sy="-100000" algn="bl" rotWithShape="0"/>
                </a:effectLst>
              </a:rPr>
              <a:t>У</a:t>
            </a:r>
            <a:r>
              <a:rPr lang="ru-RU" sz="4800" b="1" i="1" dirty="0" smtClean="0">
                <a:effectLst>
                  <a:reflection blurRad="88900" stA="24000" endPos="45500" dist="12700" dir="5400000" sy="-100000" algn="bl" rotWithShape="0"/>
                </a:effectLst>
              </a:rPr>
              <a:t>Ж ЗАТЕМ У</a:t>
            </a:r>
            <a:r>
              <a:rPr lang="ru-RU" sz="4800" b="1" i="1" dirty="0">
                <a:effectLst>
                  <a:reflection blurRad="88900" stA="24000" endPos="45500" dist="12700" dir="5400000" sy="-100000" algn="bl" rotWithShape="0"/>
                </a:effectLst>
              </a:rPr>
              <a:t>Ч</a:t>
            </a:r>
            <a:r>
              <a:rPr lang="ru-RU" sz="4800" b="1" i="1" dirty="0" smtClean="0">
                <a:effectLst>
                  <a:reflection blurRad="88900" stA="24000" endPos="45500" dist="12700" dir="5400000" sy="-100000" algn="bl" rotWithShape="0"/>
                </a:effectLst>
              </a:rPr>
              <a:t>ИТЬ СЛЕДУЕТ, ЧТО ОНА </a:t>
            </a:r>
            <a:r>
              <a:rPr lang="ru-RU" sz="4800" b="1" i="1" dirty="0">
                <a:effectLst>
                  <a:reflection blurRad="88900" stA="24000" endPos="45500" dist="12700" dir="5400000" sy="-100000" algn="bl" rotWithShape="0"/>
                </a:effectLst>
              </a:rPr>
              <a:t>У</a:t>
            </a:r>
            <a:r>
              <a:rPr lang="ru-RU" sz="4800" b="1" i="1" dirty="0" smtClean="0">
                <a:effectLst>
                  <a:reflection blurRad="88900" stA="24000" endPos="45500" dist="12700" dir="5400000" sy="-100000" algn="bl" rotWithShape="0"/>
                </a:effectLst>
              </a:rPr>
              <a:t>М </a:t>
            </a:r>
            <a:r>
              <a:rPr lang="ru-RU" sz="4800" b="1" i="1" dirty="0">
                <a:effectLst>
                  <a:reflection blurRad="88900" stA="24000" endPos="45500" dist="12700" dir="5400000" sy="-100000" algn="bl" rotWithShape="0"/>
                </a:effectLst>
              </a:rPr>
              <a:t>В </a:t>
            </a:r>
            <a:r>
              <a:rPr lang="ru-RU" sz="4800" b="1" i="1" dirty="0" smtClean="0">
                <a:effectLst>
                  <a:reflection blurRad="88900" stA="24000" endPos="45500" dist="12700" dir="5400000" sy="-100000" algn="bl" rotWithShape="0"/>
                </a:effectLst>
              </a:rPr>
              <a:t>ПОРЯД</a:t>
            </a:r>
            <a:r>
              <a:rPr lang="ru-RU" sz="4800" b="1" i="1" dirty="0">
                <a:effectLst>
                  <a:reflection blurRad="88900" stA="24000" endPos="45500" dist="12700" dir="5400000" sy="-100000" algn="bl" rotWithShape="0"/>
                </a:effectLst>
              </a:rPr>
              <a:t>О</a:t>
            </a:r>
            <a:r>
              <a:rPr lang="ru-RU" sz="4800" b="1" i="1" dirty="0" smtClean="0">
                <a:effectLst>
                  <a:reflection blurRad="88900" stA="24000" endPos="45500" dist="12700" dir="5400000" sy="-100000" algn="bl" rotWithShape="0"/>
                </a:effectLst>
              </a:rPr>
              <a:t>К ПРИВОД</a:t>
            </a:r>
            <a:r>
              <a:rPr lang="ru-RU" sz="4800" b="1" i="1" dirty="0">
                <a:effectLst>
                  <a:reflection blurRad="88900" stA="24000" endPos="45500" dist="12700" dir="5400000" sy="-100000" algn="bl" rotWithShape="0"/>
                </a:effectLst>
              </a:rPr>
              <a:t>И</a:t>
            </a:r>
            <a:r>
              <a:rPr lang="ru-RU" sz="4800" b="1" i="1" dirty="0" smtClean="0">
                <a:effectLst>
                  <a:reflection blurRad="88900" stA="24000" endPos="45500" dist="12700" dir="5400000" sy="-100000" algn="bl" rotWithShape="0"/>
                </a:effectLst>
              </a:rPr>
              <a:t>Т».</a:t>
            </a:r>
          </a:p>
          <a:p>
            <a:pPr marL="0" indent="0" algn="just">
              <a:buNone/>
            </a:pPr>
            <a:endParaRPr lang="ru-RU" sz="20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r">
              <a:buNone/>
            </a:pPr>
            <a:r>
              <a:rPr lang="ru-RU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М.В</a:t>
            </a:r>
            <a:r>
              <a:rPr lang="ru-RU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 Ломоносов</a:t>
            </a:r>
          </a:p>
          <a:p>
            <a:pPr marL="0" indent="0" algn="just">
              <a:buNone/>
            </a:pPr>
            <a:endParaRPr lang="ru-RU" sz="2800" b="1" i="1" dirty="0">
              <a:effectLst>
                <a:reflection blurRad="88900" stA="24000" endPos="45500" dist="127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1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65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Замени звездочки цифрами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177" y="945593"/>
            <a:ext cx="8628330" cy="201622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600" b="1" dirty="0" smtClean="0"/>
              <a:t>  * 5 *              2)     * 4  8             3)    5 *  7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3 * 4                      2 * 1                      * 0 *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7 3 8                      5 8 *                      7 0 0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23901" y="2274132"/>
            <a:ext cx="1656184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87931" y="2307383"/>
            <a:ext cx="1656184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28203" y="4201528"/>
            <a:ext cx="1656184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612560" y="-387424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 smtClean="0">
                <a:solidFill>
                  <a:srgbClr val="494429"/>
                </a:solidFill>
              </a:rPr>
              <a:t>**************</a:t>
            </a:r>
            <a:endParaRPr lang="ru-RU" sz="4000" b="1" dirty="0">
              <a:solidFill>
                <a:srgbClr val="494429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15176" y="2880320"/>
            <a:ext cx="873583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arenR" startAt="4"/>
            </a:pPr>
            <a:r>
              <a:rPr lang="en-US" sz="3600" b="1" dirty="0" smtClean="0"/>
              <a:t>* 0 0            5)      * 9  5          6)     9 *  1 </a:t>
            </a:r>
          </a:p>
          <a:p>
            <a:pPr marL="0" indent="0">
              <a:buNone/>
            </a:pPr>
            <a:r>
              <a:rPr lang="en-US" sz="3600" b="1" dirty="0" smtClean="0"/>
              <a:t>          6 *                      1 2 *                    3 2 *</a:t>
            </a:r>
          </a:p>
          <a:p>
            <a:pPr marL="0" indent="0">
              <a:buNone/>
            </a:pPr>
            <a:r>
              <a:rPr lang="en-US" sz="3600" b="1" dirty="0" smtClean="0"/>
              <a:t>       8 </a:t>
            </a:r>
            <a:r>
              <a:rPr lang="en-US" sz="3600" b="1" dirty="0" smtClean="0">
                <a:solidFill>
                  <a:srgbClr val="494429"/>
                </a:solidFill>
              </a:rPr>
              <a:t>*</a:t>
            </a:r>
            <a:r>
              <a:rPr lang="en-US" sz="3600" b="1" dirty="0" smtClean="0"/>
              <a:t> 5                      9 * 6                    </a:t>
            </a:r>
            <a:r>
              <a:rPr lang="en-US" sz="3600" b="1" dirty="0" smtClean="0">
                <a:solidFill>
                  <a:srgbClr val="494429"/>
                </a:solidFill>
              </a:rPr>
              <a:t>* </a:t>
            </a:r>
            <a:r>
              <a:rPr lang="en-US" sz="3600" b="1" dirty="0" smtClean="0"/>
              <a:t>1 </a:t>
            </a:r>
            <a:r>
              <a:rPr lang="en-US" sz="3600" b="1" dirty="0" smtClean="0">
                <a:solidFill>
                  <a:srgbClr val="494429"/>
                </a:solidFill>
              </a:rPr>
              <a:t>5</a:t>
            </a:r>
            <a:endParaRPr lang="en-US" sz="3600" b="1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87931" y="4237412"/>
            <a:ext cx="1656184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91587" y="4237412"/>
            <a:ext cx="1656184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9579" y="2317580"/>
            <a:ext cx="1656184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5524" y="99751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6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587" y="1002325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6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5943" y="99751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6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207" y="2845185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6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0" y="2888662"/>
            <a:ext cx="9144000" cy="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0" y="4680520"/>
            <a:ext cx="9144000" cy="2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85646" y="286586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6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9393" y="2865859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6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154720" y="1113490"/>
            <a:ext cx="0" cy="3567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012160" y="1113490"/>
            <a:ext cx="0" cy="3567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2"/>
          <p:cNvSpPr txBox="1">
            <a:spLocks/>
          </p:cNvSpPr>
          <p:nvPr/>
        </p:nvSpPr>
        <p:spPr>
          <a:xfrm>
            <a:off x="2106489" y="4796697"/>
            <a:ext cx="250953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7)      * 4 *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         2 * 7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         3 4 5             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649542" y="6093296"/>
            <a:ext cx="1656184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68773" y="470088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6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66839" y="1227512"/>
            <a:ext cx="4875771" cy="35394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«Девочка заменила каждую букву в своём имени её номером в русском алфавите и получила </a:t>
            </a:r>
            <a:r>
              <a:rPr lang="ru-RU" sz="4400" b="1" i="1" dirty="0" smtClean="0">
                <a:solidFill>
                  <a:schemeClr val="tx1">
                    <a:lumMod val="75000"/>
                  </a:schemeClr>
                </a:solidFill>
              </a:rPr>
              <a:t>2 011 533</a:t>
            </a:r>
            <a:r>
              <a:rPr lang="ru-RU" sz="3600" b="1" dirty="0" smtClean="0"/>
              <a:t>. </a:t>
            </a:r>
          </a:p>
          <a:p>
            <a:pPr algn="ctr"/>
            <a:r>
              <a:rPr lang="ru-RU" sz="3600" b="1" dirty="0" smtClean="0"/>
              <a:t>Как её зовут?»</a:t>
            </a:r>
            <a:endParaRPr lang="ru-RU" sz="3600" b="1" dirty="0"/>
          </a:p>
        </p:txBody>
      </p:sp>
      <p:pic>
        <p:nvPicPr>
          <p:cNvPr id="5" name="Рисунок 4" descr="meninasustinh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02" y="1226788"/>
            <a:ext cx="2848850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7"/>
          <p:cNvSpPr txBox="1"/>
          <p:nvPr/>
        </p:nvSpPr>
        <p:spPr>
          <a:xfrm>
            <a:off x="5292079" y="5013176"/>
            <a:ext cx="365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20  1  15  33 </a:t>
            </a:r>
          </a:p>
          <a:p>
            <a:pPr marL="342900" indent="-342900"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    а   </a:t>
            </a:r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я</a:t>
            </a:r>
            <a:endParaRPr lang="ru-RU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58843" y="188640"/>
            <a:ext cx="5650730" cy="76470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37441C"/>
                </a:solidFill>
              </a:rPr>
              <a:t>Конкурс болельщиков</a:t>
            </a:r>
            <a:endParaRPr lang="ru-RU" sz="5400" b="1" dirty="0">
              <a:solidFill>
                <a:srgbClr val="374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49442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359</Words>
  <Application>Microsoft Office PowerPoint</Application>
  <PresentationFormat>Экран (4:3)</PresentationFormat>
  <Paragraphs>67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Программа </vt:lpstr>
      <vt:lpstr>Разминка  болельщиков</vt:lpstr>
      <vt:lpstr>Разминка  болельщиков</vt:lpstr>
      <vt:lpstr>Разминка</vt:lpstr>
      <vt:lpstr>«Разгадай выражение»</vt:lpstr>
      <vt:lpstr>«Разгадай выражение»</vt:lpstr>
      <vt:lpstr>Замени звездочки цифрами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Галина</cp:lastModifiedBy>
  <cp:revision>22</cp:revision>
  <dcterms:created xsi:type="dcterms:W3CDTF">2015-11-16T19:34:49Z</dcterms:created>
  <dcterms:modified xsi:type="dcterms:W3CDTF">2015-11-17T18:48:05Z</dcterms:modified>
</cp:coreProperties>
</file>