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5" r:id="rId10"/>
    <p:sldId id="264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3A2DD-7379-4EEC-BE37-5342200F5CAA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F73B1-D2E4-4442-A193-966CF1E63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04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73B1-D2E4-4442-A193-966CF1E632E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965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782E-1B54-480F-AE5B-65B2591CA181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412BA8A-34DF-4E00-9C31-91E3F3FE35E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782E-1B54-480F-AE5B-65B2591CA181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BA8A-34DF-4E00-9C31-91E3F3FE3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782E-1B54-480F-AE5B-65B2591CA181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BA8A-34DF-4E00-9C31-91E3F3FE3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782E-1B54-480F-AE5B-65B2591CA181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BA8A-34DF-4E00-9C31-91E3F3FE3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782E-1B54-480F-AE5B-65B2591CA181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BA8A-34DF-4E00-9C31-91E3F3FE35E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782E-1B54-480F-AE5B-65B2591CA181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BA8A-34DF-4E00-9C31-91E3F3FE3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782E-1B54-480F-AE5B-65B2591CA181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BA8A-34DF-4E00-9C31-91E3F3FE3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782E-1B54-480F-AE5B-65B2591CA181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BA8A-34DF-4E00-9C31-91E3F3FE3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782E-1B54-480F-AE5B-65B2591CA181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BA8A-34DF-4E00-9C31-91E3F3FE3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782E-1B54-480F-AE5B-65B2591CA181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BA8A-34DF-4E00-9C31-91E3F3FE35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782E-1B54-480F-AE5B-65B2591CA181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BA8A-34DF-4E00-9C31-91E3F3FE35E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E02782E-1B54-480F-AE5B-65B2591CA181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412BA8A-34DF-4E00-9C31-91E3F3FE35E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jpe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Кулыгина</a:t>
            </a:r>
            <a:r>
              <a:rPr lang="ru-RU" dirty="0" smtClean="0"/>
              <a:t> Т.Д., учитель математики МБОУ лицея № 8 г. Ставрополя им. Н.Г. </a:t>
            </a:r>
            <a:r>
              <a:rPr lang="ru-RU" dirty="0" err="1" smtClean="0"/>
              <a:t>Голодникова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059838"/>
            <a:ext cx="6629400" cy="1665306"/>
          </a:xfrm>
        </p:spPr>
        <p:txBody>
          <a:bodyPr/>
          <a:lstStyle/>
          <a:p>
            <a:r>
              <a:rPr lang="ru-RU" sz="2800" dirty="0" smtClean="0"/>
              <a:t>Организация внеурочной деятельности в лицее через проведение предметной недели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327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Заключительное мероприятие «Космический урок: Наш дом Земля»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600200"/>
            <a:ext cx="526692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ходе мероприятия  дети посмотрели видеоролик о быте космонавтов на МКС, о том какие опыты проводятся на МКС, </a:t>
            </a:r>
            <a:r>
              <a:rPr lang="ru-RU" smtClean="0"/>
              <a:t>а также </a:t>
            </a:r>
            <a:r>
              <a:rPr lang="ru-RU" dirty="0"/>
              <a:t>приняли участие в </a:t>
            </a:r>
            <a:r>
              <a:rPr lang="ru-RU" dirty="0" smtClean="0"/>
              <a:t>викторине, </a:t>
            </a:r>
            <a:r>
              <a:rPr lang="ru-RU" smtClean="0"/>
              <a:t>которая проводилась в форме </a:t>
            </a:r>
            <a:r>
              <a:rPr lang="ru-RU" dirty="0"/>
              <a:t>игры «Кто хочет стать миллионером»</a:t>
            </a:r>
          </a:p>
        </p:txBody>
      </p:sp>
      <p:pic>
        <p:nvPicPr>
          <p:cNvPr id="6146" name="Picture 2" descr="C:\Users\Ученик\Pictures\Новая папка\SAM_8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4" y="3789040"/>
            <a:ext cx="3275856" cy="2183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Ученик\Pictures\Новая папка\SAM_88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7835">
            <a:off x="-34355" y="1268760"/>
            <a:ext cx="3275856" cy="2183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2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Мастер-класс </a:t>
            </a:r>
            <a:r>
              <a:rPr lang="ru-RU" dirty="0"/>
              <a:t>«Разработка модели внеурочной деятельности в рамках ФГОС ООО»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56521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был подготовлен и проведен учителями Бирюковой Н.А. и </a:t>
            </a:r>
            <a:r>
              <a:rPr lang="ru-RU" dirty="0" err="1"/>
              <a:t>Лящук</a:t>
            </a:r>
            <a:r>
              <a:rPr lang="ru-RU" dirty="0"/>
              <a:t> С.В.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Бирюкова </a:t>
            </a:r>
            <a:r>
              <a:rPr lang="ru-RU" dirty="0"/>
              <a:t>Н.А. обобщила опыт образовательных организаций по разработке программ внеурочной деятельности, рассказала  о мониторинге эффективности внеурочной деятельности,  о заполнении индивидуальных карт обучающихся. </a:t>
            </a:r>
          </a:p>
        </p:txBody>
      </p:sp>
      <p:pic>
        <p:nvPicPr>
          <p:cNvPr id="5122" name="Picture 2" descr="C:\Users\Ученик\Pictures\Новая папка\IMG_99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82">
            <a:off x="5400226" y="2604382"/>
            <a:ext cx="3707904" cy="2471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0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Цели проведения предметной недели МО математики, физики, информатики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Привитие </a:t>
            </a:r>
            <a:r>
              <a:rPr lang="ru-RU" dirty="0"/>
              <a:t>интереса к изучаемым предметам</a:t>
            </a:r>
          </a:p>
          <a:p>
            <a:pPr lvl="0"/>
            <a:r>
              <a:rPr lang="ru-RU" dirty="0"/>
              <a:t>Расширение рамок школьных учебников</a:t>
            </a:r>
          </a:p>
          <a:p>
            <a:pPr lvl="0"/>
            <a:r>
              <a:rPr lang="ru-RU" dirty="0"/>
              <a:t>Популяризация знаний в области математики, физики, информатики</a:t>
            </a:r>
          </a:p>
          <a:p>
            <a:pPr lvl="0"/>
            <a:r>
              <a:rPr lang="ru-RU" dirty="0"/>
              <a:t>Способствование проявлению и развитию творческих способностей </a:t>
            </a:r>
            <a:r>
              <a:rPr lang="ru-RU" dirty="0" smtClean="0"/>
              <a:t>обучающихся</a:t>
            </a:r>
          </a:p>
          <a:p>
            <a:pPr lvl="0"/>
            <a:r>
              <a:rPr lang="ru-RU" dirty="0"/>
              <a:t>Совершенствование профессионального мастерства педагогов через подготовку, организацию и проведение открытых уроков и мероприятий.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4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ru-RU" dirty="0" smtClean="0"/>
              <a:t>1 </a:t>
            </a:r>
            <a:r>
              <a:rPr lang="ru-RU" dirty="0"/>
              <a:t>.Создание условий максимально благоприятствующих получению качественного образования каждым учеником в зависимости от его индивидуальных способностей, наклонностей, культурно – образовательных потребностей. </a:t>
            </a:r>
          </a:p>
          <a:p>
            <a:pPr marL="0" lvl="0" indent="0">
              <a:buNone/>
            </a:pPr>
            <a:r>
              <a:rPr lang="ru-RU" dirty="0"/>
              <a:t>2.  Повышение интереса учащихся к учебной деятельности, к познанию действительности и самого себя, а также выработке самодисциплины и самоорганизации. </a:t>
            </a:r>
          </a:p>
          <a:p>
            <a:pPr marL="0" lvl="0" indent="0">
              <a:buNone/>
            </a:pPr>
            <a:r>
              <a:rPr lang="ru-RU" dirty="0"/>
              <a:t>3.  Оценка влияния предметной недели на развитие интереса учеников к изучаемым предметам. </a:t>
            </a:r>
          </a:p>
          <a:p>
            <a:pPr marL="0" lvl="0" indent="0">
              <a:buNone/>
            </a:pPr>
            <a:r>
              <a:rPr lang="ru-RU" dirty="0"/>
              <a:t>4.  Помощь учителям и ученикам в раскрытии своего творческого потенциала. </a:t>
            </a:r>
          </a:p>
          <a:p>
            <a:pPr marL="0" lvl="0" indent="0">
              <a:buNone/>
            </a:pPr>
            <a:r>
              <a:rPr lang="ru-RU" dirty="0"/>
              <a:t>5.  Создание атмосферы сотрудничества и сотворчества.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3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Открытие предметной недели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Ученик\Pictures\Новая папка\IMG_96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56760"/>
            <a:ext cx="4979819" cy="3319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еник\Pictures\Новая папка\IMG_96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204">
            <a:off x="4453228" y="1778770"/>
            <a:ext cx="4788024" cy="3192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8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Мониторинг внеурочной деятельности по ФГОС ООО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5" t="24698" r="19322" b="24720"/>
          <a:stretch/>
        </p:blipFill>
        <p:spPr bwMode="auto">
          <a:xfrm>
            <a:off x="95003" y="1628800"/>
            <a:ext cx="8941493" cy="50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7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Путешествие по Солнечной системе (оформление стенда)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еник\Pictures\Новая папка\IMG_96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5184576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1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Выставка моделей летательных аппаратов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Ученик\Pictures\Новая папка\IMG_96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710">
            <a:off x="179512" y="4221088"/>
            <a:ext cx="3132348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Ученик\Pictures\Новая папка\IMG_97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3752">
            <a:off x="180020" y="1412776"/>
            <a:ext cx="3131840" cy="2087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Ученик\Pictures\Новая папка\IMG_96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22612"/>
            <a:ext cx="5202324" cy="3468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22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Открытые уроки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Ученик\Pictures\Новая папка\IMG_97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9" r="35324" b="14201"/>
          <a:stretch/>
        </p:blipFill>
        <p:spPr bwMode="auto">
          <a:xfrm>
            <a:off x="179513" y="3746665"/>
            <a:ext cx="3312368" cy="2682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Ученик\Pictures\Новая папка\IMG_97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959">
            <a:off x="107504" y="1264809"/>
            <a:ext cx="3570323" cy="2380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Ученик\Pictures\Новая папка\IMG_97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6775">
            <a:off x="5996791" y="1018049"/>
            <a:ext cx="3167844" cy="2111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Ученик\Pictures\Новая папка\IMG_96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1606">
            <a:off x="5926106" y="4331737"/>
            <a:ext cx="3217894" cy="2145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Ученик\Pictures\Новая папка\IMG_996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96468"/>
            <a:ext cx="3217894" cy="2145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1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Шахматный турнир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dirty="0"/>
              <a:t>Шахматный турнир, в котором приняли участие старшая группа 22 чел., младшая группа  - 24 чел. </a:t>
            </a:r>
            <a:endParaRPr lang="ru-RU" dirty="0" smtClean="0"/>
          </a:p>
          <a:p>
            <a:pPr marL="0" lvl="0" indent="0">
              <a:buNone/>
            </a:pPr>
            <a:r>
              <a:rPr lang="ru-RU" b="1" dirty="0" smtClean="0"/>
              <a:t>Победители</a:t>
            </a:r>
          </a:p>
          <a:p>
            <a:pPr marL="0" lvl="0" indent="0">
              <a:buNone/>
            </a:pPr>
            <a:r>
              <a:rPr lang="ru-RU" dirty="0" smtClean="0"/>
              <a:t> </a:t>
            </a:r>
            <a:r>
              <a:rPr lang="ru-RU" dirty="0"/>
              <a:t>в младшей группе Садовой Алексей </a:t>
            </a:r>
            <a:r>
              <a:rPr lang="ru-RU" dirty="0" smtClean="0"/>
              <a:t>6а  </a:t>
            </a:r>
          </a:p>
          <a:p>
            <a:pPr marL="0" lvl="0" indent="0">
              <a:buNone/>
            </a:pPr>
            <a:r>
              <a:rPr lang="ru-RU" dirty="0" smtClean="0"/>
              <a:t>в </a:t>
            </a:r>
            <a:r>
              <a:rPr lang="ru-RU" dirty="0"/>
              <a:t>старшей группе </a:t>
            </a:r>
            <a:r>
              <a:rPr lang="ru-RU" dirty="0" smtClean="0"/>
              <a:t>Гринев </a:t>
            </a:r>
            <a:r>
              <a:rPr lang="ru-RU" dirty="0"/>
              <a:t>Дмитрий </a:t>
            </a:r>
            <a:r>
              <a:rPr lang="ru-RU" dirty="0" smtClean="0"/>
              <a:t>8а</a:t>
            </a:r>
            <a:endParaRPr lang="ru-RU" dirty="0"/>
          </a:p>
        </p:txBody>
      </p:sp>
      <p:pic>
        <p:nvPicPr>
          <p:cNvPr id="7170" name="Picture 2" descr="C:\Users\Ученик\Pictures\Новая папка\IMG_97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669">
            <a:off x="5245489" y="4058120"/>
            <a:ext cx="3815916" cy="254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5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55</TotalTime>
  <Words>315</Words>
  <Application>Microsoft Office PowerPoint</Application>
  <PresentationFormat>Экран (4:3)</PresentationFormat>
  <Paragraphs>30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Аптека</vt:lpstr>
      <vt:lpstr>Организация внеурочной деятельности в лицее через проведение предметной недели</vt:lpstr>
      <vt:lpstr>Цели проведения предметной недели МО математики, физики, информатики </vt:lpstr>
      <vt:lpstr>Задачи</vt:lpstr>
      <vt:lpstr>Открытие предметной недели</vt:lpstr>
      <vt:lpstr>Мониторинг внеурочной деятельности по ФГОС ООО</vt:lpstr>
      <vt:lpstr>Путешествие по Солнечной системе (оформление стенда)</vt:lpstr>
      <vt:lpstr>Выставка моделей летательных аппаратов</vt:lpstr>
      <vt:lpstr>Открытые уроки</vt:lpstr>
      <vt:lpstr>Шахматный турнир</vt:lpstr>
      <vt:lpstr>Заключительное мероприятие «Космический урок: Наш дом Земля»</vt:lpstr>
      <vt:lpstr>Мастер-класс «Разработка модели внеурочной деятельности в рамках ФГОС ООО»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10</cp:revision>
  <dcterms:created xsi:type="dcterms:W3CDTF">2015-12-16T11:25:55Z</dcterms:created>
  <dcterms:modified xsi:type="dcterms:W3CDTF">2015-12-17T11:44:48Z</dcterms:modified>
</cp:coreProperties>
</file>