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68" r:id="rId1"/>
  </p:sldMasterIdLst>
  <p:sldIdLst>
    <p:sldId id="256" r:id="rId2"/>
    <p:sldId id="269" r:id="rId3"/>
    <p:sldId id="257" r:id="rId4"/>
    <p:sldId id="272" r:id="rId5"/>
    <p:sldId id="258" r:id="rId6"/>
    <p:sldId id="260" r:id="rId7"/>
    <p:sldId id="261" r:id="rId8"/>
    <p:sldId id="262" r:id="rId9"/>
    <p:sldId id="265" r:id="rId10"/>
    <p:sldId id="264" r:id="rId11"/>
    <p:sldId id="273" r:id="rId12"/>
    <p:sldId id="266" r:id="rId13"/>
    <p:sldId id="267" r:id="rId14"/>
    <p:sldId id="268" r:id="rId15"/>
    <p:sldId id="274" r:id="rId16"/>
    <p:sldId id="275" r:id="rId17"/>
    <p:sldId id="276" r:id="rId18"/>
    <p:sldId id="287" r:id="rId19"/>
    <p:sldId id="277" r:id="rId20"/>
    <p:sldId id="278" r:id="rId21"/>
    <p:sldId id="279" r:id="rId22"/>
    <p:sldId id="280" r:id="rId23"/>
    <p:sldId id="281" r:id="rId24"/>
    <p:sldId id="282" r:id="rId25"/>
    <p:sldId id="283" r:id="rId26"/>
    <p:sldId id="284" r:id="rId27"/>
    <p:sldId id="288" r:id="rId28"/>
    <p:sldId id="285" r:id="rId2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34587" autoAdjust="0"/>
    <p:restoredTop sz="94713" autoAdjust="0"/>
  </p:normalViewPr>
  <p:slideViewPr>
    <p:cSldViewPr>
      <p:cViewPr varScale="1">
        <p:scale>
          <a:sx n="106" d="100"/>
          <a:sy n="106" d="100"/>
        </p:scale>
        <p:origin x="-168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3" name="Прямоугольник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Прямоугольник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Прямоугольник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Прямоугольник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Прямоугольник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Скругленный прямоугольник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Скругленный прямоугольник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Прямоугольник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705600" y="4206240"/>
            <a:ext cx="960120" cy="457200"/>
          </a:xfrm>
        </p:spPr>
        <p:txBody>
          <a:bodyPr/>
          <a:lstStyle/>
          <a:p>
            <a:fld id="{5B106E36-FD25-4E2D-B0AA-010F637433A0}" type="datetimeFigureOut">
              <a:rPr lang="ru-RU" smtClean="0"/>
              <a:pPr/>
              <a:t>18.02.2015</a:t>
            </a:fld>
            <a:endParaRPr lang="ru-RU"/>
          </a:p>
        </p:txBody>
      </p:sp>
      <p:sp>
        <p:nvSpPr>
          <p:cNvPr id="17" name="Нижний колонтитул 16"/>
          <p:cNvSpPr>
            <a:spLocks noGrp="1"/>
          </p:cNvSpPr>
          <p:nvPr>
            <p:ph type="ftr" sz="quarter" idx="11"/>
          </p:nvPr>
        </p:nvSpPr>
        <p:spPr>
          <a:xfrm>
            <a:off x="5410200" y="4205288"/>
            <a:ext cx="1295400" cy="457200"/>
          </a:xfrm>
        </p:spPr>
        <p:txBody>
          <a:bodyPr/>
          <a:lstStyle/>
          <a:p>
            <a:endParaRPr lang="ru-RU"/>
          </a:p>
        </p:txBody>
      </p:sp>
      <p:sp>
        <p:nvSpPr>
          <p:cNvPr id="29" name="Номер слайда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18.02.2015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18.02.2015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18.02.2015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18.02.2015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18.02.2015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nchor="ctr"/>
          <a:lstStyle>
            <a:lvl1pPr>
              <a:defRPr sz="4000" b="0" i="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Дата 25"/>
          <p:cNvSpPr>
            <a:spLocks noGrp="1"/>
          </p:cNvSpPr>
          <p:nvPr>
            <p:ph type="dt" sz="half" idx="10"/>
          </p:nvPr>
        </p:nvSpPr>
        <p:spPr/>
        <p:txBody>
          <a:bodyPr rtlCol="0"/>
          <a:lstStyle/>
          <a:p>
            <a:fld id="{5B106E36-FD25-4E2D-B0AA-010F637433A0}" type="datetimeFigureOut">
              <a:rPr lang="ru-RU" smtClean="0"/>
              <a:pPr/>
              <a:t>18.02.2015</a:t>
            </a:fld>
            <a:endParaRPr lang="ru-RU"/>
          </a:p>
        </p:txBody>
      </p:sp>
      <p:sp>
        <p:nvSpPr>
          <p:cNvPr id="27" name="Номер слайда 26"/>
          <p:cNvSpPr>
            <a:spLocks noGrp="1"/>
          </p:cNvSpPr>
          <p:nvPr>
            <p:ph type="sldNum" sz="quarter" idx="11"/>
          </p:nvPr>
        </p:nvSpPr>
        <p:spPr/>
        <p:txBody>
          <a:bodyPr rtlCol="0"/>
          <a:lstStyle/>
          <a:p>
            <a:fld id="{725C68B6-61C2-468F-89AB-4B9F7531AA68}" type="slidenum">
              <a:rPr lang="ru-RU" smtClean="0"/>
              <a:pPr/>
              <a:t>‹#›</a:t>
            </a:fld>
            <a:endParaRPr lang="ru-RU"/>
          </a:p>
        </p:txBody>
      </p:sp>
      <p:sp>
        <p:nvSpPr>
          <p:cNvPr id="28" name="Нижний колонтитул 27"/>
          <p:cNvSpPr>
            <a:spLocks noGrp="1"/>
          </p:cNvSpPr>
          <p:nvPr>
            <p:ph type="ftr" sz="quarter" idx="12"/>
          </p:nvPr>
        </p:nvSpPr>
        <p:spPr/>
        <p:txBody>
          <a:bodyPr rtlCol="0"/>
          <a:lstStyle/>
          <a:p>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ru-RU" smtClean="0"/>
              <a:t>Образец заголовка</a:t>
            </a:r>
            <a:endParaRPr kumimoji="0" lang="en-US"/>
          </a:p>
        </p:txBody>
      </p:sp>
      <p:sp>
        <p:nvSpPr>
          <p:cNvPr id="3" name="Дата 2"/>
          <p:cNvSpPr>
            <a:spLocks noGrp="1"/>
          </p:cNvSpPr>
          <p:nvPr>
            <p:ph type="dt" sz="half" idx="10"/>
          </p:nvPr>
        </p:nvSpPr>
        <p:spPr>
          <a:xfrm>
            <a:off x="6583680" y="612648"/>
            <a:ext cx="957264" cy="457200"/>
          </a:xfrm>
        </p:spPr>
        <p:txBody>
          <a:bodyPr/>
          <a:lstStyle/>
          <a:p>
            <a:fld id="{5B106E36-FD25-4E2D-B0AA-010F637433A0}" type="datetimeFigureOut">
              <a:rPr lang="ru-RU" smtClean="0"/>
              <a:pPr/>
              <a:t>18.02.2015</a:t>
            </a:fld>
            <a:endParaRPr lang="ru-RU"/>
          </a:p>
        </p:txBody>
      </p:sp>
      <p:sp>
        <p:nvSpPr>
          <p:cNvPr id="4" name="Нижний колонтитул 3"/>
          <p:cNvSpPr>
            <a:spLocks noGrp="1"/>
          </p:cNvSpPr>
          <p:nvPr>
            <p:ph type="ftr" sz="quarter" idx="11"/>
          </p:nvPr>
        </p:nvSpPr>
        <p:spPr>
          <a:xfrm>
            <a:off x="5257800" y="612648"/>
            <a:ext cx="1325880" cy="457200"/>
          </a:xfrm>
        </p:spPr>
        <p:txBody>
          <a:bodyPr/>
          <a:lstStyle/>
          <a:p>
            <a:endParaRPr lang="ru-RU"/>
          </a:p>
        </p:txBody>
      </p:sp>
      <p:sp>
        <p:nvSpPr>
          <p:cNvPr id="5" name="Номер слайда 4"/>
          <p:cNvSpPr>
            <a:spLocks noGrp="1"/>
          </p:cNvSpPr>
          <p:nvPr>
            <p:ph type="sldNum" sz="quarter" idx="12"/>
          </p:nvPr>
        </p:nvSpPr>
        <p:spPr>
          <a:xfrm>
            <a:off x="8174736" y="2272"/>
            <a:ext cx="762000" cy="365760"/>
          </a:xfrm>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18.02.2015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kumimoji="0" lang="ru-RU" smtClean="0"/>
              <a:t>Образец заголовка</a:t>
            </a:r>
            <a:endParaRPr kumimoji="0"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18.02.2015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18.02.2015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Прямоугольник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Прямоугольник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Прямоугольник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Прямоугольник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Скругленный прямоугольник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Скругленный прямоугольник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Прямоугольник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Прямоугольник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Прямоугольник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Прямоугольник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Прямоугольник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Прямоугольник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457200" y="1143000"/>
            <a:ext cx="8229600" cy="10668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5B106E36-FD25-4E2D-B0AA-010F637433A0}" type="datetimeFigureOut">
              <a:rPr lang="ru-RU" smtClean="0"/>
              <a:pPr/>
              <a:t>18.02.2015</a:t>
            </a:fld>
            <a:endParaRPr lang="ru-RU"/>
          </a:p>
        </p:txBody>
      </p:sp>
      <p:sp>
        <p:nvSpPr>
          <p:cNvPr id="3" name="Нижний колонтитул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ru-RU"/>
          </a:p>
        </p:txBody>
      </p:sp>
      <p:sp>
        <p:nvSpPr>
          <p:cNvPr id="23" name="Номер слайда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ru.wikipedia.org/wiki/%D0%A4%D0%B0%D0%B9%D0%BB:Angle.sv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gif"/><Relationship Id="rId1" Type="http://schemas.openxmlformats.org/officeDocument/2006/relationships/slideLayout" Target="../slideLayouts/slideLayout2.xml"/><Relationship Id="rId4" Type="http://schemas.openxmlformats.org/officeDocument/2006/relationships/image" Target="../media/image16.gif"/></Relationships>
</file>

<file path=ppt/slides/_rels/slide18.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gif"/><Relationship Id="rId1" Type="http://schemas.openxmlformats.org/officeDocument/2006/relationships/slideLayout" Target="../slideLayouts/slideLayout2.xml"/><Relationship Id="rId4" Type="http://schemas.openxmlformats.org/officeDocument/2006/relationships/image" Target="../media/image19.gif"/></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00034" y="1857364"/>
            <a:ext cx="8458200" cy="1470025"/>
          </a:xfrm>
        </p:spPr>
        <p:txBody>
          <a:bodyPr>
            <a:normAutofit/>
          </a:bodyPr>
          <a:lstStyle/>
          <a:p>
            <a:pPr algn="ctr"/>
            <a:r>
              <a:rPr lang="ru-RU" sz="3600" dirty="0" smtClean="0"/>
              <a:t>Математические принципы </a:t>
            </a:r>
            <a:r>
              <a:rPr lang="ru-RU" sz="3600" dirty="0" smtClean="0"/>
              <a:t>в оптике</a:t>
            </a:r>
            <a:r>
              <a:rPr lang="ru-RU" sz="3600" dirty="0" smtClean="0"/>
              <a:t/>
            </a:r>
            <a:br>
              <a:rPr lang="ru-RU" sz="3600" dirty="0" smtClean="0"/>
            </a:br>
            <a:endParaRPr lang="ru-RU" sz="3600" dirty="0"/>
          </a:p>
        </p:txBody>
      </p:sp>
      <p:sp>
        <p:nvSpPr>
          <p:cNvPr id="3" name="Подзаголовок 2"/>
          <p:cNvSpPr>
            <a:spLocks noGrp="1"/>
          </p:cNvSpPr>
          <p:nvPr>
            <p:ph type="subTitle" idx="1"/>
          </p:nvPr>
        </p:nvSpPr>
        <p:spPr>
          <a:xfrm>
            <a:off x="3214678" y="4429132"/>
            <a:ext cx="5929322" cy="1752600"/>
          </a:xfrm>
        </p:spPr>
        <p:txBody>
          <a:bodyPr/>
          <a:lstStyle/>
          <a:p>
            <a:r>
              <a:rPr lang="ru-RU" dirty="0" smtClean="0"/>
              <a:t>                         </a:t>
            </a:r>
          </a:p>
          <a:p>
            <a:r>
              <a:rPr lang="ru-RU" b="1" dirty="0" smtClean="0"/>
              <a:t> </a:t>
            </a:r>
            <a:r>
              <a:rPr lang="ru-RU" b="1" dirty="0" smtClean="0"/>
              <a:t>                      </a:t>
            </a:r>
            <a:r>
              <a:rPr lang="ru-RU" b="1" dirty="0" err="1" smtClean="0"/>
              <a:t>Бабиев</a:t>
            </a:r>
            <a:r>
              <a:rPr lang="ru-RU" b="1" dirty="0" smtClean="0"/>
              <a:t> Владислав</a:t>
            </a:r>
          </a:p>
          <a:p>
            <a:r>
              <a:rPr lang="ru-RU" b="1" dirty="0" smtClean="0"/>
              <a:t>                        учащийся 9 «Б» класса</a:t>
            </a:r>
          </a:p>
          <a:p>
            <a:r>
              <a:rPr lang="ru-RU" b="1" dirty="0" smtClean="0"/>
              <a:t>                        МБОУ лицей № 16</a:t>
            </a:r>
            <a:endParaRPr lang="ru-RU"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928670"/>
            <a:ext cx="8229600" cy="5645866"/>
          </a:xfrm>
        </p:spPr>
        <p:txBody>
          <a:bodyPr>
            <a:normAutofit/>
          </a:bodyPr>
          <a:lstStyle/>
          <a:p>
            <a:pPr>
              <a:buNone/>
            </a:pPr>
            <a:r>
              <a:rPr lang="ru-RU" sz="2400" b="1" dirty="0" smtClean="0"/>
              <a:t>4. Закон преломления света</a:t>
            </a:r>
          </a:p>
        </p:txBody>
      </p:sp>
      <p:sp>
        <p:nvSpPr>
          <p:cNvPr id="4" name="Прямоугольник 3"/>
          <p:cNvSpPr/>
          <p:nvPr/>
        </p:nvSpPr>
        <p:spPr>
          <a:xfrm>
            <a:off x="928662" y="1500174"/>
            <a:ext cx="7786742" cy="1477328"/>
          </a:xfrm>
          <a:prstGeom prst="rect">
            <a:avLst/>
          </a:prstGeom>
        </p:spPr>
        <p:txBody>
          <a:bodyPr wrap="square">
            <a:spAutoFit/>
          </a:bodyPr>
          <a:lstStyle/>
          <a:p>
            <a:pPr marL="342900" indent="-342900">
              <a:buAutoNum type="arabicParenR"/>
            </a:pPr>
            <a:r>
              <a:rPr lang="ru-RU" dirty="0" smtClean="0"/>
              <a:t>Падающий </a:t>
            </a:r>
            <a:r>
              <a:rPr lang="ru-RU" dirty="0" smtClean="0"/>
              <a:t>луч, преломлённый луч и нормаль к поверхности, проведённая в точке </a:t>
            </a:r>
            <a:r>
              <a:rPr lang="ru-RU" dirty="0" smtClean="0"/>
              <a:t>падения</a:t>
            </a:r>
            <a:r>
              <a:rPr lang="ru-RU" dirty="0" smtClean="0"/>
              <a:t>, лежат в одной плоскости</a:t>
            </a:r>
            <a:r>
              <a:rPr lang="ru-RU" dirty="0" smtClean="0"/>
              <a:t>.</a:t>
            </a:r>
          </a:p>
          <a:p>
            <a:pPr marL="342900" indent="-342900"/>
            <a:endParaRPr lang="ru-RU" dirty="0" smtClean="0"/>
          </a:p>
          <a:p>
            <a:r>
              <a:rPr lang="ru-RU" dirty="0" smtClean="0"/>
              <a:t>2) Отношение синуса угла падения к синусу угла преломления равно </a:t>
            </a:r>
            <a:r>
              <a:rPr lang="ru-RU" dirty="0" smtClean="0"/>
              <a:t>  </a:t>
            </a:r>
          </a:p>
          <a:p>
            <a:r>
              <a:rPr lang="ru-RU" dirty="0" smtClean="0"/>
              <a:t> </a:t>
            </a:r>
            <a:r>
              <a:rPr lang="ru-RU" dirty="0" smtClean="0"/>
              <a:t>    </a:t>
            </a:r>
            <a:r>
              <a:rPr lang="ru-RU" dirty="0" smtClean="0"/>
              <a:t>показателю преломления.</a:t>
            </a:r>
            <a:endParaRPr lang="ru-RU" dirty="0"/>
          </a:p>
        </p:txBody>
      </p:sp>
      <p:pic>
        <p:nvPicPr>
          <p:cNvPr id="5" name="Рисунок 4" descr="http://izi.vlsu.ru/teach/books/105/les5/image1.gif"/>
          <p:cNvPicPr/>
          <p:nvPr/>
        </p:nvPicPr>
        <p:blipFill>
          <a:blip r:embed="rId2"/>
          <a:srcRect/>
          <a:stretch>
            <a:fillRect/>
          </a:stretch>
        </p:blipFill>
        <p:spPr bwMode="auto">
          <a:xfrm>
            <a:off x="1500166" y="3214686"/>
            <a:ext cx="1214446" cy="785818"/>
          </a:xfrm>
          <a:prstGeom prst="rect">
            <a:avLst/>
          </a:prstGeom>
          <a:noFill/>
          <a:ln w="9525">
            <a:noFill/>
            <a:miter lim="800000"/>
            <a:headEnd/>
            <a:tailEnd/>
          </a:ln>
        </p:spPr>
      </p:pic>
      <p:pic>
        <p:nvPicPr>
          <p:cNvPr id="6" name="Рисунок 5" descr="http://izi.vlsu.ru/teach/books/105/les5/image32.gif"/>
          <p:cNvPicPr/>
          <p:nvPr/>
        </p:nvPicPr>
        <p:blipFill>
          <a:blip r:embed="rId3"/>
          <a:srcRect/>
          <a:stretch>
            <a:fillRect/>
          </a:stretch>
        </p:blipFill>
        <p:spPr bwMode="auto">
          <a:xfrm>
            <a:off x="4143372" y="2928934"/>
            <a:ext cx="2786082" cy="2071702"/>
          </a:xfrm>
          <a:prstGeom prst="rect">
            <a:avLst/>
          </a:prstGeom>
          <a:noFill/>
          <a:ln w="9525">
            <a:noFill/>
            <a:miter lim="800000"/>
            <a:headEnd/>
            <a:tailEnd/>
          </a:ln>
        </p:spPr>
      </p:pic>
      <p:pic>
        <p:nvPicPr>
          <p:cNvPr id="7" name="Рисунок 6" descr="http://izi.vlsu.ru/teach/books/105/les5/image3.gif"/>
          <p:cNvPicPr/>
          <p:nvPr/>
        </p:nvPicPr>
        <p:blipFill>
          <a:blip r:embed="rId4"/>
          <a:srcRect/>
          <a:stretch>
            <a:fillRect/>
          </a:stretch>
        </p:blipFill>
        <p:spPr bwMode="auto">
          <a:xfrm>
            <a:off x="2643174" y="5643578"/>
            <a:ext cx="1357322" cy="714380"/>
          </a:xfrm>
          <a:prstGeom prst="rect">
            <a:avLst/>
          </a:prstGeom>
          <a:noFill/>
          <a:ln w="9525">
            <a:noFill/>
            <a:miter lim="800000"/>
            <a:headEnd/>
            <a:tailEnd/>
          </a:ln>
        </p:spPr>
      </p:pic>
      <p:sp>
        <p:nvSpPr>
          <p:cNvPr id="8" name="Прямоугольник 7"/>
          <p:cNvSpPr/>
          <p:nvPr/>
        </p:nvSpPr>
        <p:spPr>
          <a:xfrm>
            <a:off x="500034" y="5072074"/>
            <a:ext cx="4572000" cy="646331"/>
          </a:xfrm>
          <a:prstGeom prst="rect">
            <a:avLst/>
          </a:prstGeom>
        </p:spPr>
        <p:txBody>
          <a:bodyPr>
            <a:spAutoFit/>
          </a:bodyPr>
          <a:lstStyle/>
          <a:p>
            <a:r>
              <a:rPr lang="ru-RU" i="1" dirty="0" smtClean="0"/>
              <a:t>п</a:t>
            </a:r>
            <a:r>
              <a:rPr lang="ru-RU" i="1" baseline="-25000" dirty="0" smtClean="0"/>
              <a:t>21</a:t>
            </a:r>
            <a:r>
              <a:rPr lang="ru-RU" dirty="0" smtClean="0"/>
              <a:t> – </a:t>
            </a:r>
            <a:r>
              <a:rPr lang="ru-RU" i="1" dirty="0" smtClean="0"/>
              <a:t>относительный показатель преломления</a:t>
            </a:r>
            <a:r>
              <a:rPr lang="ru-RU" dirty="0" smtClean="0"/>
              <a:t> </a:t>
            </a:r>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857232"/>
            <a:ext cx="8229600" cy="5717304"/>
          </a:xfrm>
        </p:spPr>
        <p:txBody>
          <a:bodyPr>
            <a:normAutofit/>
          </a:bodyPr>
          <a:lstStyle/>
          <a:p>
            <a:pPr>
              <a:buNone/>
            </a:pPr>
            <a:r>
              <a:rPr lang="ru-RU" sz="2400" b="1" dirty="0" smtClean="0"/>
              <a:t>5. Закон обратимости световых лучей</a:t>
            </a:r>
            <a:endParaRPr lang="ru-RU" b="1" dirty="0"/>
          </a:p>
        </p:txBody>
      </p:sp>
      <p:sp>
        <p:nvSpPr>
          <p:cNvPr id="1026" name="Rectangle 2"/>
          <p:cNvSpPr>
            <a:spLocks noChangeArrowheads="1"/>
          </p:cNvSpPr>
          <p:nvPr/>
        </p:nvSpPr>
        <p:spPr bwMode="auto">
          <a:xfrm>
            <a:off x="500034" y="1500174"/>
            <a:ext cx="8143932"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ea typeface="Calibri" pitchFamily="34" charset="0"/>
                <a:cs typeface="Times New Roman" pitchFamily="18" charset="0"/>
              </a:rPr>
              <a:t>Согласно этому закону, луч света, распространившийся по определённой траектории в одном направлении, повторит свой ход в точности при распространении и в обратном направлении.</a:t>
            </a:r>
            <a:endParaRPr kumimoji="0" lang="ru-RU" sz="2400" b="0" i="0" u="none" strike="noStrike" cap="none" normalizeH="0" baseline="0" dirty="0" smtClean="0">
              <a:ln>
                <a:noFill/>
              </a:ln>
              <a:solidFill>
                <a:schemeClr val="tx1"/>
              </a:solidFill>
              <a:effectLst/>
              <a:cs typeface="Arial" pitchFamily="34" charset="0"/>
            </a:endParaRPr>
          </a:p>
        </p:txBody>
      </p:sp>
      <p:pic>
        <p:nvPicPr>
          <p:cNvPr id="7" name="Рисунок 6" descr="Angle.svg">
            <a:hlinkClick r:id="rId2"/>
          </p:cNvPr>
          <p:cNvPicPr/>
          <p:nvPr/>
        </p:nvPicPr>
        <p:blipFill>
          <a:blip r:embed="rId3"/>
          <a:srcRect/>
          <a:stretch>
            <a:fillRect/>
          </a:stretch>
        </p:blipFill>
        <p:spPr bwMode="auto">
          <a:xfrm>
            <a:off x="2071670" y="3286124"/>
            <a:ext cx="3903364" cy="237427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785794"/>
            <a:ext cx="8229600" cy="852486"/>
          </a:xfrm>
        </p:spPr>
        <p:txBody>
          <a:bodyPr>
            <a:normAutofit/>
          </a:bodyPr>
          <a:lstStyle/>
          <a:p>
            <a:pPr algn="ctr"/>
            <a:r>
              <a:rPr lang="ru-RU" sz="3600" b="1" dirty="0" smtClean="0"/>
              <a:t>Прикладная оптика</a:t>
            </a:r>
            <a:endParaRPr lang="ru-RU" sz="3600" b="1" dirty="0"/>
          </a:p>
        </p:txBody>
      </p:sp>
      <p:sp>
        <p:nvSpPr>
          <p:cNvPr id="3" name="Содержимое 2"/>
          <p:cNvSpPr>
            <a:spLocks noGrp="1"/>
          </p:cNvSpPr>
          <p:nvPr>
            <p:ph idx="1"/>
          </p:nvPr>
        </p:nvSpPr>
        <p:spPr>
          <a:xfrm>
            <a:off x="428596" y="1643050"/>
            <a:ext cx="8229600" cy="5214950"/>
          </a:xfrm>
        </p:spPr>
        <p:txBody>
          <a:bodyPr/>
          <a:lstStyle/>
          <a:p>
            <a:pPr>
              <a:buNone/>
            </a:pPr>
            <a:r>
              <a:rPr lang="ru-RU" dirty="0" smtClean="0"/>
              <a:t>Оптические приборы</a:t>
            </a:r>
            <a:endParaRPr lang="ru-RU" dirty="0"/>
          </a:p>
        </p:txBody>
      </p:sp>
      <p:pic>
        <p:nvPicPr>
          <p:cNvPr id="5" name="Рисунок 4" descr="microscopes_parts.jpg"/>
          <p:cNvPicPr>
            <a:picLocks noChangeAspect="1"/>
          </p:cNvPicPr>
          <p:nvPr/>
        </p:nvPicPr>
        <p:blipFill>
          <a:blip r:embed="rId2"/>
          <a:stretch>
            <a:fillRect/>
          </a:stretch>
        </p:blipFill>
        <p:spPr>
          <a:xfrm>
            <a:off x="5286380" y="2071678"/>
            <a:ext cx="3423044" cy="4053127"/>
          </a:xfrm>
          <a:prstGeom prst="rect">
            <a:avLst/>
          </a:prstGeom>
        </p:spPr>
      </p:pic>
      <p:pic>
        <p:nvPicPr>
          <p:cNvPr id="6" name="Рисунок 5" descr="ustroystvo.jpg"/>
          <p:cNvPicPr>
            <a:picLocks noChangeAspect="1"/>
          </p:cNvPicPr>
          <p:nvPr/>
        </p:nvPicPr>
        <p:blipFill>
          <a:blip r:embed="rId3"/>
          <a:stretch>
            <a:fillRect/>
          </a:stretch>
        </p:blipFill>
        <p:spPr>
          <a:xfrm>
            <a:off x="642910" y="2500306"/>
            <a:ext cx="3801743" cy="3429024"/>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714356"/>
            <a:ext cx="8229600" cy="5860180"/>
          </a:xfrm>
        </p:spPr>
        <p:txBody>
          <a:bodyPr/>
          <a:lstStyle/>
          <a:p>
            <a:pPr algn="ctr">
              <a:buNone/>
            </a:pPr>
            <a:r>
              <a:rPr lang="ru-RU" b="1" dirty="0" smtClean="0"/>
              <a:t>Классификация задач</a:t>
            </a:r>
            <a:endParaRPr lang="ru-RU" b="1" dirty="0"/>
          </a:p>
        </p:txBody>
      </p:sp>
      <p:sp>
        <p:nvSpPr>
          <p:cNvPr id="4" name="TextBox 3"/>
          <p:cNvSpPr txBox="1"/>
          <p:nvPr/>
        </p:nvSpPr>
        <p:spPr>
          <a:xfrm>
            <a:off x="3643306" y="1714488"/>
            <a:ext cx="1643074" cy="584775"/>
          </a:xfrm>
          <a:prstGeom prst="rect">
            <a:avLst/>
          </a:prstGeom>
          <a:noFill/>
        </p:spPr>
        <p:txBody>
          <a:bodyPr wrap="square" rtlCol="0">
            <a:spAutoFit/>
          </a:bodyPr>
          <a:lstStyle/>
          <a:p>
            <a:pPr algn="ctr"/>
            <a:r>
              <a:rPr lang="ru-RU" sz="3200" dirty="0" smtClean="0"/>
              <a:t>задачи</a:t>
            </a:r>
            <a:endParaRPr lang="ru-RU" sz="3200" dirty="0"/>
          </a:p>
        </p:txBody>
      </p:sp>
      <p:sp>
        <p:nvSpPr>
          <p:cNvPr id="5" name="TextBox 4"/>
          <p:cNvSpPr txBox="1"/>
          <p:nvPr/>
        </p:nvSpPr>
        <p:spPr>
          <a:xfrm>
            <a:off x="214282" y="2928934"/>
            <a:ext cx="3071834" cy="461665"/>
          </a:xfrm>
          <a:prstGeom prst="rect">
            <a:avLst/>
          </a:prstGeom>
          <a:noFill/>
        </p:spPr>
        <p:txBody>
          <a:bodyPr wrap="square" rtlCol="0">
            <a:spAutoFit/>
          </a:bodyPr>
          <a:lstStyle/>
          <a:p>
            <a:r>
              <a:rPr lang="ru-RU" sz="2400" dirty="0" smtClean="0"/>
              <a:t>Физическая оптика </a:t>
            </a:r>
            <a:endParaRPr lang="ru-RU" sz="3200" dirty="0"/>
          </a:p>
        </p:txBody>
      </p:sp>
      <p:sp>
        <p:nvSpPr>
          <p:cNvPr id="6" name="TextBox 5"/>
          <p:cNvSpPr txBox="1"/>
          <p:nvPr/>
        </p:nvSpPr>
        <p:spPr>
          <a:xfrm>
            <a:off x="2643174" y="3500438"/>
            <a:ext cx="3714776" cy="461665"/>
          </a:xfrm>
          <a:prstGeom prst="rect">
            <a:avLst/>
          </a:prstGeom>
          <a:noFill/>
        </p:spPr>
        <p:txBody>
          <a:bodyPr wrap="square" rtlCol="0">
            <a:spAutoFit/>
          </a:bodyPr>
          <a:lstStyle/>
          <a:p>
            <a:r>
              <a:rPr lang="ru-RU" sz="2400" dirty="0" smtClean="0"/>
              <a:t>Геометрическая оптика</a:t>
            </a:r>
            <a:endParaRPr lang="ru-RU" sz="2400" dirty="0"/>
          </a:p>
        </p:txBody>
      </p:sp>
      <p:sp>
        <p:nvSpPr>
          <p:cNvPr id="7" name="TextBox 6"/>
          <p:cNvSpPr txBox="1"/>
          <p:nvPr/>
        </p:nvSpPr>
        <p:spPr>
          <a:xfrm>
            <a:off x="5357818" y="2928934"/>
            <a:ext cx="4214842" cy="461665"/>
          </a:xfrm>
          <a:prstGeom prst="rect">
            <a:avLst/>
          </a:prstGeom>
          <a:noFill/>
        </p:spPr>
        <p:txBody>
          <a:bodyPr wrap="square" rtlCol="0">
            <a:spAutoFit/>
          </a:bodyPr>
          <a:lstStyle/>
          <a:p>
            <a:r>
              <a:rPr lang="ru-RU" sz="2400" dirty="0" smtClean="0"/>
              <a:t>Физиологическая оптика</a:t>
            </a:r>
            <a:endParaRPr lang="ru-RU" sz="2400" dirty="0"/>
          </a:p>
        </p:txBody>
      </p:sp>
      <p:cxnSp>
        <p:nvCxnSpPr>
          <p:cNvPr id="9" name="Прямая со стрелкой 8"/>
          <p:cNvCxnSpPr/>
          <p:nvPr/>
        </p:nvCxnSpPr>
        <p:spPr>
          <a:xfrm rot="10800000" flipV="1">
            <a:off x="2714612" y="2285992"/>
            <a:ext cx="1143008" cy="5715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p:nvPr/>
        </p:nvCxnSpPr>
        <p:spPr>
          <a:xfrm rot="16200000" flipH="1">
            <a:off x="3810677" y="2904439"/>
            <a:ext cx="1272613" cy="357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a:off x="5000628" y="2285992"/>
            <a:ext cx="1214446" cy="6429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071546"/>
            <a:ext cx="8229600" cy="5502990"/>
          </a:xfrm>
        </p:spPr>
        <p:txBody>
          <a:bodyPr/>
          <a:lstStyle/>
          <a:p>
            <a:pPr algn="ctr">
              <a:buNone/>
            </a:pPr>
            <a:r>
              <a:rPr lang="ru-RU" b="1" dirty="0" smtClean="0"/>
              <a:t>Задачи из геометрической </a:t>
            </a:r>
            <a:r>
              <a:rPr lang="ru-RU" b="1" dirty="0" smtClean="0"/>
              <a:t>оптики</a:t>
            </a:r>
          </a:p>
          <a:p>
            <a:pPr>
              <a:buNone/>
            </a:pPr>
            <a:endParaRPr lang="ru-RU" u="sng" dirty="0" smtClean="0"/>
          </a:p>
          <a:p>
            <a:r>
              <a:rPr lang="ru-RU" sz="2400" dirty="0" smtClean="0"/>
              <a:t>Законы геометрической </a:t>
            </a:r>
            <a:r>
              <a:rPr lang="ru-RU" sz="2400" dirty="0" smtClean="0"/>
              <a:t>оптики.</a:t>
            </a:r>
            <a:endParaRPr lang="ru-RU" sz="2400" dirty="0" smtClean="0"/>
          </a:p>
          <a:p>
            <a:r>
              <a:rPr lang="ru-RU" sz="2400" dirty="0" smtClean="0"/>
              <a:t>Полное внутреннее </a:t>
            </a:r>
            <a:r>
              <a:rPr lang="ru-RU" sz="2400" dirty="0" smtClean="0"/>
              <a:t>отображение.</a:t>
            </a:r>
            <a:endParaRPr lang="ru-RU" sz="2400" dirty="0" smtClean="0"/>
          </a:p>
          <a:p>
            <a:r>
              <a:rPr lang="ru-RU" sz="2400" dirty="0" smtClean="0"/>
              <a:t>Оптическое </a:t>
            </a:r>
            <a:r>
              <a:rPr lang="ru-RU" sz="2400" dirty="0" smtClean="0"/>
              <a:t>изображение.</a:t>
            </a:r>
            <a:endParaRPr lang="ru-RU" sz="2400" dirty="0" smtClean="0"/>
          </a:p>
          <a:p>
            <a:r>
              <a:rPr lang="ru-RU" sz="2400" dirty="0" smtClean="0"/>
              <a:t>Треугольная </a:t>
            </a:r>
            <a:r>
              <a:rPr lang="ru-RU" sz="2400" dirty="0" smtClean="0"/>
              <a:t>призма.</a:t>
            </a:r>
            <a:endParaRPr lang="ru-RU" sz="2400" dirty="0" smtClean="0"/>
          </a:p>
          <a:p>
            <a:r>
              <a:rPr lang="ru-RU" sz="2400" dirty="0" smtClean="0"/>
              <a:t>Оптические </a:t>
            </a:r>
            <a:r>
              <a:rPr lang="ru-RU" sz="2400" dirty="0" smtClean="0"/>
              <a:t>системы.</a:t>
            </a:r>
            <a:endParaRPr lang="ru-RU" sz="2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idx="1"/>
          </p:nvPr>
        </p:nvSpPr>
        <p:spPr>
          <a:xfrm>
            <a:off x="457200" y="1071546"/>
            <a:ext cx="8229600" cy="5502292"/>
          </a:xfrm>
        </p:spPr>
        <p:txBody>
          <a:bodyPr/>
          <a:lstStyle/>
          <a:p>
            <a:pPr marL="179388" indent="0">
              <a:buNone/>
            </a:pPr>
            <a:r>
              <a:rPr lang="ru-RU" sz="2400" b="1" dirty="0" smtClean="0"/>
              <a:t>При решении оптических задач используются основные тригонометрические теоремы и понятия</a:t>
            </a:r>
            <a:r>
              <a:rPr lang="ru-RU" sz="2400" b="1" dirty="0" smtClean="0"/>
              <a:t>:</a:t>
            </a:r>
          </a:p>
          <a:p>
            <a:pPr marL="179388" indent="0">
              <a:buNone/>
            </a:pPr>
            <a:r>
              <a:rPr lang="ru-RU" sz="2400" u="sng" dirty="0" smtClean="0"/>
              <a:t> </a:t>
            </a:r>
            <a:endParaRPr lang="ru-RU" sz="2400" u="sng" dirty="0" smtClean="0"/>
          </a:p>
          <a:p>
            <a:pPr lvl="0"/>
            <a:r>
              <a:rPr lang="ru-RU" sz="2000" dirty="0" smtClean="0"/>
              <a:t>Теорема синуса, косинуса, площади </a:t>
            </a:r>
            <a:r>
              <a:rPr lang="ru-RU" sz="2000" dirty="0" smtClean="0"/>
              <a:t>треугольника.</a:t>
            </a:r>
            <a:endParaRPr lang="ru-RU" sz="2000" dirty="0" smtClean="0"/>
          </a:p>
          <a:p>
            <a:pPr lvl="0"/>
            <a:r>
              <a:rPr lang="ru-RU" sz="2000" dirty="0" smtClean="0"/>
              <a:t>Понятие тригонометрической </a:t>
            </a:r>
            <a:r>
              <a:rPr lang="ru-RU" sz="2000" dirty="0" smtClean="0"/>
              <a:t>функции. </a:t>
            </a:r>
            <a:endParaRPr lang="ru-RU" sz="2000" dirty="0" smtClean="0"/>
          </a:p>
          <a:p>
            <a:pPr lvl="0"/>
            <a:r>
              <a:rPr lang="ru-RU" sz="2000" dirty="0" smtClean="0"/>
              <a:t>Понятие синуса, косинуса, </a:t>
            </a:r>
            <a:r>
              <a:rPr lang="ru-RU" sz="2000" dirty="0" smtClean="0"/>
              <a:t>тангенса.</a:t>
            </a:r>
            <a:endParaRPr lang="ru-RU" sz="2000" dirty="0" smtClean="0"/>
          </a:p>
          <a:p>
            <a:pPr lvl="0"/>
            <a:r>
              <a:rPr lang="ru-RU" sz="2000" dirty="0" smtClean="0"/>
              <a:t>Теорема Пифагора; свойства треугольников и </a:t>
            </a:r>
            <a:r>
              <a:rPr lang="ru-RU" sz="2000" dirty="0" smtClean="0"/>
              <a:t>т.д</a:t>
            </a:r>
            <a:r>
              <a:rPr lang="ru-RU" sz="2000" dirty="0" smtClean="0"/>
              <a:t>.</a:t>
            </a:r>
          </a:p>
          <a:p>
            <a:pPr>
              <a:buNone/>
            </a:pPr>
            <a:endParaRPr lang="ru-R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857232"/>
            <a:ext cx="8229600" cy="5717304"/>
          </a:xfrm>
        </p:spPr>
        <p:txBody>
          <a:bodyPr/>
          <a:lstStyle/>
          <a:p>
            <a:pPr>
              <a:buNone/>
            </a:pPr>
            <a:r>
              <a:rPr lang="ru-RU" sz="2400" dirty="0" smtClean="0"/>
              <a:t>1. </a:t>
            </a:r>
            <a:r>
              <a:rPr lang="ru-RU" sz="2400" u="sng" dirty="0" smtClean="0"/>
              <a:t>Задачи по законам геометрической </a:t>
            </a:r>
            <a:r>
              <a:rPr lang="ru-RU" sz="2400" u="sng" dirty="0" smtClean="0"/>
              <a:t>оптики</a:t>
            </a:r>
            <a:endParaRPr lang="ru-RU" sz="2400" u="sng" dirty="0" smtClean="0"/>
          </a:p>
          <a:p>
            <a:pPr>
              <a:buNone/>
            </a:pPr>
            <a:endParaRPr lang="ru-RU" sz="2400" dirty="0" smtClean="0"/>
          </a:p>
          <a:p>
            <a:pPr marL="365125" indent="-6350">
              <a:buNone/>
            </a:pPr>
            <a:r>
              <a:rPr lang="ru-RU" sz="2000" dirty="0" smtClean="0"/>
              <a:t>Два плоских зеркала образуют двугранный угол </a:t>
            </a:r>
            <a:r>
              <a:rPr lang="ru-RU" sz="2000" i="1" dirty="0" err="1" smtClean="0"/>
              <a:t>α</a:t>
            </a:r>
            <a:r>
              <a:rPr lang="ru-RU" sz="2000" dirty="0" smtClean="0"/>
              <a:t>=60°. На одно из зеркал падает луч, расположенный в плоскости, перпендикулярной линии пересечения зеркал.  Найти угол отклонения этого луча от первоначального направления после отражения от обоих зеркал (см. рис.). </a:t>
            </a:r>
          </a:p>
          <a:p>
            <a:pPr>
              <a:buNone/>
            </a:pPr>
            <a:endParaRPr lang="ru-RU" dirty="0"/>
          </a:p>
        </p:txBody>
      </p:sp>
      <p:pic>
        <p:nvPicPr>
          <p:cNvPr id="4" name="Рисунок 3" descr="http://fmo.kemsu.ru/images/articles/ozsr1zpic.jpg"/>
          <p:cNvPicPr/>
          <p:nvPr/>
        </p:nvPicPr>
        <p:blipFill>
          <a:blip r:embed="rId2"/>
          <a:srcRect/>
          <a:stretch>
            <a:fillRect/>
          </a:stretch>
        </p:blipFill>
        <p:spPr bwMode="auto">
          <a:xfrm>
            <a:off x="3571868" y="3571876"/>
            <a:ext cx="2857520" cy="21431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785794"/>
            <a:ext cx="8229600" cy="5788742"/>
          </a:xfrm>
        </p:spPr>
        <p:txBody>
          <a:bodyPr>
            <a:normAutofit/>
          </a:bodyPr>
          <a:lstStyle/>
          <a:p>
            <a:pPr>
              <a:buNone/>
            </a:pPr>
            <a:r>
              <a:rPr lang="ru-RU" sz="2400" dirty="0" smtClean="0"/>
              <a:t>Решение</a:t>
            </a:r>
            <a:r>
              <a:rPr lang="ru-RU" sz="2400" dirty="0" smtClean="0"/>
              <a:t>:</a:t>
            </a:r>
            <a:endParaRPr lang="ru-RU" sz="2400" dirty="0" smtClean="0"/>
          </a:p>
          <a:p>
            <a:pPr>
              <a:buNone/>
            </a:pPr>
            <a:r>
              <a:rPr lang="en-US" sz="2400" dirty="0" smtClean="0"/>
              <a:t>MN </a:t>
            </a:r>
            <a:r>
              <a:rPr lang="ru-RU" sz="2400" dirty="0" smtClean="0"/>
              <a:t>и </a:t>
            </a:r>
            <a:r>
              <a:rPr lang="en-US" sz="2400" dirty="0" smtClean="0"/>
              <a:t>ML </a:t>
            </a:r>
            <a:r>
              <a:rPr lang="ru-RU" sz="2400" dirty="0" smtClean="0"/>
              <a:t>— плоские зеркала; АВ — падающий на зеркало </a:t>
            </a:r>
            <a:r>
              <a:rPr lang="en-US" sz="2400" dirty="0" smtClean="0"/>
              <a:t>MN </a:t>
            </a:r>
            <a:r>
              <a:rPr lang="ru-RU" sz="2400" dirty="0" smtClean="0"/>
              <a:t>луч; </a:t>
            </a:r>
            <a:r>
              <a:rPr lang="en-US" sz="2400" dirty="0" smtClean="0"/>
              <a:t> </a:t>
            </a:r>
            <a:r>
              <a:rPr lang="ru-RU" sz="2400" dirty="0" smtClean="0"/>
              <a:t> ВС — падающий на зеркало </a:t>
            </a:r>
            <a:r>
              <a:rPr lang="en-US" sz="2400" dirty="0" smtClean="0"/>
              <a:t>ML </a:t>
            </a:r>
            <a:r>
              <a:rPr lang="ru-RU" sz="2400" dirty="0" smtClean="0"/>
              <a:t>луч; </a:t>
            </a:r>
            <a:r>
              <a:rPr lang="en-US" sz="2400" dirty="0" smtClean="0"/>
              <a:t>AC </a:t>
            </a:r>
            <a:r>
              <a:rPr lang="ru-RU" sz="2400" dirty="0" smtClean="0"/>
              <a:t>— отраженный от двух зеркал луч; </a:t>
            </a:r>
            <a:r>
              <a:rPr lang="ru-RU" sz="2400" dirty="0" err="1" smtClean="0"/>
              <a:t>ɵ </a:t>
            </a:r>
            <a:r>
              <a:rPr lang="ru-RU" sz="2400" dirty="0" smtClean="0"/>
              <a:t>— искомый угол отклонения луча после двух отражений от зеркал</a:t>
            </a:r>
            <a:r>
              <a:rPr lang="ru-RU" sz="2400" dirty="0" smtClean="0"/>
              <a:t>. </a:t>
            </a:r>
          </a:p>
          <a:p>
            <a:pPr marL="365125" indent="-365125">
              <a:buNone/>
            </a:pPr>
            <a:r>
              <a:rPr lang="ru-RU" sz="2400" dirty="0" smtClean="0"/>
              <a:t>В </a:t>
            </a:r>
            <a:r>
              <a:rPr lang="ru-RU" sz="2400" dirty="0" smtClean="0"/>
              <a:t>четырехугольнике </a:t>
            </a:r>
            <a:endParaRPr lang="ru-RU" sz="2400" dirty="0" smtClean="0"/>
          </a:p>
          <a:p>
            <a:pPr marL="88900" indent="-88900">
              <a:buNone/>
            </a:pPr>
            <a:r>
              <a:rPr lang="ru-RU" sz="2400" dirty="0" smtClean="0"/>
              <a:t>  </a:t>
            </a:r>
          </a:p>
          <a:p>
            <a:pPr marL="88900" indent="-88900">
              <a:buNone/>
            </a:pPr>
            <a:r>
              <a:rPr lang="ru-RU" sz="2400" dirty="0" smtClean="0"/>
              <a:t>поэтому </a:t>
            </a:r>
            <a:r>
              <a:rPr lang="ru-RU" sz="2400" dirty="0" smtClean="0"/>
              <a:t/>
            </a:r>
            <a:br>
              <a:rPr lang="ru-RU" sz="2400" dirty="0" smtClean="0"/>
            </a:br>
            <a:endParaRPr lang="ru-RU" sz="2400" dirty="0" smtClean="0"/>
          </a:p>
          <a:p>
            <a:pPr marL="88900" indent="-88900">
              <a:buNone/>
            </a:pPr>
            <a:r>
              <a:rPr lang="ru-RU" sz="2400" dirty="0" smtClean="0"/>
              <a:t>В </a:t>
            </a:r>
            <a:r>
              <a:rPr lang="ru-RU" sz="2400" dirty="0" smtClean="0"/>
              <a:t>треугольнике </a:t>
            </a:r>
            <a:endParaRPr lang="ru-RU" sz="2400" dirty="0" smtClean="0"/>
          </a:p>
          <a:p>
            <a:pPr>
              <a:buNone/>
            </a:pPr>
            <a:endParaRPr lang="ru-RU" sz="2400" dirty="0"/>
          </a:p>
        </p:txBody>
      </p:sp>
      <p:pic>
        <p:nvPicPr>
          <p:cNvPr id="5" name="Рисунок 4" descr="http://fmo.kemsu.ru/images/articles/ozsr1z3.gif"/>
          <p:cNvPicPr/>
          <p:nvPr/>
        </p:nvPicPr>
        <p:blipFill>
          <a:blip r:embed="rId2"/>
          <a:srcRect/>
          <a:stretch>
            <a:fillRect/>
          </a:stretch>
        </p:blipFill>
        <p:spPr bwMode="auto">
          <a:xfrm>
            <a:off x="3643306" y="3143248"/>
            <a:ext cx="2912745" cy="326390"/>
          </a:xfrm>
          <a:prstGeom prst="rect">
            <a:avLst/>
          </a:prstGeom>
          <a:noFill/>
          <a:ln w="9525">
            <a:noFill/>
            <a:miter lim="800000"/>
            <a:headEnd/>
            <a:tailEnd/>
          </a:ln>
        </p:spPr>
      </p:pic>
      <p:pic>
        <p:nvPicPr>
          <p:cNvPr id="6" name="Рисунок 5" descr="http://fmo.kemsu.ru/images/articles/ozsr1z4.gif"/>
          <p:cNvPicPr/>
          <p:nvPr/>
        </p:nvPicPr>
        <p:blipFill>
          <a:blip r:embed="rId3"/>
          <a:srcRect/>
          <a:stretch>
            <a:fillRect/>
          </a:stretch>
        </p:blipFill>
        <p:spPr bwMode="auto">
          <a:xfrm>
            <a:off x="2357422" y="3929066"/>
            <a:ext cx="5655945" cy="326390"/>
          </a:xfrm>
          <a:prstGeom prst="rect">
            <a:avLst/>
          </a:prstGeom>
          <a:noFill/>
          <a:ln w="9525">
            <a:noFill/>
            <a:miter lim="800000"/>
            <a:headEnd/>
            <a:tailEnd/>
          </a:ln>
        </p:spPr>
      </p:pic>
      <p:pic>
        <p:nvPicPr>
          <p:cNvPr id="7" name="Рисунок 6" descr="http://fmo.kemsu.ru/images/articles/ozsr1z5.gif"/>
          <p:cNvPicPr/>
          <p:nvPr/>
        </p:nvPicPr>
        <p:blipFill>
          <a:blip r:embed="rId4"/>
          <a:srcRect/>
          <a:stretch>
            <a:fillRect/>
          </a:stretch>
        </p:blipFill>
        <p:spPr bwMode="auto">
          <a:xfrm>
            <a:off x="2928926" y="4786322"/>
            <a:ext cx="5760720" cy="39179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buNone/>
            </a:pPr>
            <a:r>
              <a:rPr lang="ru-RU" sz="2000" dirty="0" smtClean="0"/>
              <a:t>Из закона отражения следует, что </a:t>
            </a:r>
            <a:endParaRPr lang="ru-RU" sz="2000" dirty="0" smtClean="0"/>
          </a:p>
          <a:p>
            <a:pPr>
              <a:buNone/>
            </a:pPr>
            <a:endParaRPr lang="ru-RU" dirty="0" smtClean="0"/>
          </a:p>
          <a:p>
            <a:pPr>
              <a:buNone/>
            </a:pPr>
            <a:r>
              <a:rPr lang="ru-RU" sz="2000" dirty="0" smtClean="0"/>
              <a:t>Поэтому </a:t>
            </a:r>
          </a:p>
          <a:p>
            <a:pPr>
              <a:buNone/>
            </a:pPr>
            <a:endParaRPr lang="ru-RU" dirty="0" smtClean="0"/>
          </a:p>
          <a:p>
            <a:pPr>
              <a:buNone/>
            </a:pPr>
            <a:r>
              <a:rPr lang="ru-RU" sz="2000" dirty="0" smtClean="0"/>
              <a:t>Искомый угол отклонения </a:t>
            </a:r>
            <a:r>
              <a:rPr lang="ru-RU" sz="2000" i="1" dirty="0" err="1" smtClean="0"/>
              <a:t>ɵ</a:t>
            </a:r>
            <a:r>
              <a:rPr lang="ru-RU" sz="2000" dirty="0" err="1" smtClean="0"/>
              <a:t> </a:t>
            </a:r>
            <a:r>
              <a:rPr lang="ru-RU" sz="2000" dirty="0" smtClean="0"/>
              <a:t>является внешним по отношению к ∆ BAC , поэтому </a:t>
            </a:r>
            <a:endParaRPr lang="ru-RU" sz="2000" dirty="0" smtClean="0"/>
          </a:p>
          <a:p>
            <a:pPr>
              <a:buNone/>
            </a:pPr>
            <a:endParaRPr lang="ru-RU" sz="2400" dirty="0" smtClean="0"/>
          </a:p>
          <a:p>
            <a:pPr>
              <a:buNone/>
            </a:pPr>
            <a:r>
              <a:rPr lang="ru-RU" sz="2000" dirty="0" smtClean="0"/>
              <a:t>Ответ: </a:t>
            </a:r>
            <a:r>
              <a:rPr lang="ru-RU" sz="2000" dirty="0" err="1" smtClean="0"/>
              <a:t>ɵ=120</a:t>
            </a:r>
            <a:r>
              <a:rPr lang="ru-RU" sz="2000" baseline="30000" dirty="0" err="1" smtClean="0"/>
              <a:t>º</a:t>
            </a:r>
            <a:r>
              <a:rPr lang="ru-RU" sz="2000" baseline="30000" dirty="0" smtClean="0"/>
              <a:t>  </a:t>
            </a:r>
            <a:endParaRPr lang="ru-RU" sz="2000" baseline="30000" dirty="0" smtClean="0"/>
          </a:p>
          <a:p>
            <a:pPr>
              <a:buNone/>
            </a:pPr>
            <a:endParaRPr lang="ru-RU" sz="2000" baseline="30000" dirty="0" smtClean="0"/>
          </a:p>
          <a:p>
            <a:pPr algn="r">
              <a:buNone/>
            </a:pPr>
            <a:r>
              <a:rPr lang="ru-RU" sz="2000" i="1" dirty="0" smtClean="0"/>
              <a:t>Сумма </a:t>
            </a:r>
            <a:r>
              <a:rPr lang="ru-RU" sz="2000" i="1" dirty="0" smtClean="0"/>
              <a:t>внутренних углов в четырехугольнике и треугольнике.</a:t>
            </a:r>
            <a:endParaRPr lang="ru-RU" sz="2000" dirty="0" smtClean="0"/>
          </a:p>
          <a:p>
            <a:pPr>
              <a:buNone/>
            </a:pPr>
            <a:endParaRPr lang="ru-RU" sz="2400" dirty="0"/>
          </a:p>
        </p:txBody>
      </p:sp>
      <p:pic>
        <p:nvPicPr>
          <p:cNvPr id="4" name="Рисунок 3" descr="http://fmo.kemsu.ru/images/articles/ozsr1z6.gif"/>
          <p:cNvPicPr/>
          <p:nvPr/>
        </p:nvPicPr>
        <p:blipFill>
          <a:blip r:embed="rId2"/>
          <a:srcRect/>
          <a:stretch>
            <a:fillRect/>
          </a:stretch>
        </p:blipFill>
        <p:spPr bwMode="auto">
          <a:xfrm>
            <a:off x="1571604" y="2786058"/>
            <a:ext cx="3540125" cy="287655"/>
          </a:xfrm>
          <a:prstGeom prst="rect">
            <a:avLst/>
          </a:prstGeom>
          <a:noFill/>
          <a:ln w="9525">
            <a:noFill/>
            <a:miter lim="800000"/>
            <a:headEnd/>
            <a:tailEnd/>
          </a:ln>
        </p:spPr>
      </p:pic>
      <p:pic>
        <p:nvPicPr>
          <p:cNvPr id="5" name="Рисунок 4" descr="http://fmo.kemsu.ru/images/articles/ozsr1z7.gif"/>
          <p:cNvPicPr/>
          <p:nvPr/>
        </p:nvPicPr>
        <p:blipFill>
          <a:blip r:embed="rId3"/>
          <a:srcRect/>
          <a:stretch>
            <a:fillRect/>
          </a:stretch>
        </p:blipFill>
        <p:spPr bwMode="auto">
          <a:xfrm>
            <a:off x="2500298" y="3286124"/>
            <a:ext cx="4062730" cy="339725"/>
          </a:xfrm>
          <a:prstGeom prst="rect">
            <a:avLst/>
          </a:prstGeom>
          <a:noFill/>
          <a:ln w="9525">
            <a:noFill/>
            <a:miter lim="800000"/>
            <a:headEnd/>
            <a:tailEnd/>
          </a:ln>
        </p:spPr>
      </p:pic>
      <p:pic>
        <p:nvPicPr>
          <p:cNvPr id="7" name="Рисунок 6" descr="http://fmo.kemsu.ru/images/articles/ozsr1z8.gif"/>
          <p:cNvPicPr/>
          <p:nvPr/>
        </p:nvPicPr>
        <p:blipFill>
          <a:blip r:embed="rId4"/>
          <a:srcRect/>
          <a:stretch>
            <a:fillRect/>
          </a:stretch>
        </p:blipFill>
        <p:spPr bwMode="auto">
          <a:xfrm>
            <a:off x="2857488" y="4357694"/>
            <a:ext cx="2952115" cy="2743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785794"/>
            <a:ext cx="8229600" cy="5788742"/>
          </a:xfrm>
        </p:spPr>
        <p:txBody>
          <a:bodyPr>
            <a:normAutofit/>
          </a:bodyPr>
          <a:lstStyle/>
          <a:p>
            <a:pPr marL="179388" indent="0" algn="just">
              <a:spcAft>
                <a:spcPts val="600"/>
              </a:spcAft>
              <a:buNone/>
            </a:pPr>
            <a:r>
              <a:rPr lang="ru-RU" sz="2400" dirty="0" smtClean="0"/>
              <a:t>2. </a:t>
            </a:r>
            <a:r>
              <a:rPr lang="ru-RU" sz="2400" u="sng" dirty="0" smtClean="0"/>
              <a:t>Задачи на полное внутреннее </a:t>
            </a:r>
            <a:r>
              <a:rPr lang="ru-RU" sz="2400" u="sng" dirty="0" smtClean="0"/>
              <a:t>отражение</a:t>
            </a:r>
            <a:endParaRPr lang="ru-RU" sz="2400" dirty="0" smtClean="0"/>
          </a:p>
          <a:p>
            <a:pPr marL="365125" indent="-6350" algn="just">
              <a:buNone/>
            </a:pPr>
            <a:r>
              <a:rPr lang="ru-RU" sz="2000" dirty="0" smtClean="0"/>
              <a:t>Вертикальный колышек высотой </a:t>
            </a:r>
            <a:r>
              <a:rPr lang="ru-RU" sz="2000" i="1" dirty="0" err="1" smtClean="0"/>
              <a:t>h</a:t>
            </a:r>
            <a:r>
              <a:rPr lang="ru-RU" sz="2000" dirty="0" smtClean="0"/>
              <a:t> = 1 м, поставленный вблизи уличного фонаря, отбрасывает тень длиной </a:t>
            </a:r>
            <a:r>
              <a:rPr lang="ru-RU" sz="2000" i="1" dirty="0" smtClean="0"/>
              <a:t>l</a:t>
            </a:r>
            <a:r>
              <a:rPr lang="ru-RU" sz="2000" dirty="0" smtClean="0"/>
              <a:t>1 = 0,8 м. Если перенести колышек на </a:t>
            </a:r>
            <a:r>
              <a:rPr lang="ru-RU" sz="2000" i="1" dirty="0" err="1" smtClean="0"/>
              <a:t>d</a:t>
            </a:r>
            <a:r>
              <a:rPr lang="ru-RU" sz="2000" dirty="0" smtClean="0"/>
              <a:t> = 1 м дальше от фонаря (в той же плоскости), то он отбрасывает тень длиной </a:t>
            </a:r>
            <a:r>
              <a:rPr lang="ru-RU" sz="2000" i="1" dirty="0" smtClean="0"/>
              <a:t>l</a:t>
            </a:r>
            <a:r>
              <a:rPr lang="ru-RU" sz="2000" dirty="0" smtClean="0"/>
              <a:t>2 = 1,25 м. </a:t>
            </a:r>
          </a:p>
          <a:p>
            <a:pPr marL="365125" indent="-6350" algn="just">
              <a:buNone/>
            </a:pPr>
            <a:r>
              <a:rPr lang="ru-RU" sz="2000" dirty="0" smtClean="0"/>
              <a:t>На какой высоте </a:t>
            </a:r>
            <a:r>
              <a:rPr lang="ru-RU" sz="2000" i="1" dirty="0" smtClean="0"/>
              <a:t>H</a:t>
            </a:r>
            <a:r>
              <a:rPr lang="ru-RU" sz="2000" dirty="0" smtClean="0"/>
              <a:t> подвешен фонарь? </a:t>
            </a:r>
          </a:p>
          <a:p>
            <a:pPr marL="365125" indent="-6350" algn="just">
              <a:buNone/>
            </a:pPr>
            <a:endParaRPr lang="ru-RU" sz="2000" dirty="0"/>
          </a:p>
        </p:txBody>
      </p:sp>
      <p:pic>
        <p:nvPicPr>
          <p:cNvPr id="4" name="Рисунок 3"/>
          <p:cNvPicPr/>
          <p:nvPr/>
        </p:nvPicPr>
        <p:blipFill>
          <a:blip r:embed="rId2" cstate="print"/>
          <a:srcRect l="34738" t="32902" r="12923" b="10632"/>
          <a:stretch>
            <a:fillRect/>
          </a:stretch>
        </p:blipFill>
        <p:spPr bwMode="auto">
          <a:xfrm>
            <a:off x="2285984" y="3429000"/>
            <a:ext cx="4286280" cy="25003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idx="1"/>
          </p:nvPr>
        </p:nvSpPr>
        <p:spPr>
          <a:xfrm>
            <a:off x="457200" y="928670"/>
            <a:ext cx="8229600" cy="5645168"/>
          </a:xfrm>
        </p:spPr>
        <p:txBody>
          <a:bodyPr>
            <a:normAutofit/>
          </a:bodyPr>
          <a:lstStyle/>
          <a:p>
            <a:pPr>
              <a:buNone/>
            </a:pPr>
            <a:r>
              <a:rPr lang="ru-RU" sz="2000" b="1" u="sng" dirty="0" smtClean="0"/>
              <a:t>Цели настоящей исследовательской работы:</a:t>
            </a:r>
            <a:endParaRPr lang="ru-RU" sz="2000" b="1" dirty="0" smtClean="0"/>
          </a:p>
          <a:p>
            <a:pPr marL="365125" indent="-6350">
              <a:buNone/>
            </a:pPr>
            <a:r>
              <a:rPr lang="ru-RU" sz="2000" dirty="0" smtClean="0"/>
              <a:t>1. Обобщить теоретический материал в тригонометрии применительно к оптическим явлениям.</a:t>
            </a:r>
          </a:p>
          <a:p>
            <a:pPr marL="365125" indent="-6350">
              <a:buNone/>
            </a:pPr>
            <a:r>
              <a:rPr lang="ru-RU" sz="2000" dirty="0" smtClean="0"/>
              <a:t>2. Систематизировать и классифицировать задачи практического содержания, связанные с расчетом оптических характеристик.</a:t>
            </a:r>
          </a:p>
          <a:p>
            <a:pPr>
              <a:buNone/>
            </a:pPr>
            <a:r>
              <a:rPr lang="ru-RU" sz="2000" b="1" u="sng" dirty="0" smtClean="0"/>
              <a:t>Задачи работы:</a:t>
            </a:r>
            <a:endParaRPr lang="ru-RU" sz="2000" b="1" dirty="0" smtClean="0"/>
          </a:p>
          <a:p>
            <a:pPr marL="365125" indent="-6350">
              <a:buNone/>
            </a:pPr>
            <a:r>
              <a:rPr lang="ru-RU" sz="2000" dirty="0" smtClean="0"/>
              <a:t>1. Обобщить теоретический материал, дополняющий основной курс геометрии, связанный с ключевыми теоремами тригонометрии.</a:t>
            </a:r>
          </a:p>
          <a:p>
            <a:pPr marL="365125" indent="-6350">
              <a:buNone/>
            </a:pPr>
            <a:r>
              <a:rPr lang="ru-RU" sz="2000" dirty="0" smtClean="0"/>
              <a:t>2. Подобрать блок оптических задач, решаемых с помощью основных теорем тригонометрии.</a:t>
            </a:r>
          </a:p>
          <a:p>
            <a:pPr marL="365125" indent="-6350">
              <a:buNone/>
            </a:pPr>
            <a:r>
              <a:rPr lang="ru-RU" sz="2000" dirty="0" smtClean="0"/>
              <a:t>3. Систематизировать и классифицировать данные задачи.</a:t>
            </a:r>
          </a:p>
          <a:p>
            <a:pPr marL="365125" indent="-6350">
              <a:buNone/>
            </a:pPr>
            <a:r>
              <a:rPr lang="ru-RU" sz="2000" dirty="0" smtClean="0"/>
              <a:t>4. Рассмотреть практическое применение оптических задач во всех сферах жизнедеятельности человека.</a:t>
            </a:r>
          </a:p>
          <a:p>
            <a:pPr>
              <a:buNone/>
            </a:pPr>
            <a:endParaRPr lang="ru-RU" sz="2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857232"/>
            <a:ext cx="8229600" cy="5717304"/>
          </a:xfrm>
        </p:spPr>
        <p:txBody>
          <a:bodyPr/>
          <a:lstStyle/>
          <a:p>
            <a:pPr>
              <a:spcAft>
                <a:spcPts val="600"/>
              </a:spcAft>
              <a:buNone/>
            </a:pPr>
            <a:r>
              <a:rPr lang="ru-RU" sz="2400" dirty="0" smtClean="0"/>
              <a:t>Решение:</a:t>
            </a:r>
          </a:p>
          <a:p>
            <a:pPr>
              <a:spcAft>
                <a:spcPts val="600"/>
              </a:spcAft>
              <a:buNone/>
            </a:pPr>
            <a:r>
              <a:rPr lang="ru-RU" sz="2000" dirty="0" smtClean="0"/>
              <a:t>Обозначив расстояния от колышка до столба в первом случае </a:t>
            </a:r>
            <a:r>
              <a:rPr lang="ru-RU" sz="2000" i="1" dirty="0" err="1" smtClean="0"/>
              <a:t>x</a:t>
            </a:r>
            <a:r>
              <a:rPr lang="ru-RU" sz="2000" dirty="0" smtClean="0"/>
              <a:t>, можно из подобия треугольников </a:t>
            </a:r>
            <a:r>
              <a:rPr lang="ru-RU" sz="2000" i="1" dirty="0" smtClean="0"/>
              <a:t>OAB</a:t>
            </a:r>
            <a:r>
              <a:rPr lang="ru-RU" sz="2000" dirty="0" smtClean="0"/>
              <a:t> и </a:t>
            </a:r>
            <a:r>
              <a:rPr lang="ru-RU" sz="2000" i="1" dirty="0" smtClean="0"/>
              <a:t>CDB</a:t>
            </a:r>
            <a:r>
              <a:rPr lang="ru-RU" sz="2000" dirty="0" smtClean="0"/>
              <a:t> написать: </a:t>
            </a:r>
          </a:p>
          <a:p>
            <a:pPr>
              <a:buNone/>
            </a:pPr>
            <a:r>
              <a:rPr lang="ru-RU" sz="2000" i="1" dirty="0" smtClean="0"/>
              <a:t>H</a:t>
            </a:r>
            <a:r>
              <a:rPr lang="ru-RU" sz="2000" dirty="0" smtClean="0"/>
              <a:t>/</a:t>
            </a:r>
            <a:r>
              <a:rPr lang="ru-RU" sz="2000" i="1" dirty="0" err="1" smtClean="0"/>
              <a:t>h</a:t>
            </a:r>
            <a:r>
              <a:rPr lang="ru-RU" sz="2000" dirty="0" smtClean="0"/>
              <a:t> = (</a:t>
            </a:r>
            <a:r>
              <a:rPr lang="ru-RU" sz="2000" i="1" dirty="0" err="1" smtClean="0"/>
              <a:t>x</a:t>
            </a:r>
            <a:r>
              <a:rPr lang="ru-RU" sz="2000" dirty="0" smtClean="0"/>
              <a:t> + </a:t>
            </a:r>
            <a:r>
              <a:rPr lang="ru-RU" sz="2000" i="1" dirty="0" smtClean="0"/>
              <a:t>l</a:t>
            </a:r>
            <a:r>
              <a:rPr lang="ru-RU" sz="2000" dirty="0" smtClean="0"/>
              <a:t>1)/</a:t>
            </a:r>
            <a:r>
              <a:rPr lang="ru-RU" sz="2000" i="1" dirty="0" err="1" smtClean="0"/>
              <a:t>l</a:t>
            </a:r>
            <a:r>
              <a:rPr lang="ru-RU" sz="2000" dirty="0" err="1" smtClean="0"/>
              <a:t>1</a:t>
            </a:r>
            <a:r>
              <a:rPr lang="ru-RU" sz="2000" dirty="0" smtClean="0"/>
              <a:t>, </a:t>
            </a:r>
          </a:p>
          <a:p>
            <a:pPr>
              <a:buNone/>
            </a:pPr>
            <a:r>
              <a:rPr lang="ru-RU" sz="2000" dirty="0" smtClean="0"/>
              <a:t>а из подобия треугольников </a:t>
            </a:r>
            <a:r>
              <a:rPr lang="ru-RU" sz="2000" i="1" dirty="0" smtClean="0"/>
              <a:t>OAB1</a:t>
            </a:r>
            <a:r>
              <a:rPr lang="ru-RU" sz="2000" dirty="0" smtClean="0"/>
              <a:t> и </a:t>
            </a:r>
            <a:r>
              <a:rPr lang="ru-RU" sz="2000" i="1" dirty="0" smtClean="0"/>
              <a:t>C1D1B1</a:t>
            </a:r>
            <a:r>
              <a:rPr lang="ru-RU" sz="2000" dirty="0" smtClean="0"/>
              <a:t> - </a:t>
            </a:r>
          </a:p>
          <a:p>
            <a:pPr>
              <a:buNone/>
            </a:pPr>
            <a:r>
              <a:rPr lang="ru-RU" sz="2000" i="1" dirty="0" smtClean="0"/>
              <a:t>H</a:t>
            </a:r>
            <a:r>
              <a:rPr lang="ru-RU" sz="2000" dirty="0" smtClean="0"/>
              <a:t>/</a:t>
            </a:r>
            <a:r>
              <a:rPr lang="ru-RU" sz="2000" i="1" dirty="0" err="1" smtClean="0"/>
              <a:t>h</a:t>
            </a:r>
            <a:r>
              <a:rPr lang="ru-RU" sz="2000" dirty="0" smtClean="0"/>
              <a:t> = (</a:t>
            </a:r>
            <a:r>
              <a:rPr lang="ru-RU" sz="2000" i="1" dirty="0" err="1" smtClean="0"/>
              <a:t>x</a:t>
            </a:r>
            <a:r>
              <a:rPr lang="ru-RU" sz="2000" dirty="0" smtClean="0"/>
              <a:t> + </a:t>
            </a:r>
            <a:r>
              <a:rPr lang="ru-RU" sz="2000" i="1" dirty="0" err="1" smtClean="0"/>
              <a:t>d</a:t>
            </a:r>
            <a:r>
              <a:rPr lang="ru-RU" sz="2000" dirty="0" smtClean="0"/>
              <a:t> + </a:t>
            </a:r>
            <a:r>
              <a:rPr lang="ru-RU" sz="2000" i="1" dirty="0" smtClean="0"/>
              <a:t>l</a:t>
            </a:r>
            <a:r>
              <a:rPr lang="ru-RU" sz="2000" dirty="0" smtClean="0"/>
              <a:t>2)/</a:t>
            </a:r>
            <a:r>
              <a:rPr lang="ru-RU" sz="2000" i="1" dirty="0" err="1" smtClean="0"/>
              <a:t>l</a:t>
            </a:r>
            <a:r>
              <a:rPr lang="ru-RU" sz="2000" dirty="0" err="1" smtClean="0"/>
              <a:t>2</a:t>
            </a:r>
            <a:r>
              <a:rPr lang="ru-RU" sz="2000" dirty="0" smtClean="0"/>
              <a:t>. </a:t>
            </a:r>
          </a:p>
          <a:p>
            <a:pPr>
              <a:buNone/>
            </a:pPr>
            <a:r>
              <a:rPr lang="ru-RU" sz="2000" dirty="0" smtClean="0"/>
              <a:t>Исключая из этих уравнений </a:t>
            </a:r>
            <a:r>
              <a:rPr lang="ru-RU" sz="2000" i="1" dirty="0" err="1" smtClean="0"/>
              <a:t>x</a:t>
            </a:r>
            <a:r>
              <a:rPr lang="ru-RU" sz="2000" dirty="0" smtClean="0"/>
              <a:t>, найдем </a:t>
            </a:r>
          </a:p>
          <a:p>
            <a:pPr>
              <a:buNone/>
            </a:pPr>
            <a:r>
              <a:rPr lang="ru-RU" sz="2000" i="1" dirty="0" smtClean="0"/>
              <a:t>H</a:t>
            </a:r>
            <a:r>
              <a:rPr lang="ru-RU" sz="2000" dirty="0" smtClean="0"/>
              <a:t> = </a:t>
            </a:r>
            <a:r>
              <a:rPr lang="ru-RU" sz="2000" i="1" dirty="0" err="1" smtClean="0"/>
              <a:t>h</a:t>
            </a:r>
            <a:r>
              <a:rPr lang="ru-RU" sz="2000" dirty="0" smtClean="0"/>
              <a:t>(</a:t>
            </a:r>
            <a:r>
              <a:rPr lang="ru-RU" sz="2000" i="1" dirty="0" err="1" smtClean="0"/>
              <a:t>d</a:t>
            </a:r>
            <a:r>
              <a:rPr lang="ru-RU" sz="2000" dirty="0" smtClean="0"/>
              <a:t> + </a:t>
            </a:r>
            <a:r>
              <a:rPr lang="ru-RU" sz="2000" i="1" dirty="0" smtClean="0"/>
              <a:t>l</a:t>
            </a:r>
            <a:r>
              <a:rPr lang="ru-RU" sz="2000" dirty="0" smtClean="0"/>
              <a:t>2 - </a:t>
            </a:r>
            <a:r>
              <a:rPr lang="ru-RU" sz="2000" i="1" dirty="0" smtClean="0"/>
              <a:t>l</a:t>
            </a:r>
            <a:r>
              <a:rPr lang="ru-RU" sz="2000" dirty="0" smtClean="0"/>
              <a:t>1)/(</a:t>
            </a:r>
            <a:r>
              <a:rPr lang="ru-RU" sz="2000" i="1" dirty="0" smtClean="0"/>
              <a:t>l</a:t>
            </a:r>
            <a:r>
              <a:rPr lang="ru-RU" sz="2000" dirty="0" smtClean="0"/>
              <a:t>2 - </a:t>
            </a:r>
            <a:r>
              <a:rPr lang="ru-RU" sz="2000" i="1" dirty="0" smtClean="0"/>
              <a:t>l</a:t>
            </a:r>
            <a:r>
              <a:rPr lang="ru-RU" sz="2000" dirty="0" smtClean="0"/>
              <a:t>1). </a:t>
            </a:r>
          </a:p>
          <a:p>
            <a:pPr>
              <a:buNone/>
            </a:pPr>
            <a:r>
              <a:rPr lang="ru-RU" sz="2000" dirty="0" smtClean="0"/>
              <a:t>Отсюда, </a:t>
            </a:r>
            <a:r>
              <a:rPr lang="ru-RU" sz="2000" i="1" dirty="0" smtClean="0"/>
              <a:t>H</a:t>
            </a:r>
            <a:r>
              <a:rPr lang="ru-RU" sz="2000" dirty="0" smtClean="0"/>
              <a:t> = 3,2 м.  </a:t>
            </a:r>
            <a:endParaRPr lang="ru-RU" sz="2000" dirty="0" smtClean="0"/>
          </a:p>
          <a:p>
            <a:pPr>
              <a:buNone/>
            </a:pPr>
            <a:endParaRPr lang="ru-RU" sz="2000" b="1" i="1" dirty="0" smtClean="0"/>
          </a:p>
          <a:p>
            <a:pPr algn="r">
              <a:buNone/>
            </a:pPr>
            <a:r>
              <a:rPr lang="ru-RU" sz="2000" i="1" dirty="0" smtClean="0"/>
              <a:t>Подобие </a:t>
            </a:r>
            <a:r>
              <a:rPr lang="ru-RU" sz="2000" i="1" dirty="0" smtClean="0"/>
              <a:t>треугольников.</a:t>
            </a:r>
            <a:endParaRPr lang="ru-RU" sz="2000" dirty="0" smtClean="0"/>
          </a:p>
          <a:p>
            <a:pPr>
              <a:buNone/>
            </a:pPr>
            <a:endParaRPr lang="ru-RU"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857232"/>
            <a:ext cx="8229600" cy="5717304"/>
          </a:xfrm>
        </p:spPr>
        <p:txBody>
          <a:bodyPr>
            <a:normAutofit/>
          </a:bodyPr>
          <a:lstStyle/>
          <a:p>
            <a:pPr>
              <a:spcAft>
                <a:spcPts val="600"/>
              </a:spcAft>
              <a:buNone/>
            </a:pPr>
            <a:r>
              <a:rPr lang="ru-RU" sz="2400" dirty="0" smtClean="0"/>
              <a:t>3. </a:t>
            </a:r>
            <a:r>
              <a:rPr lang="ru-RU" sz="2400" u="sng" dirty="0" smtClean="0"/>
              <a:t>Задачи на оптическое </a:t>
            </a:r>
            <a:r>
              <a:rPr lang="ru-RU" sz="2400" u="sng" dirty="0" smtClean="0"/>
              <a:t>изображение</a:t>
            </a:r>
            <a:endParaRPr lang="ru-RU" sz="2400" dirty="0" smtClean="0"/>
          </a:p>
          <a:p>
            <a:pPr marL="365125" indent="-6350">
              <a:buNone/>
            </a:pPr>
            <a:r>
              <a:rPr lang="ru-RU" sz="2000" dirty="0" smtClean="0"/>
              <a:t>Небольшой предмет расположен между двумя плоскими зеркалами, поставленными под углом </a:t>
            </a:r>
            <a:r>
              <a:rPr lang="ru-RU" sz="2000" dirty="0" err="1" smtClean="0"/>
              <a:t>a</a:t>
            </a:r>
            <a:r>
              <a:rPr lang="ru-RU" sz="2000" dirty="0" smtClean="0"/>
              <a:t> = 30</a:t>
            </a:r>
            <a:r>
              <a:rPr lang="ru-RU" sz="2000" baseline="30000" dirty="0" smtClean="0"/>
              <a:t>0</a:t>
            </a:r>
            <a:r>
              <a:rPr lang="ru-RU" sz="2000" dirty="0" smtClean="0"/>
              <a:t>, на расстоянии </a:t>
            </a:r>
            <a:r>
              <a:rPr lang="ru-RU" sz="2000" i="1" dirty="0" err="1" smtClean="0"/>
              <a:t>r</a:t>
            </a:r>
            <a:r>
              <a:rPr lang="ru-RU" sz="2000" dirty="0" smtClean="0"/>
              <a:t> = 10 см от линии пересечения зеркал ближе к одному из зеркал. </a:t>
            </a:r>
          </a:p>
          <a:p>
            <a:pPr marL="365125" indent="-6350">
              <a:buNone/>
            </a:pPr>
            <a:r>
              <a:rPr lang="ru-RU" sz="2000" dirty="0" smtClean="0"/>
              <a:t>	На каком расстоянии </a:t>
            </a:r>
            <a:r>
              <a:rPr lang="ru-RU" sz="2000" i="1" dirty="0" err="1" smtClean="0"/>
              <a:t>x</a:t>
            </a:r>
            <a:r>
              <a:rPr lang="ru-RU" sz="2000" dirty="0" smtClean="0"/>
              <a:t> друг от друга находятся первые мнимые изображения предмета в зеркалах? </a:t>
            </a:r>
          </a:p>
          <a:p>
            <a:pPr marL="365125" indent="-6350">
              <a:buNone/>
            </a:pPr>
            <a:r>
              <a:rPr lang="ru-RU" sz="2000" dirty="0" smtClean="0"/>
              <a:t>Задачу решить в общем виде для любого угла </a:t>
            </a:r>
            <a:r>
              <a:rPr lang="ru-RU" sz="2000" dirty="0" err="1" smtClean="0"/>
              <a:t>a</a:t>
            </a:r>
            <a:r>
              <a:rPr lang="ru-RU" sz="2000" dirty="0" smtClean="0"/>
              <a:t>. </a:t>
            </a:r>
            <a:br>
              <a:rPr lang="ru-RU" sz="2000" dirty="0" smtClean="0"/>
            </a:br>
            <a:endParaRPr lang="ru-RU" sz="2000" dirty="0"/>
          </a:p>
        </p:txBody>
      </p:sp>
      <p:pic>
        <p:nvPicPr>
          <p:cNvPr id="4" name="Рисунок 3"/>
          <p:cNvPicPr/>
          <p:nvPr/>
        </p:nvPicPr>
        <p:blipFill>
          <a:blip r:embed="rId2" cstate="print"/>
          <a:srcRect l="38066" t="13739" r="22671" b="31757"/>
          <a:stretch>
            <a:fillRect/>
          </a:stretch>
        </p:blipFill>
        <p:spPr bwMode="auto">
          <a:xfrm>
            <a:off x="2357422" y="3643314"/>
            <a:ext cx="3201383" cy="25807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857232"/>
            <a:ext cx="8229600" cy="5717304"/>
          </a:xfrm>
        </p:spPr>
        <p:txBody>
          <a:bodyPr/>
          <a:lstStyle/>
          <a:p>
            <a:pPr>
              <a:buNone/>
            </a:pPr>
            <a:endParaRPr lang="ru-RU" sz="2000" dirty="0" smtClean="0"/>
          </a:p>
          <a:p>
            <a:pPr>
              <a:buNone/>
            </a:pPr>
            <a:r>
              <a:rPr lang="ru-RU" sz="2000" dirty="0" smtClean="0"/>
              <a:t>Решение</a:t>
            </a:r>
            <a:r>
              <a:rPr lang="ru-RU" sz="2000" dirty="0" smtClean="0"/>
              <a:t>:</a:t>
            </a:r>
          </a:p>
          <a:p>
            <a:pPr marL="365125" indent="-6350">
              <a:buNone/>
            </a:pPr>
            <a:r>
              <a:rPr lang="ru-RU" sz="2000" dirty="0" smtClean="0"/>
              <a:t>∠</a:t>
            </a:r>
            <a:r>
              <a:rPr lang="ru-RU" sz="2000" i="1" dirty="0" smtClean="0"/>
              <a:t> </a:t>
            </a:r>
            <a:r>
              <a:rPr lang="en-US" sz="2000" i="1" dirty="0" smtClean="0"/>
              <a:t>A</a:t>
            </a:r>
            <a:r>
              <a:rPr lang="ru-RU" sz="2000" i="1" baseline="-25000" dirty="0" smtClean="0"/>
              <a:t>2</a:t>
            </a:r>
            <a:r>
              <a:rPr lang="en-US" sz="2000" i="1" dirty="0" smtClean="0"/>
              <a:t>OM</a:t>
            </a:r>
            <a:r>
              <a:rPr lang="ru-RU" sz="2000" dirty="0" smtClean="0"/>
              <a:t> = ∠</a:t>
            </a:r>
            <a:r>
              <a:rPr lang="ru-RU" sz="2000" i="1" dirty="0" smtClean="0"/>
              <a:t> </a:t>
            </a:r>
            <a:r>
              <a:rPr lang="en-US" sz="2000" i="1" dirty="0" smtClean="0"/>
              <a:t>MOA</a:t>
            </a:r>
            <a:r>
              <a:rPr lang="en-US" sz="2000" dirty="0" smtClean="0"/>
              <a:t> </a:t>
            </a:r>
            <a:r>
              <a:rPr lang="ru-RU" sz="2000" dirty="0" smtClean="0"/>
              <a:t>и ∠</a:t>
            </a:r>
            <a:r>
              <a:rPr lang="ru-RU" sz="2000" i="1" dirty="0" smtClean="0"/>
              <a:t> </a:t>
            </a:r>
            <a:r>
              <a:rPr lang="en-US" sz="2000" i="1" dirty="0" smtClean="0"/>
              <a:t>A</a:t>
            </a:r>
            <a:r>
              <a:rPr lang="ru-RU" sz="2000" i="1" baseline="-25000" dirty="0" smtClean="0"/>
              <a:t>1</a:t>
            </a:r>
            <a:r>
              <a:rPr lang="en-US" sz="2000" i="1" dirty="0" smtClean="0"/>
              <a:t>ON</a:t>
            </a:r>
            <a:r>
              <a:rPr lang="ru-RU" sz="2000" dirty="0" smtClean="0"/>
              <a:t> = ∠</a:t>
            </a:r>
            <a:r>
              <a:rPr lang="ru-RU" sz="2000" i="1" dirty="0" smtClean="0"/>
              <a:t> </a:t>
            </a:r>
            <a:r>
              <a:rPr lang="en-US" sz="2000" i="1" dirty="0" smtClean="0"/>
              <a:t>NOA</a:t>
            </a:r>
            <a:r>
              <a:rPr lang="ru-RU" sz="2000" dirty="0" smtClean="0"/>
              <a:t>, поэтому ∠</a:t>
            </a:r>
            <a:r>
              <a:rPr lang="ru-RU" sz="2000" i="1" dirty="0" smtClean="0"/>
              <a:t> </a:t>
            </a:r>
            <a:r>
              <a:rPr lang="en-US" sz="2000" i="1" dirty="0" smtClean="0"/>
              <a:t>A</a:t>
            </a:r>
            <a:r>
              <a:rPr lang="ru-RU" sz="2000" i="1" baseline="-25000" dirty="0" smtClean="0"/>
              <a:t>2</a:t>
            </a:r>
            <a:r>
              <a:rPr lang="en-US" sz="2000" i="1" dirty="0" smtClean="0"/>
              <a:t>OA</a:t>
            </a:r>
            <a:r>
              <a:rPr lang="ru-RU" sz="2000" i="1" baseline="-25000" dirty="0" smtClean="0"/>
              <a:t>1</a:t>
            </a:r>
            <a:r>
              <a:rPr lang="ru-RU" sz="2000" dirty="0" smtClean="0"/>
              <a:t> = 2</a:t>
            </a:r>
            <a:r>
              <a:rPr lang="en-US" sz="2000" dirty="0" smtClean="0"/>
              <a:t>a</a:t>
            </a:r>
            <a:r>
              <a:rPr lang="ru-RU" sz="2000" dirty="0" smtClean="0"/>
              <a:t>; </a:t>
            </a:r>
            <a:r>
              <a:rPr lang="en-US" sz="2000" i="1" dirty="0" smtClean="0"/>
              <a:t>OK</a:t>
            </a:r>
            <a:r>
              <a:rPr lang="ru-RU" sz="2000" dirty="0" smtClean="0"/>
              <a:t>^</a:t>
            </a:r>
            <a:r>
              <a:rPr lang="en-US" sz="2000" i="1" dirty="0" smtClean="0"/>
              <a:t>A</a:t>
            </a:r>
            <a:r>
              <a:rPr lang="ru-RU" sz="2000" i="1" baseline="-25000" dirty="0" smtClean="0"/>
              <a:t>1</a:t>
            </a:r>
            <a:r>
              <a:rPr lang="en-US" sz="2000" i="1" dirty="0" smtClean="0"/>
              <a:t>A</a:t>
            </a:r>
            <a:r>
              <a:rPr lang="ru-RU" sz="2000" i="1" baseline="-25000" dirty="0" smtClean="0"/>
              <a:t>2</a:t>
            </a:r>
            <a:r>
              <a:rPr lang="ru-RU" sz="2000" dirty="0" smtClean="0"/>
              <a:t>, и так как треугольник </a:t>
            </a:r>
            <a:r>
              <a:rPr lang="en-US" sz="2000" i="1" dirty="0" smtClean="0"/>
              <a:t>A</a:t>
            </a:r>
            <a:r>
              <a:rPr lang="ru-RU" sz="2000" i="1" baseline="-25000" dirty="0" smtClean="0"/>
              <a:t>2</a:t>
            </a:r>
            <a:r>
              <a:rPr lang="en-US" sz="2000" i="1" dirty="0" smtClean="0"/>
              <a:t>OA</a:t>
            </a:r>
            <a:r>
              <a:rPr lang="ru-RU" sz="2000" i="1" baseline="-25000" dirty="0" smtClean="0"/>
              <a:t>1</a:t>
            </a:r>
            <a:r>
              <a:rPr lang="ru-RU" sz="2000" dirty="0" smtClean="0"/>
              <a:t> равнобедренный, то </a:t>
            </a:r>
            <a:r>
              <a:rPr lang="en-US" sz="2000" i="1" dirty="0" smtClean="0"/>
              <a:t>A</a:t>
            </a:r>
            <a:r>
              <a:rPr lang="ru-RU" sz="2000" i="1" baseline="-25000" dirty="0" smtClean="0"/>
              <a:t>2</a:t>
            </a:r>
            <a:r>
              <a:rPr lang="en-US" sz="2000" i="1" dirty="0" smtClean="0"/>
              <a:t>K</a:t>
            </a:r>
            <a:r>
              <a:rPr lang="ru-RU" sz="2000" dirty="0" smtClean="0"/>
              <a:t> = </a:t>
            </a:r>
            <a:r>
              <a:rPr lang="en-US" sz="2000" i="1" dirty="0" smtClean="0"/>
              <a:t>KA</a:t>
            </a:r>
            <a:r>
              <a:rPr lang="ru-RU" sz="2000" i="1" baseline="-25000" dirty="0" smtClean="0"/>
              <a:t>1</a:t>
            </a:r>
            <a:r>
              <a:rPr lang="ru-RU" sz="2000" dirty="0" smtClean="0"/>
              <a:t> и ∠</a:t>
            </a:r>
            <a:r>
              <a:rPr lang="ru-RU" sz="2000" i="1" dirty="0" smtClean="0"/>
              <a:t> </a:t>
            </a:r>
            <a:r>
              <a:rPr lang="en-US" sz="2000" i="1" dirty="0" smtClean="0"/>
              <a:t>A</a:t>
            </a:r>
            <a:r>
              <a:rPr lang="ru-RU" sz="2000" i="1" baseline="-25000" dirty="0" smtClean="0"/>
              <a:t>2</a:t>
            </a:r>
            <a:r>
              <a:rPr lang="en-US" sz="2000" i="1" dirty="0" smtClean="0"/>
              <a:t>OK</a:t>
            </a:r>
            <a:r>
              <a:rPr lang="ru-RU" sz="2000" dirty="0" smtClean="0"/>
              <a:t> = </a:t>
            </a:r>
            <a:r>
              <a:rPr lang="en-US" sz="2000" dirty="0" smtClean="0"/>
              <a:t>a</a:t>
            </a:r>
            <a:r>
              <a:rPr lang="ru-RU" sz="2000" dirty="0" smtClean="0"/>
              <a:t>. </a:t>
            </a:r>
            <a:endParaRPr lang="ru-RU" sz="2000" dirty="0" smtClean="0"/>
          </a:p>
          <a:p>
            <a:pPr marL="365125" indent="-6350">
              <a:buNone/>
            </a:pPr>
            <a:r>
              <a:rPr lang="ru-RU" sz="2000" dirty="0" smtClean="0"/>
              <a:t>Тогда </a:t>
            </a:r>
            <a:r>
              <a:rPr lang="en-US" sz="2000" i="1" dirty="0" smtClean="0"/>
              <a:t>x</a:t>
            </a:r>
            <a:r>
              <a:rPr lang="ru-RU" sz="2000" dirty="0" smtClean="0"/>
              <a:t> = 2</a:t>
            </a:r>
            <a:r>
              <a:rPr lang="en-US" sz="2000" i="1" dirty="0" err="1" smtClean="0"/>
              <a:t>r</a:t>
            </a:r>
            <a:r>
              <a:rPr lang="en-US" sz="2000" dirty="0" err="1" smtClean="0"/>
              <a:t>sina</a:t>
            </a:r>
            <a:r>
              <a:rPr lang="ru-RU" sz="2000" dirty="0" smtClean="0"/>
              <a:t>= 10 </a:t>
            </a:r>
            <a:r>
              <a:rPr lang="ru-RU" sz="2000" i="1" dirty="0" smtClean="0"/>
              <a:t>см</a:t>
            </a:r>
            <a:r>
              <a:rPr lang="ru-RU" sz="2000" dirty="0" smtClean="0"/>
              <a:t>.</a:t>
            </a:r>
          </a:p>
          <a:p>
            <a:pPr>
              <a:buNone/>
            </a:pPr>
            <a:r>
              <a:rPr lang="ru-RU" sz="2000" dirty="0" smtClean="0"/>
              <a:t>Ответ: </a:t>
            </a:r>
            <a:r>
              <a:rPr lang="en-US" sz="2000" dirty="0" smtClean="0"/>
              <a:t>x</a:t>
            </a:r>
            <a:r>
              <a:rPr lang="ru-RU" sz="2000" dirty="0" smtClean="0"/>
              <a:t> </a:t>
            </a:r>
            <a:r>
              <a:rPr lang="en-US" sz="2000" dirty="0" smtClean="0"/>
              <a:t>= 10 </a:t>
            </a:r>
            <a:r>
              <a:rPr lang="ru-RU" sz="2000" dirty="0" smtClean="0"/>
              <a:t>см.</a:t>
            </a:r>
          </a:p>
          <a:p>
            <a:pPr>
              <a:buNone/>
            </a:pPr>
            <a:endParaRPr lang="ru-RU" sz="2000" b="1" dirty="0" smtClean="0"/>
          </a:p>
          <a:p>
            <a:pPr>
              <a:buNone/>
            </a:pPr>
            <a:endParaRPr lang="ru-RU" sz="2000" b="1" dirty="0" smtClean="0"/>
          </a:p>
          <a:p>
            <a:pPr algn="r">
              <a:buNone/>
            </a:pPr>
            <a:r>
              <a:rPr lang="ru-RU" sz="2000" i="1" dirty="0" smtClean="0"/>
              <a:t>Равенство </a:t>
            </a:r>
            <a:r>
              <a:rPr lang="ru-RU" sz="2000" i="1" dirty="0" smtClean="0"/>
              <a:t>и подобие треугольников.</a:t>
            </a:r>
          </a:p>
          <a:p>
            <a:pPr>
              <a:buNone/>
            </a:pPr>
            <a:endParaRPr lang="ru-RU"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857232"/>
            <a:ext cx="8229600" cy="5717304"/>
          </a:xfrm>
        </p:spPr>
        <p:txBody>
          <a:bodyPr/>
          <a:lstStyle/>
          <a:p>
            <a:pPr>
              <a:spcAft>
                <a:spcPts val="600"/>
              </a:spcAft>
              <a:buNone/>
            </a:pPr>
            <a:r>
              <a:rPr lang="ru-RU" sz="2400" dirty="0" smtClean="0"/>
              <a:t>4. </a:t>
            </a:r>
            <a:r>
              <a:rPr lang="ru-RU" sz="2400" u="sng" dirty="0" smtClean="0"/>
              <a:t>Задачи "Треугольная призма".</a:t>
            </a:r>
          </a:p>
          <a:p>
            <a:pPr marL="365125" indent="-6350" algn="just">
              <a:buNone/>
            </a:pPr>
            <a:r>
              <a:rPr lang="ru-RU" sz="2000" dirty="0" smtClean="0"/>
              <a:t>На рисунке дан ход одного из лучей в равнобедренной призме, который до и после призмы распространяется параллельно ее основанию. </a:t>
            </a:r>
          </a:p>
          <a:p>
            <a:pPr marL="365125" indent="-6350" algn="just">
              <a:buNone/>
            </a:pPr>
            <a:r>
              <a:rPr lang="ru-RU" sz="2000" dirty="0" smtClean="0"/>
              <a:t>Показать, что при любом показателе преломления призмы </a:t>
            </a:r>
            <a:r>
              <a:rPr lang="ru-RU" sz="2000" dirty="0" err="1" smtClean="0"/>
              <a:t>n</a:t>
            </a:r>
            <a:r>
              <a:rPr lang="ru-RU" sz="2000" dirty="0" smtClean="0"/>
              <a:t>&gt;1 в точке А происходит полное внутреннее отражение. </a:t>
            </a:r>
            <a:br>
              <a:rPr lang="ru-RU" sz="2000" dirty="0" smtClean="0"/>
            </a:br>
            <a:endParaRPr lang="ru-RU" sz="2000" dirty="0"/>
          </a:p>
        </p:txBody>
      </p:sp>
      <p:pic>
        <p:nvPicPr>
          <p:cNvPr id="5" name="Рисунок 4"/>
          <p:cNvPicPr/>
          <p:nvPr/>
        </p:nvPicPr>
        <p:blipFill>
          <a:blip r:embed="rId2" cstate="print"/>
          <a:srcRect l="42083" t="21983" r="4200" b="25000"/>
          <a:stretch>
            <a:fillRect/>
          </a:stretch>
        </p:blipFill>
        <p:spPr bwMode="auto">
          <a:xfrm>
            <a:off x="2285984" y="3357562"/>
            <a:ext cx="3858593" cy="240695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928670"/>
            <a:ext cx="8229600" cy="5645866"/>
          </a:xfrm>
        </p:spPr>
        <p:txBody>
          <a:bodyPr/>
          <a:lstStyle/>
          <a:p>
            <a:pPr>
              <a:buNone/>
            </a:pPr>
            <a:r>
              <a:rPr lang="ru-RU" sz="2000" dirty="0" smtClean="0"/>
              <a:t>Решение:</a:t>
            </a:r>
          </a:p>
          <a:p>
            <a:pPr marL="365125" indent="-6350">
              <a:buNone/>
            </a:pPr>
            <a:r>
              <a:rPr lang="ru-RU" sz="2000" dirty="0" smtClean="0"/>
              <a:t>Из рисунка видим, что угол падения луча на боковую грань </a:t>
            </a:r>
            <a:r>
              <a:rPr lang="ru-RU" sz="2000" dirty="0" err="1" smtClean="0"/>
              <a:t>i=a</a:t>
            </a:r>
            <a:r>
              <a:rPr lang="ru-RU" sz="2000" dirty="0" smtClean="0"/>
              <a:t>, угол падения на основание b=90-(</a:t>
            </a:r>
            <a:r>
              <a:rPr lang="ru-RU" sz="2000" dirty="0" err="1" smtClean="0"/>
              <a:t>a-r</a:t>
            </a:r>
            <a:r>
              <a:rPr lang="ru-RU" sz="2000" dirty="0" smtClean="0"/>
              <a:t>). По закону преломления </a:t>
            </a:r>
            <a:r>
              <a:rPr lang="ru-RU" sz="2000" dirty="0" err="1" smtClean="0"/>
              <a:t>sin</a:t>
            </a:r>
            <a:r>
              <a:rPr lang="ru-RU" sz="2000" dirty="0" smtClean="0"/>
              <a:t>(</a:t>
            </a:r>
            <a:r>
              <a:rPr lang="ru-RU" sz="2000" dirty="0" err="1" smtClean="0"/>
              <a:t>a</a:t>
            </a:r>
            <a:r>
              <a:rPr lang="ru-RU" sz="2000" dirty="0" smtClean="0"/>
              <a:t>)/</a:t>
            </a:r>
            <a:r>
              <a:rPr lang="ru-RU" sz="2000" dirty="0" err="1" smtClean="0"/>
              <a:t>sin</a:t>
            </a:r>
            <a:r>
              <a:rPr lang="ru-RU" sz="2000" dirty="0" smtClean="0"/>
              <a:t>(</a:t>
            </a:r>
            <a:r>
              <a:rPr lang="ru-RU" sz="2000" dirty="0" err="1" smtClean="0"/>
              <a:t>r</a:t>
            </a:r>
            <a:r>
              <a:rPr lang="ru-RU" sz="2000" dirty="0" smtClean="0"/>
              <a:t>)</a:t>
            </a:r>
            <a:r>
              <a:rPr lang="ru-RU" sz="2000" dirty="0" err="1" smtClean="0"/>
              <a:t>=n</a:t>
            </a:r>
            <a:r>
              <a:rPr lang="ru-RU" sz="2000" dirty="0" smtClean="0"/>
              <a:t>. </a:t>
            </a:r>
          </a:p>
          <a:p>
            <a:pPr marL="365125" indent="-6350">
              <a:buNone/>
            </a:pPr>
            <a:r>
              <a:rPr lang="ru-RU" sz="2000" dirty="0" smtClean="0"/>
              <a:t>	Покажем, что </a:t>
            </a:r>
            <a:r>
              <a:rPr lang="ru-RU" sz="2000" dirty="0" err="1" smtClean="0"/>
              <a:t>sin</a:t>
            </a:r>
            <a:r>
              <a:rPr lang="ru-RU" sz="2000" dirty="0" smtClean="0"/>
              <a:t>(</a:t>
            </a:r>
            <a:r>
              <a:rPr lang="ru-RU" sz="2000" dirty="0" err="1" smtClean="0"/>
              <a:t>b</a:t>
            </a:r>
            <a:r>
              <a:rPr lang="ru-RU" sz="2000" dirty="0" smtClean="0"/>
              <a:t>)&gt;= 1/</a:t>
            </a:r>
            <a:r>
              <a:rPr lang="ru-RU" sz="2000" dirty="0" err="1" smtClean="0"/>
              <a:t>n</a:t>
            </a:r>
            <a:r>
              <a:rPr lang="ru-RU" sz="2000" dirty="0" smtClean="0"/>
              <a:t>:</a:t>
            </a:r>
            <a:br>
              <a:rPr lang="ru-RU" sz="2000" dirty="0" smtClean="0"/>
            </a:br>
            <a:r>
              <a:rPr lang="ru-RU" sz="2000" dirty="0" smtClean="0"/>
              <a:t>Выражение в квадратных скобках равно 1 при n=1 и больше 1 при </a:t>
            </a:r>
            <a:r>
              <a:rPr lang="ru-RU" sz="2000" dirty="0" err="1" smtClean="0"/>
              <a:t>n</a:t>
            </a:r>
            <a:r>
              <a:rPr lang="ru-RU" sz="2000" dirty="0" smtClean="0"/>
              <a:t>&gt;1. Следовательно, мы доказали, что </a:t>
            </a:r>
            <a:r>
              <a:rPr lang="ru-RU" sz="2000" dirty="0" err="1" smtClean="0"/>
              <a:t>sin</a:t>
            </a:r>
            <a:r>
              <a:rPr lang="ru-RU" sz="2000" dirty="0" smtClean="0"/>
              <a:t> (</a:t>
            </a:r>
            <a:r>
              <a:rPr lang="ru-RU" sz="2000" dirty="0" err="1" smtClean="0"/>
              <a:t>b</a:t>
            </a:r>
            <a:r>
              <a:rPr lang="ru-RU" sz="2000" dirty="0" smtClean="0"/>
              <a:t>) &gt;=1/</a:t>
            </a:r>
            <a:r>
              <a:rPr lang="ru-RU" sz="2000" dirty="0" err="1" smtClean="0"/>
              <a:t>n</a:t>
            </a:r>
            <a:r>
              <a:rPr lang="ru-RU" sz="2000" dirty="0" smtClean="0"/>
              <a:t>, т.е. в точке А имеет место полное внутреннее отражение. </a:t>
            </a:r>
          </a:p>
          <a:p>
            <a:pPr marL="365125" indent="-6350">
              <a:buNone/>
            </a:pPr>
            <a:endParaRPr lang="ru-RU" sz="2000" dirty="0" smtClean="0"/>
          </a:p>
          <a:p>
            <a:pPr marL="365125" indent="-6350">
              <a:buNone/>
            </a:pPr>
            <a:endParaRPr lang="ru-RU" sz="2000" dirty="0" smtClean="0"/>
          </a:p>
          <a:p>
            <a:pPr marL="365125" indent="-6350" algn="r">
              <a:buNone/>
            </a:pPr>
            <a:r>
              <a:rPr lang="ru-RU" sz="2000" i="1" dirty="0" smtClean="0"/>
              <a:t>Тригонометрические </a:t>
            </a:r>
            <a:r>
              <a:rPr lang="ru-RU" sz="2000" i="1" dirty="0" smtClean="0"/>
              <a:t>функции, формулы для кратных </a:t>
            </a:r>
            <a:r>
              <a:rPr lang="ru-RU" sz="2000" i="1" dirty="0" smtClean="0"/>
              <a:t>углов.</a:t>
            </a:r>
            <a:endParaRPr lang="ru-RU" sz="2000" i="1" dirty="0" smtClean="0"/>
          </a:p>
          <a:p>
            <a:pPr marL="365125" indent="-6350">
              <a:buNone/>
            </a:pPr>
            <a:endParaRPr lang="ru-RU" u="sng"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928670"/>
            <a:ext cx="8229600" cy="5645866"/>
          </a:xfrm>
        </p:spPr>
        <p:txBody>
          <a:bodyPr>
            <a:normAutofit fontScale="92500" lnSpcReduction="20000"/>
          </a:bodyPr>
          <a:lstStyle/>
          <a:p>
            <a:pPr>
              <a:spcAft>
                <a:spcPts val="600"/>
              </a:spcAft>
              <a:buNone/>
            </a:pPr>
            <a:r>
              <a:rPr lang="ru-RU" sz="2400" dirty="0" smtClean="0"/>
              <a:t>5. </a:t>
            </a:r>
            <a:r>
              <a:rPr lang="ru-RU" sz="2400" u="sng" dirty="0" smtClean="0"/>
              <a:t>Задачи "Тонкая </a:t>
            </a:r>
            <a:r>
              <a:rPr lang="ru-RU" sz="2400" u="sng" dirty="0" smtClean="0"/>
              <a:t>линза»</a:t>
            </a:r>
            <a:endParaRPr lang="ru-RU" sz="2400" dirty="0" smtClean="0"/>
          </a:p>
          <a:p>
            <a:pPr marL="365125" indent="-6350">
              <a:buNone/>
            </a:pPr>
            <a:r>
              <a:rPr lang="ru-RU" sz="2000" dirty="0" smtClean="0"/>
              <a:t>Построить изображение отрезка - предмета </a:t>
            </a:r>
            <a:r>
              <a:rPr lang="ru-RU" sz="2000" i="1" dirty="0" smtClean="0"/>
              <a:t>AB</a:t>
            </a:r>
            <a:r>
              <a:rPr lang="ru-RU" sz="2000" dirty="0" smtClean="0"/>
              <a:t>, расположенного перед собирающей линзой, так что расстояние от предмета до линзы: </a:t>
            </a:r>
            <a:r>
              <a:rPr lang="ru-RU" sz="2000" i="1" dirty="0" err="1" smtClean="0"/>
              <a:t>d</a:t>
            </a:r>
            <a:r>
              <a:rPr lang="ru-RU" sz="2000" dirty="0" smtClean="0"/>
              <a:t> = </a:t>
            </a:r>
            <a:r>
              <a:rPr lang="ru-RU" sz="2000" i="1" dirty="0" smtClean="0"/>
              <a:t>2F</a:t>
            </a:r>
            <a:r>
              <a:rPr lang="ru-RU" sz="2000" dirty="0" smtClean="0"/>
              <a:t>.</a:t>
            </a:r>
          </a:p>
          <a:p>
            <a:pPr marL="365125" indent="-6350">
              <a:buNone/>
            </a:pPr>
            <a:r>
              <a:rPr lang="ru-RU" sz="2000" dirty="0" smtClean="0"/>
              <a:t>Решение: </a:t>
            </a:r>
          </a:p>
          <a:p>
            <a:pPr marL="365125" indent="-6350">
              <a:buNone/>
            </a:pPr>
            <a:r>
              <a:rPr lang="ru-RU" sz="2000" dirty="0" smtClean="0"/>
              <a:t>Предмет находится от линзы на расстоянии, равном двойному фокусному расстоянию: изображение действительное, перевернутое, равное предмету.</a:t>
            </a:r>
          </a:p>
          <a:p>
            <a:pPr marL="365125" indent="-6350">
              <a:buNone/>
            </a:pPr>
            <a:endParaRPr lang="ru-RU" sz="2000" dirty="0" smtClean="0"/>
          </a:p>
          <a:p>
            <a:pPr marL="365125" indent="-6350">
              <a:buNone/>
            </a:pPr>
            <a:endParaRPr lang="ru-RU" sz="2400" dirty="0" smtClean="0"/>
          </a:p>
          <a:p>
            <a:pPr marL="365125" indent="-6350">
              <a:buNone/>
            </a:pPr>
            <a:endParaRPr lang="ru-RU" sz="2400" dirty="0" smtClean="0"/>
          </a:p>
          <a:p>
            <a:pPr marL="365125" indent="-6350">
              <a:buNone/>
            </a:pPr>
            <a:endParaRPr lang="ru-RU" sz="2400" dirty="0" smtClean="0"/>
          </a:p>
          <a:p>
            <a:pPr marL="365125" indent="-6350">
              <a:buNone/>
            </a:pPr>
            <a:endParaRPr lang="ru-RU" sz="2400" dirty="0" smtClean="0"/>
          </a:p>
          <a:p>
            <a:pPr marL="365125" indent="-6350">
              <a:buNone/>
            </a:pPr>
            <a:endParaRPr lang="ru-RU" sz="2400" dirty="0" smtClean="0"/>
          </a:p>
          <a:p>
            <a:pPr marL="365125" indent="-6350">
              <a:buNone/>
            </a:pPr>
            <a:endParaRPr lang="ru-RU" sz="2400" dirty="0" smtClean="0"/>
          </a:p>
          <a:p>
            <a:pPr marL="365125" indent="-6350">
              <a:buNone/>
            </a:pPr>
            <a:endParaRPr lang="ru-RU" sz="2400" dirty="0" smtClean="0"/>
          </a:p>
          <a:p>
            <a:pPr marL="365125" indent="-6350">
              <a:buNone/>
            </a:pPr>
            <a:endParaRPr lang="ru-RU" sz="2400" dirty="0" smtClean="0"/>
          </a:p>
          <a:p>
            <a:pPr marL="365125" indent="-6350" algn="r">
              <a:buNone/>
            </a:pPr>
            <a:r>
              <a:rPr lang="ru-RU" sz="2000" i="1" dirty="0" smtClean="0"/>
              <a:t>Ход </a:t>
            </a:r>
            <a:r>
              <a:rPr lang="ru-RU" sz="2000" i="1" dirty="0" smtClean="0"/>
              <a:t>лучей через собирающую линзу. </a:t>
            </a:r>
            <a:endParaRPr lang="ru-RU" sz="2000" i="1" dirty="0" smtClean="0"/>
          </a:p>
          <a:p>
            <a:pPr marL="365125" indent="-6350" algn="r">
              <a:buNone/>
            </a:pPr>
            <a:r>
              <a:rPr lang="ru-RU" sz="2000" i="1" dirty="0" smtClean="0"/>
              <a:t>Равенство </a:t>
            </a:r>
            <a:r>
              <a:rPr lang="ru-RU" sz="2000" i="1" dirty="0" smtClean="0"/>
              <a:t>и подобие </a:t>
            </a:r>
            <a:r>
              <a:rPr lang="ru-RU" sz="2000" i="1" dirty="0" smtClean="0"/>
              <a:t>треугольников.</a:t>
            </a:r>
            <a:endParaRPr lang="ru-RU" sz="2400" i="1" dirty="0"/>
          </a:p>
        </p:txBody>
      </p:sp>
      <p:pic>
        <p:nvPicPr>
          <p:cNvPr id="4" name="Рисунок 3"/>
          <p:cNvPicPr/>
          <p:nvPr/>
        </p:nvPicPr>
        <p:blipFill>
          <a:blip r:embed="rId2" cstate="print"/>
          <a:srcRect l="35935" t="29741" r="18818" b="14655"/>
          <a:stretch>
            <a:fillRect/>
          </a:stretch>
        </p:blipFill>
        <p:spPr bwMode="auto">
          <a:xfrm>
            <a:off x="3071802" y="3143248"/>
            <a:ext cx="4000528" cy="25717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428604"/>
            <a:ext cx="8686800" cy="1428744"/>
          </a:xfrm>
        </p:spPr>
        <p:txBody>
          <a:bodyPr>
            <a:normAutofit/>
          </a:bodyPr>
          <a:lstStyle/>
          <a:p>
            <a:r>
              <a:rPr lang="ru-RU" sz="3200" dirty="0" smtClean="0"/>
              <a:t>Практическое применение оптических задач</a:t>
            </a:r>
            <a:endParaRPr lang="ru-RU" sz="3200" dirty="0"/>
          </a:p>
        </p:txBody>
      </p:sp>
      <p:pic>
        <p:nvPicPr>
          <p:cNvPr id="4" name="Содержимое 3" descr="images.jpg"/>
          <p:cNvPicPr>
            <a:picLocks noGrp="1" noChangeAspect="1"/>
          </p:cNvPicPr>
          <p:nvPr>
            <p:ph idx="1"/>
          </p:nvPr>
        </p:nvPicPr>
        <p:blipFill>
          <a:blip r:embed="rId2"/>
          <a:stretch>
            <a:fillRect/>
          </a:stretch>
        </p:blipFill>
        <p:spPr>
          <a:xfrm rot="486617">
            <a:off x="144437" y="4059307"/>
            <a:ext cx="3019438" cy="2261664"/>
          </a:xfrm>
        </p:spPr>
      </p:pic>
      <p:pic>
        <p:nvPicPr>
          <p:cNvPr id="5" name="Рисунок 4" descr="turbinelight_01.jpg"/>
          <p:cNvPicPr>
            <a:picLocks noChangeAspect="1"/>
          </p:cNvPicPr>
          <p:nvPr/>
        </p:nvPicPr>
        <p:blipFill>
          <a:blip r:embed="rId3"/>
          <a:stretch>
            <a:fillRect/>
          </a:stretch>
        </p:blipFill>
        <p:spPr>
          <a:xfrm rot="1160043">
            <a:off x="6524373" y="1821906"/>
            <a:ext cx="3218319" cy="2416665"/>
          </a:xfrm>
          <a:prstGeom prst="rect">
            <a:avLst/>
          </a:prstGeom>
        </p:spPr>
      </p:pic>
      <p:pic>
        <p:nvPicPr>
          <p:cNvPr id="6" name="Рисунок 5" descr="1419951261_bmw-organic-lights-04.jpg"/>
          <p:cNvPicPr>
            <a:picLocks noChangeAspect="1"/>
          </p:cNvPicPr>
          <p:nvPr/>
        </p:nvPicPr>
        <p:blipFill>
          <a:blip r:embed="rId4" cstate="print"/>
          <a:stretch>
            <a:fillRect/>
          </a:stretch>
        </p:blipFill>
        <p:spPr>
          <a:xfrm rot="20541923">
            <a:off x="-317443" y="1832860"/>
            <a:ext cx="3000364" cy="2142891"/>
          </a:xfrm>
          <a:prstGeom prst="rect">
            <a:avLst/>
          </a:prstGeom>
        </p:spPr>
      </p:pic>
      <p:pic>
        <p:nvPicPr>
          <p:cNvPr id="7" name="Рисунок 6" descr="kid-active-3d-glasses.png"/>
          <p:cNvPicPr>
            <a:picLocks noChangeAspect="1"/>
          </p:cNvPicPr>
          <p:nvPr/>
        </p:nvPicPr>
        <p:blipFill>
          <a:blip r:embed="rId5"/>
          <a:stretch>
            <a:fillRect/>
          </a:stretch>
        </p:blipFill>
        <p:spPr>
          <a:xfrm>
            <a:off x="2285984" y="2571744"/>
            <a:ext cx="5357850" cy="3321866"/>
          </a:xfrm>
          <a:prstGeom prst="rect">
            <a:avLst/>
          </a:prstGeom>
        </p:spPr>
      </p:pic>
      <p:pic>
        <p:nvPicPr>
          <p:cNvPr id="8" name="Рисунок 7" descr="3093.jpg"/>
          <p:cNvPicPr>
            <a:picLocks noChangeAspect="1"/>
          </p:cNvPicPr>
          <p:nvPr/>
        </p:nvPicPr>
        <p:blipFill>
          <a:blip r:embed="rId6"/>
          <a:stretch>
            <a:fillRect/>
          </a:stretch>
        </p:blipFill>
        <p:spPr>
          <a:xfrm rot="20589255">
            <a:off x="6880003" y="4650142"/>
            <a:ext cx="2571768" cy="1928826"/>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pPr>
              <a:buNone/>
            </a:pPr>
            <a:endParaRPr lang="ru-RU" b="1" dirty="0" smtClean="0"/>
          </a:p>
          <a:p>
            <a:pPr>
              <a:buNone/>
            </a:pPr>
            <a:endParaRPr lang="ru-RU" b="1" dirty="0" smtClean="0"/>
          </a:p>
          <a:p>
            <a:pPr>
              <a:buNone/>
            </a:pPr>
            <a:r>
              <a:rPr lang="ru-RU" sz="3600" b="1" dirty="0" smtClean="0">
                <a:solidFill>
                  <a:schemeClr val="tx2">
                    <a:lumMod val="75000"/>
                  </a:schemeClr>
                </a:solidFill>
              </a:rPr>
              <a:t>“</a:t>
            </a:r>
            <a:r>
              <a:rPr lang="ru-RU" sz="3600" b="1" dirty="0" smtClean="0">
                <a:solidFill>
                  <a:schemeClr val="tx2">
                    <a:lumMod val="75000"/>
                  </a:schemeClr>
                </a:solidFill>
              </a:rPr>
              <a:t>Все исследуй, давай разуму первое место</a:t>
            </a:r>
            <a:r>
              <a:rPr lang="ru-RU" sz="3600" b="1" dirty="0" smtClean="0">
                <a:solidFill>
                  <a:schemeClr val="tx2">
                    <a:lumMod val="75000"/>
                  </a:schemeClr>
                </a:solidFill>
              </a:rPr>
              <a:t>”.</a:t>
            </a:r>
          </a:p>
          <a:p>
            <a:pPr>
              <a:buNone/>
            </a:pPr>
            <a:endParaRPr lang="ru-RU" dirty="0" smtClean="0"/>
          </a:p>
          <a:p>
            <a:pPr algn="r">
              <a:buNone/>
            </a:pPr>
            <a:r>
              <a:rPr lang="ru-RU" b="1" dirty="0" smtClean="0"/>
              <a:t>        </a:t>
            </a:r>
            <a:r>
              <a:rPr lang="ru-RU" sz="3200" b="1" dirty="0" smtClean="0">
                <a:solidFill>
                  <a:schemeClr val="tx2">
                    <a:lumMod val="75000"/>
                  </a:schemeClr>
                </a:solidFill>
              </a:rPr>
              <a:t>Пифагор</a:t>
            </a:r>
            <a:endParaRPr lang="ru-RU" sz="3200" b="1" dirty="0" smtClean="0">
              <a:solidFill>
                <a:schemeClr val="tx2">
                  <a:lumMod val="75000"/>
                </a:schemeClr>
              </a:solidFill>
            </a:endParaRPr>
          </a:p>
          <a:p>
            <a:endParaRPr lang="ru-RU"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857496"/>
            <a:ext cx="8229600" cy="1066800"/>
          </a:xfrm>
        </p:spPr>
        <p:txBody>
          <a:bodyPr>
            <a:normAutofit/>
          </a:bodyPr>
          <a:lstStyle/>
          <a:p>
            <a:pPr algn="ctr"/>
            <a:r>
              <a:rPr lang="ru-RU" sz="4800" dirty="0" smtClean="0">
                <a:latin typeface="+mn-lt"/>
              </a:rPr>
              <a:t>СПАСИБО ЗА ВНИМАНИЕ</a:t>
            </a:r>
            <a:endParaRPr lang="ru-RU" sz="4800" dirty="0">
              <a:latin typeface="+mn-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714356"/>
            <a:ext cx="8229600" cy="1066800"/>
          </a:xfrm>
        </p:spPr>
        <p:txBody>
          <a:bodyPr>
            <a:normAutofit/>
          </a:bodyPr>
          <a:lstStyle/>
          <a:p>
            <a:pPr algn="ctr"/>
            <a:r>
              <a:rPr lang="ru-RU" sz="3200" b="1" dirty="0" smtClean="0"/>
              <a:t>История развития оптики и математики</a:t>
            </a:r>
            <a:endParaRPr lang="ru-RU" sz="3200" b="1" dirty="0"/>
          </a:p>
        </p:txBody>
      </p:sp>
      <p:sp>
        <p:nvSpPr>
          <p:cNvPr id="5" name="Содержимое 4"/>
          <p:cNvSpPr>
            <a:spLocks noGrp="1"/>
          </p:cNvSpPr>
          <p:nvPr>
            <p:ph idx="1"/>
          </p:nvPr>
        </p:nvSpPr>
        <p:spPr>
          <a:xfrm>
            <a:off x="457200" y="1714488"/>
            <a:ext cx="8229600" cy="4860048"/>
          </a:xfrm>
        </p:spPr>
        <p:txBody>
          <a:bodyPr>
            <a:normAutofit/>
          </a:bodyPr>
          <a:lstStyle/>
          <a:p>
            <a:r>
              <a:rPr lang="ru-RU" sz="2400" dirty="0" smtClean="0"/>
              <a:t>Пифагор – 6в. до н.э.</a:t>
            </a:r>
          </a:p>
          <a:p>
            <a:r>
              <a:rPr lang="ru-RU" sz="2400" dirty="0" smtClean="0"/>
              <a:t>Аристотель – 4в. до н.э.</a:t>
            </a:r>
          </a:p>
          <a:p>
            <a:r>
              <a:rPr lang="ru-RU" sz="2400" dirty="0" smtClean="0"/>
              <a:t>Евклид – 3в. до н.э.</a:t>
            </a:r>
          </a:p>
          <a:p>
            <a:r>
              <a:rPr lang="ru-RU" sz="2400" dirty="0" smtClean="0"/>
              <a:t>Птолемей – 2в. н.э.</a:t>
            </a:r>
            <a:endParaRPr lang="ru-RU" sz="2400" dirty="0"/>
          </a:p>
        </p:txBody>
      </p:sp>
      <p:sp>
        <p:nvSpPr>
          <p:cNvPr id="7" name="Правая фигурная скобка 6"/>
          <p:cNvSpPr/>
          <p:nvPr/>
        </p:nvSpPr>
        <p:spPr>
          <a:xfrm>
            <a:off x="4214810" y="1857364"/>
            <a:ext cx="285752" cy="142876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8" name="TextBox 7"/>
          <p:cNvSpPr txBox="1"/>
          <p:nvPr/>
        </p:nvSpPr>
        <p:spPr>
          <a:xfrm>
            <a:off x="4572000" y="2357430"/>
            <a:ext cx="4071934" cy="461665"/>
          </a:xfrm>
          <a:prstGeom prst="rect">
            <a:avLst/>
          </a:prstGeom>
          <a:noFill/>
        </p:spPr>
        <p:txBody>
          <a:bodyPr wrap="square" rtlCol="0">
            <a:spAutoFit/>
          </a:bodyPr>
          <a:lstStyle/>
          <a:p>
            <a:r>
              <a:rPr lang="ru-RU" sz="2400" dirty="0" smtClean="0"/>
              <a:t>Изучали световые явления</a:t>
            </a:r>
            <a:endParaRPr lang="ru-RU" sz="2400" dirty="0"/>
          </a:p>
        </p:txBody>
      </p:sp>
      <p:sp>
        <p:nvSpPr>
          <p:cNvPr id="9" name="Прямоугольник 8"/>
          <p:cNvSpPr/>
          <p:nvPr/>
        </p:nvSpPr>
        <p:spPr>
          <a:xfrm>
            <a:off x="500034" y="3643314"/>
            <a:ext cx="7000924" cy="646331"/>
          </a:xfrm>
          <a:prstGeom prst="rect">
            <a:avLst/>
          </a:prstGeom>
        </p:spPr>
        <p:txBody>
          <a:bodyPr wrap="square">
            <a:spAutoFit/>
          </a:bodyPr>
          <a:lstStyle/>
          <a:p>
            <a:r>
              <a:rPr lang="ru-RU" b="1" u="sng" dirty="0" smtClean="0"/>
              <a:t>Евклид </a:t>
            </a:r>
            <a:r>
              <a:rPr lang="ru-RU" dirty="0" smtClean="0"/>
              <a:t>показал прямолинейность распространения света и установил закон отражения света.</a:t>
            </a:r>
            <a:endParaRPr lang="ru-RU" dirty="0"/>
          </a:p>
        </p:txBody>
      </p:sp>
      <p:sp>
        <p:nvSpPr>
          <p:cNvPr id="10" name="Прямоугольник 9"/>
          <p:cNvSpPr/>
          <p:nvPr/>
        </p:nvSpPr>
        <p:spPr>
          <a:xfrm>
            <a:off x="500034" y="4429132"/>
            <a:ext cx="8286808" cy="642941"/>
          </a:xfrm>
          <a:prstGeom prst="rect">
            <a:avLst/>
          </a:prstGeom>
        </p:spPr>
        <p:txBody>
          <a:bodyPr wrap="square">
            <a:spAutoFit/>
          </a:bodyPr>
          <a:lstStyle/>
          <a:p>
            <a:r>
              <a:rPr lang="ru-RU" b="1" u="sng" dirty="0" smtClean="0"/>
              <a:t>Клавдий </a:t>
            </a:r>
            <a:r>
              <a:rPr lang="ru-RU" b="1" u="sng" dirty="0" err="1" smtClean="0"/>
              <a:t>Птолимей</a:t>
            </a:r>
            <a:r>
              <a:rPr lang="ru-RU" b="1" u="sng" dirty="0" smtClean="0"/>
              <a:t> </a:t>
            </a:r>
            <a:r>
              <a:rPr lang="ru-RU" dirty="0" smtClean="0"/>
              <a:t>исследовал явление преломления света на границе воздух—вода и воздух—стекло.</a:t>
            </a:r>
            <a:endParaRPr lang="ru-RU" dirty="0"/>
          </a:p>
        </p:txBody>
      </p:sp>
      <p:sp>
        <p:nvSpPr>
          <p:cNvPr id="11" name="Прямоугольник 10"/>
          <p:cNvSpPr/>
          <p:nvPr/>
        </p:nvSpPr>
        <p:spPr>
          <a:xfrm>
            <a:off x="500034" y="5143512"/>
            <a:ext cx="6786610" cy="369332"/>
          </a:xfrm>
          <a:prstGeom prst="rect">
            <a:avLst/>
          </a:prstGeom>
        </p:spPr>
        <p:txBody>
          <a:bodyPr wrap="square">
            <a:spAutoFit/>
          </a:bodyPr>
          <a:lstStyle/>
          <a:p>
            <a:r>
              <a:rPr lang="ru-RU" b="1" u="sng" dirty="0" smtClean="0"/>
              <a:t>Иоганн Кеплер </a:t>
            </a:r>
            <a:r>
              <a:rPr lang="ru-RU" dirty="0" smtClean="0"/>
              <a:t>изложил основы геометрической </a:t>
            </a:r>
            <a:r>
              <a:rPr lang="ru-RU" dirty="0" smtClean="0"/>
              <a:t>оптики.</a:t>
            </a:r>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Autofit/>
          </a:bodyPr>
          <a:lstStyle/>
          <a:p>
            <a:r>
              <a:rPr lang="ru-RU" sz="1800" i="1" dirty="0" smtClean="0"/>
              <a:t>Оптика – это р</a:t>
            </a:r>
            <a:r>
              <a:rPr lang="ru-RU" sz="1800" dirty="0" smtClean="0"/>
              <a:t>аздел физики, изучающий процессы излучения света, его распространения и взаимодействия с веществом. </a:t>
            </a:r>
          </a:p>
          <a:p>
            <a:pPr>
              <a:buNone/>
            </a:pPr>
            <a:endParaRPr lang="ru-RU" sz="1800" i="1" dirty="0" smtClean="0"/>
          </a:p>
          <a:p>
            <a:r>
              <a:rPr lang="ru-RU" sz="1800" i="1" dirty="0" smtClean="0"/>
              <a:t>Свет</a:t>
            </a:r>
            <a:r>
              <a:rPr lang="ru-RU" sz="1800" dirty="0" smtClean="0"/>
              <a:t> - это электромагнитные волны, вызывающие зрительное ощущение. Их длина лежит в пределах от 0.4 до 0,8 мкм. Скорость света в вакууме  с = 3*10</a:t>
            </a:r>
            <a:r>
              <a:rPr lang="ru-RU" sz="1800" baseline="30000" dirty="0" smtClean="0"/>
              <a:t>8</a:t>
            </a:r>
            <a:r>
              <a:rPr lang="ru-RU" sz="1800" dirty="0" smtClean="0"/>
              <a:t> м/с.</a:t>
            </a:r>
          </a:p>
          <a:p>
            <a:pPr>
              <a:buNone/>
            </a:pPr>
            <a:endParaRPr lang="ru-RU" sz="1800" dirty="0" smtClean="0"/>
          </a:p>
          <a:p>
            <a:r>
              <a:rPr lang="ru-RU" sz="1800" i="1" dirty="0" smtClean="0"/>
              <a:t>Луч -</a:t>
            </a:r>
            <a:r>
              <a:rPr lang="ru-RU" sz="1800" dirty="0" smtClean="0"/>
              <a:t> это направление распространения энергии в световом пучке, т.е. это прямая линия. Чем уже световой пучок, тем точнее он определяет направление луча.</a:t>
            </a:r>
          </a:p>
          <a:p>
            <a:endParaRPr lang="ru-RU" sz="1800" dirty="0" smtClean="0"/>
          </a:p>
          <a:p>
            <a:endParaRPr lang="ru-RU" sz="1800" dirty="0"/>
          </a:p>
        </p:txBody>
      </p:sp>
      <p:sp>
        <p:nvSpPr>
          <p:cNvPr id="4" name="Заголовок 1"/>
          <p:cNvSpPr>
            <a:spLocks noGrp="1"/>
          </p:cNvSpPr>
          <p:nvPr>
            <p:ph type="title"/>
          </p:nvPr>
        </p:nvSpPr>
        <p:spPr/>
        <p:txBody>
          <a:bodyPr>
            <a:normAutofit fontScale="90000"/>
          </a:bodyPr>
          <a:lstStyle/>
          <a:p>
            <a:pPr algn="ctr"/>
            <a:r>
              <a:rPr lang="ru-RU" b="1" dirty="0" smtClean="0"/>
              <a:t>Оптика</a:t>
            </a:r>
            <a:r>
              <a:rPr lang="ru-RU" dirty="0" smtClean="0"/>
              <a:t/>
            </a:r>
            <a:br>
              <a:rPr lang="ru-RU" dirty="0" smtClean="0"/>
            </a:br>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571472" y="928670"/>
            <a:ext cx="7929618" cy="1000132"/>
          </a:xfrm>
        </p:spPr>
        <p:txBody>
          <a:bodyPr>
            <a:normAutofit fontScale="90000"/>
          </a:bodyPr>
          <a:lstStyle/>
          <a:p>
            <a:pPr algn="ctr"/>
            <a:r>
              <a:rPr lang="ru-RU" dirty="0" smtClean="0"/>
              <a:t/>
            </a:r>
            <a:br>
              <a:rPr lang="ru-RU" dirty="0" smtClean="0"/>
            </a:br>
            <a:r>
              <a:rPr lang="ru-RU" b="1" dirty="0" smtClean="0"/>
              <a:t>Основные теоретические понятия</a:t>
            </a:r>
            <a:endParaRPr lang="ru-RU" b="1" dirty="0"/>
          </a:p>
        </p:txBody>
      </p:sp>
      <p:sp>
        <p:nvSpPr>
          <p:cNvPr id="5" name="TextBox 4"/>
          <p:cNvSpPr txBox="1"/>
          <p:nvPr/>
        </p:nvSpPr>
        <p:spPr>
          <a:xfrm>
            <a:off x="3571868" y="2428868"/>
            <a:ext cx="1571636" cy="523220"/>
          </a:xfrm>
          <a:prstGeom prst="rect">
            <a:avLst/>
          </a:prstGeom>
          <a:noFill/>
        </p:spPr>
        <p:txBody>
          <a:bodyPr wrap="square" rtlCol="0">
            <a:spAutoFit/>
          </a:bodyPr>
          <a:lstStyle/>
          <a:p>
            <a:pPr algn="ctr"/>
            <a:r>
              <a:rPr lang="ru-RU" sz="2800" b="1" dirty="0" smtClean="0"/>
              <a:t>оптика</a:t>
            </a:r>
            <a:endParaRPr lang="ru-RU" sz="2800" b="1" dirty="0"/>
          </a:p>
        </p:txBody>
      </p:sp>
      <p:sp>
        <p:nvSpPr>
          <p:cNvPr id="9" name="TextBox 8"/>
          <p:cNvSpPr txBox="1"/>
          <p:nvPr/>
        </p:nvSpPr>
        <p:spPr>
          <a:xfrm>
            <a:off x="3357554" y="3929066"/>
            <a:ext cx="2000264" cy="461665"/>
          </a:xfrm>
          <a:prstGeom prst="rect">
            <a:avLst/>
          </a:prstGeom>
          <a:noFill/>
        </p:spPr>
        <p:txBody>
          <a:bodyPr wrap="square" rtlCol="0">
            <a:spAutoFit/>
          </a:bodyPr>
          <a:lstStyle/>
          <a:p>
            <a:pPr algn="ctr"/>
            <a:r>
              <a:rPr lang="ru-RU" sz="2400" dirty="0" smtClean="0"/>
              <a:t>физическая</a:t>
            </a:r>
            <a:endParaRPr lang="ru-RU" sz="2400" dirty="0"/>
          </a:p>
        </p:txBody>
      </p:sp>
      <p:sp>
        <p:nvSpPr>
          <p:cNvPr id="10" name="TextBox 9"/>
          <p:cNvSpPr txBox="1"/>
          <p:nvPr/>
        </p:nvSpPr>
        <p:spPr>
          <a:xfrm>
            <a:off x="1142976" y="3286124"/>
            <a:ext cx="2500330" cy="461665"/>
          </a:xfrm>
          <a:prstGeom prst="rect">
            <a:avLst/>
          </a:prstGeom>
          <a:noFill/>
        </p:spPr>
        <p:txBody>
          <a:bodyPr wrap="square" rtlCol="0">
            <a:spAutoFit/>
          </a:bodyPr>
          <a:lstStyle/>
          <a:p>
            <a:r>
              <a:rPr lang="ru-RU" sz="2400" dirty="0" smtClean="0"/>
              <a:t>геометрическая</a:t>
            </a:r>
            <a:endParaRPr lang="ru-RU" dirty="0"/>
          </a:p>
        </p:txBody>
      </p:sp>
      <p:sp>
        <p:nvSpPr>
          <p:cNvPr id="11" name="TextBox 10"/>
          <p:cNvSpPr txBox="1"/>
          <p:nvPr/>
        </p:nvSpPr>
        <p:spPr>
          <a:xfrm>
            <a:off x="5143504" y="3357562"/>
            <a:ext cx="3429024" cy="461665"/>
          </a:xfrm>
          <a:prstGeom prst="rect">
            <a:avLst/>
          </a:prstGeom>
          <a:noFill/>
        </p:spPr>
        <p:txBody>
          <a:bodyPr wrap="square" rtlCol="0">
            <a:spAutoFit/>
          </a:bodyPr>
          <a:lstStyle/>
          <a:p>
            <a:r>
              <a:rPr lang="ru-RU" sz="2400" dirty="0" smtClean="0"/>
              <a:t>физиологическая</a:t>
            </a:r>
            <a:endParaRPr lang="ru-RU" dirty="0"/>
          </a:p>
        </p:txBody>
      </p:sp>
      <p:cxnSp>
        <p:nvCxnSpPr>
          <p:cNvPr id="13" name="Прямая со стрелкой 12"/>
          <p:cNvCxnSpPr/>
          <p:nvPr/>
        </p:nvCxnSpPr>
        <p:spPr>
          <a:xfrm rot="10800000" flipV="1">
            <a:off x="3214678" y="2928934"/>
            <a:ext cx="642942" cy="357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rot="5400000">
            <a:off x="3858414" y="3428206"/>
            <a:ext cx="100013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rot="10800000" flipV="1">
            <a:off x="3000364" y="4357694"/>
            <a:ext cx="785818" cy="4286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785918" y="4786322"/>
            <a:ext cx="1643074" cy="738664"/>
          </a:xfrm>
          <a:prstGeom prst="rect">
            <a:avLst/>
          </a:prstGeom>
          <a:noFill/>
        </p:spPr>
        <p:txBody>
          <a:bodyPr wrap="square" rtlCol="0">
            <a:spAutoFit/>
          </a:bodyPr>
          <a:lstStyle/>
          <a:p>
            <a:r>
              <a:rPr lang="ru-RU" sz="2400" dirty="0" smtClean="0"/>
              <a:t>квантовая</a:t>
            </a:r>
            <a:endParaRPr lang="ru-RU" dirty="0" smtClean="0"/>
          </a:p>
          <a:p>
            <a:endParaRPr lang="ru-RU" dirty="0"/>
          </a:p>
        </p:txBody>
      </p:sp>
      <p:sp>
        <p:nvSpPr>
          <p:cNvPr id="23" name="TextBox 22"/>
          <p:cNvSpPr txBox="1"/>
          <p:nvPr/>
        </p:nvSpPr>
        <p:spPr>
          <a:xfrm>
            <a:off x="5429256" y="4786322"/>
            <a:ext cx="1643074" cy="461665"/>
          </a:xfrm>
          <a:prstGeom prst="rect">
            <a:avLst/>
          </a:prstGeom>
          <a:noFill/>
        </p:spPr>
        <p:txBody>
          <a:bodyPr wrap="square" rtlCol="0">
            <a:spAutoFit/>
          </a:bodyPr>
          <a:lstStyle/>
          <a:p>
            <a:r>
              <a:rPr lang="ru-RU" sz="2400" dirty="0" smtClean="0"/>
              <a:t>волновая</a:t>
            </a:r>
            <a:endParaRPr lang="ru-RU" dirty="0"/>
          </a:p>
        </p:txBody>
      </p:sp>
      <p:cxnSp>
        <p:nvCxnSpPr>
          <p:cNvPr id="28" name="Прямая со стрелкой 27"/>
          <p:cNvCxnSpPr/>
          <p:nvPr/>
        </p:nvCxnSpPr>
        <p:spPr>
          <a:xfrm>
            <a:off x="4857752" y="2928934"/>
            <a:ext cx="571504" cy="4286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Прямая со стрелкой 31"/>
          <p:cNvCxnSpPr/>
          <p:nvPr/>
        </p:nvCxnSpPr>
        <p:spPr>
          <a:xfrm>
            <a:off x="5000628" y="4357694"/>
            <a:ext cx="714380" cy="4286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smtClean="0"/>
              <a:t>Геометрическая оптика</a:t>
            </a:r>
            <a:br>
              <a:rPr lang="ru-RU" b="1" dirty="0" smtClean="0"/>
            </a:br>
            <a:endParaRPr lang="ru-RU" b="1" dirty="0"/>
          </a:p>
        </p:txBody>
      </p:sp>
      <p:sp>
        <p:nvSpPr>
          <p:cNvPr id="3" name="Содержимое 2"/>
          <p:cNvSpPr>
            <a:spLocks noGrp="1"/>
          </p:cNvSpPr>
          <p:nvPr>
            <p:ph idx="1"/>
          </p:nvPr>
        </p:nvSpPr>
        <p:spPr/>
        <p:txBody>
          <a:bodyPr>
            <a:normAutofit/>
          </a:bodyPr>
          <a:lstStyle/>
          <a:p>
            <a:pPr marL="365125" indent="-6350">
              <a:buNone/>
            </a:pPr>
            <a:r>
              <a:rPr lang="ru-RU" sz="1800" dirty="0" smtClean="0"/>
              <a:t>Геометрическая оптика изучает распространение световых лучей. </a:t>
            </a:r>
            <a:endParaRPr lang="ru-RU" sz="1800" dirty="0" smtClean="0"/>
          </a:p>
          <a:p>
            <a:pPr marL="365125" indent="-6350">
              <a:buNone/>
            </a:pPr>
            <a:r>
              <a:rPr lang="ru-RU" sz="1800" dirty="0" smtClean="0"/>
              <a:t>В </a:t>
            </a:r>
            <a:r>
              <a:rPr lang="ru-RU" sz="1800" dirty="0" smtClean="0"/>
              <a:t>основе геометрической оптики лежат пять основных законов:</a:t>
            </a:r>
          </a:p>
          <a:p>
            <a:pPr>
              <a:buNone/>
            </a:pPr>
            <a:r>
              <a:rPr lang="ru-RU" sz="1800" dirty="0" smtClean="0"/>
              <a:t> </a:t>
            </a:r>
          </a:p>
          <a:p>
            <a:pPr marL="365125" indent="-6350">
              <a:buNone/>
            </a:pPr>
            <a:r>
              <a:rPr lang="ru-RU" sz="1800" dirty="0" smtClean="0"/>
              <a:t>1. Закон независимости световых лучей.</a:t>
            </a:r>
          </a:p>
          <a:p>
            <a:pPr marL="365125" indent="-6350">
              <a:buNone/>
            </a:pPr>
            <a:r>
              <a:rPr lang="ru-RU" sz="1800" dirty="0" smtClean="0"/>
              <a:t>2. Закон прямолинейного распространения света.</a:t>
            </a:r>
          </a:p>
          <a:p>
            <a:pPr marL="365125" indent="-6350">
              <a:buNone/>
            </a:pPr>
            <a:r>
              <a:rPr lang="ru-RU" sz="1800" dirty="0" smtClean="0"/>
              <a:t>3. Закон отражения света.</a:t>
            </a:r>
          </a:p>
          <a:p>
            <a:pPr marL="365125" indent="-6350">
              <a:buNone/>
            </a:pPr>
            <a:r>
              <a:rPr lang="ru-RU" sz="1800" dirty="0" smtClean="0"/>
              <a:t>4. Закон преломления света.</a:t>
            </a:r>
          </a:p>
          <a:p>
            <a:pPr marL="365125" lvl="0" indent="-6350">
              <a:buNone/>
            </a:pPr>
            <a:r>
              <a:rPr lang="ru-RU" sz="1800" dirty="0" smtClean="0"/>
              <a:t>5</a:t>
            </a:r>
            <a:r>
              <a:rPr lang="ru-RU" sz="1800" dirty="0" smtClean="0"/>
              <a:t>. Закон </a:t>
            </a:r>
            <a:r>
              <a:rPr lang="ru-RU" sz="1800" dirty="0" smtClean="0"/>
              <a:t>обратимости светового луча.</a:t>
            </a:r>
          </a:p>
          <a:p>
            <a:pPr>
              <a:buNone/>
            </a:pPr>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42918"/>
            <a:ext cx="8229600" cy="5931618"/>
          </a:xfrm>
        </p:spPr>
        <p:txBody>
          <a:bodyPr>
            <a:normAutofit/>
          </a:bodyPr>
          <a:lstStyle/>
          <a:p>
            <a:pPr marL="566928" indent="-457200">
              <a:buNone/>
            </a:pPr>
            <a:r>
              <a:rPr lang="ru-RU" sz="2400" b="1" dirty="0" smtClean="0"/>
              <a:t>1</a:t>
            </a:r>
            <a:r>
              <a:rPr lang="ru-RU" b="1" dirty="0" smtClean="0"/>
              <a:t>. </a:t>
            </a:r>
            <a:r>
              <a:rPr lang="ru-RU" sz="2400" b="1" dirty="0" smtClean="0"/>
              <a:t>Закон независимости световых лучей</a:t>
            </a:r>
            <a:endParaRPr lang="ru-RU" sz="2000" b="1" dirty="0" smtClean="0"/>
          </a:p>
          <a:p>
            <a:pPr marL="179388" indent="-69850" algn="just">
              <a:buNone/>
            </a:pPr>
            <a:r>
              <a:rPr lang="ru-RU" sz="1600" dirty="0" smtClean="0"/>
              <a:t>		Опыт </a:t>
            </a:r>
            <a:r>
              <a:rPr lang="ru-RU" sz="1600" dirty="0" smtClean="0"/>
              <a:t>показывает, что световые пучки при пересечении, как правило, не возмущают друг друга, то есть лучи света распространяются независимо друг от друга. Это означает, что действие одного пучка не зависит от наличия других пучков  </a:t>
            </a:r>
          </a:p>
        </p:txBody>
      </p:sp>
      <p:pic>
        <p:nvPicPr>
          <p:cNvPr id="4" name="Рисунок 3" descr="clip_image004.jpg"/>
          <p:cNvPicPr>
            <a:picLocks noChangeAspect="1"/>
          </p:cNvPicPr>
          <p:nvPr/>
        </p:nvPicPr>
        <p:blipFill>
          <a:blip r:embed="rId2"/>
          <a:stretch>
            <a:fillRect/>
          </a:stretch>
        </p:blipFill>
        <p:spPr>
          <a:xfrm>
            <a:off x="1357290" y="2571744"/>
            <a:ext cx="6357982" cy="3750131"/>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714356"/>
            <a:ext cx="8543956" cy="5860180"/>
          </a:xfrm>
        </p:spPr>
        <p:txBody>
          <a:bodyPr>
            <a:normAutofit/>
          </a:bodyPr>
          <a:lstStyle/>
          <a:p>
            <a:pPr>
              <a:spcAft>
                <a:spcPts val="1200"/>
              </a:spcAft>
              <a:buNone/>
            </a:pPr>
            <a:r>
              <a:rPr lang="ru-RU" sz="2400" b="1" dirty="0" smtClean="0"/>
              <a:t>2. Закон прямолинейного распространения света</a:t>
            </a:r>
          </a:p>
          <a:p>
            <a:pPr>
              <a:buNone/>
            </a:pPr>
            <a:r>
              <a:rPr lang="ru-RU" sz="2000" dirty="0" smtClean="0"/>
              <a:t>В однородной среде свет распространяется вдоль прямых линий.</a:t>
            </a:r>
          </a:p>
          <a:p>
            <a:pPr>
              <a:buNone/>
            </a:pPr>
            <a:endParaRPr lang="ru-RU" sz="2000" dirty="0"/>
          </a:p>
        </p:txBody>
      </p:sp>
      <p:pic>
        <p:nvPicPr>
          <p:cNvPr id="5" name="Рисунок 4" descr="im2.JPG"/>
          <p:cNvPicPr>
            <a:picLocks noChangeAspect="1"/>
          </p:cNvPicPr>
          <p:nvPr/>
        </p:nvPicPr>
        <p:blipFill>
          <a:blip r:embed="rId2"/>
          <a:stretch>
            <a:fillRect/>
          </a:stretch>
        </p:blipFill>
        <p:spPr>
          <a:xfrm>
            <a:off x="4643438" y="2928934"/>
            <a:ext cx="3319479" cy="1971967"/>
          </a:xfrm>
          <a:prstGeom prst="rect">
            <a:avLst/>
          </a:prstGeom>
        </p:spPr>
      </p:pic>
      <p:pic>
        <p:nvPicPr>
          <p:cNvPr id="6" name="Рисунок 5" descr="full-shadow.png"/>
          <p:cNvPicPr>
            <a:picLocks noChangeAspect="1"/>
          </p:cNvPicPr>
          <p:nvPr/>
        </p:nvPicPr>
        <p:blipFill>
          <a:blip r:embed="rId3"/>
          <a:stretch>
            <a:fillRect/>
          </a:stretch>
        </p:blipFill>
        <p:spPr>
          <a:xfrm>
            <a:off x="714348" y="2571744"/>
            <a:ext cx="2643206" cy="2643206"/>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785794"/>
            <a:ext cx="8229600" cy="5788742"/>
          </a:xfrm>
        </p:spPr>
        <p:txBody>
          <a:bodyPr>
            <a:normAutofit/>
          </a:bodyPr>
          <a:lstStyle/>
          <a:p>
            <a:pPr>
              <a:buNone/>
            </a:pPr>
            <a:r>
              <a:rPr lang="ru-RU" sz="2400" b="1" dirty="0" smtClean="0"/>
              <a:t>3. Закон отражения света</a:t>
            </a:r>
          </a:p>
          <a:p>
            <a:pPr>
              <a:buNone/>
            </a:pPr>
            <a:endParaRPr lang="ru-RU" sz="2000" dirty="0" smtClean="0"/>
          </a:p>
          <a:p>
            <a:pPr>
              <a:buNone/>
            </a:pPr>
            <a:endParaRPr lang="ru-RU" sz="2000" dirty="0"/>
          </a:p>
        </p:txBody>
      </p:sp>
      <p:sp>
        <p:nvSpPr>
          <p:cNvPr id="4" name="Прямоугольник 3"/>
          <p:cNvSpPr/>
          <p:nvPr/>
        </p:nvSpPr>
        <p:spPr>
          <a:xfrm>
            <a:off x="571472" y="1357298"/>
            <a:ext cx="8072494" cy="1477328"/>
          </a:xfrm>
          <a:prstGeom prst="rect">
            <a:avLst/>
          </a:prstGeom>
        </p:spPr>
        <p:txBody>
          <a:bodyPr wrap="square">
            <a:spAutoFit/>
          </a:bodyPr>
          <a:lstStyle/>
          <a:p>
            <a:pPr marL="342900" indent="-342900">
              <a:buAutoNum type="arabicParenR"/>
            </a:pPr>
            <a:r>
              <a:rPr lang="ru-RU" dirty="0" smtClean="0"/>
              <a:t>Падающий </a:t>
            </a:r>
            <a:r>
              <a:rPr lang="ru-RU" dirty="0" smtClean="0"/>
              <a:t>луч, отражённый луч и перпендикуляр к отражающей поверхности, </a:t>
            </a:r>
            <a:r>
              <a:rPr lang="ru-RU" dirty="0" smtClean="0"/>
              <a:t>проведённый </a:t>
            </a:r>
            <a:r>
              <a:rPr lang="ru-RU" dirty="0" smtClean="0"/>
              <a:t>в точке падения, лежат в одной плоскости</a:t>
            </a:r>
            <a:r>
              <a:rPr lang="ru-RU" dirty="0" smtClean="0"/>
              <a:t>.</a:t>
            </a:r>
          </a:p>
          <a:p>
            <a:pPr marL="342900" indent="-342900"/>
            <a:endParaRPr lang="ru-RU" dirty="0" smtClean="0"/>
          </a:p>
          <a:p>
            <a:r>
              <a:rPr lang="ru-RU" dirty="0" smtClean="0"/>
              <a:t>2) Угол отражения равен углу падения.</a:t>
            </a:r>
          </a:p>
        </p:txBody>
      </p:sp>
      <p:pic>
        <p:nvPicPr>
          <p:cNvPr id="5" name="Содержимое 3" descr="image41.gif (1556 bytes)"/>
          <p:cNvPicPr>
            <a:picLocks/>
          </p:cNvPicPr>
          <p:nvPr/>
        </p:nvPicPr>
        <p:blipFill>
          <a:blip r:embed="rId2"/>
          <a:srcRect/>
          <a:stretch>
            <a:fillRect/>
          </a:stretch>
        </p:blipFill>
        <p:spPr bwMode="auto">
          <a:xfrm>
            <a:off x="571472" y="3357562"/>
            <a:ext cx="2786082" cy="2071702"/>
          </a:xfrm>
          <a:prstGeom prst="rect">
            <a:avLst/>
          </a:prstGeom>
          <a:noFill/>
          <a:ln w="9525">
            <a:noFill/>
            <a:miter lim="800000"/>
            <a:headEnd/>
            <a:tailEnd/>
          </a:ln>
        </p:spPr>
      </p:pic>
      <p:pic>
        <p:nvPicPr>
          <p:cNvPr id="6" name="Рисунок 5" descr="image42.gif (2804 bytes)"/>
          <p:cNvPicPr/>
          <p:nvPr/>
        </p:nvPicPr>
        <p:blipFill>
          <a:blip r:embed="rId3"/>
          <a:srcRect/>
          <a:stretch>
            <a:fillRect/>
          </a:stretch>
        </p:blipFill>
        <p:spPr bwMode="auto">
          <a:xfrm>
            <a:off x="5072066" y="3571876"/>
            <a:ext cx="2714644" cy="19288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Городская">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484</TotalTime>
  <Words>961</Words>
  <PresentationFormat>Экран (4:3)</PresentationFormat>
  <Paragraphs>154</Paragraphs>
  <Slides>28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28</vt:i4>
      </vt:variant>
    </vt:vector>
  </HeadingPairs>
  <TitlesOfParts>
    <vt:vector size="29" baseType="lpstr">
      <vt:lpstr>Городская</vt:lpstr>
      <vt:lpstr>Математические принципы в оптике </vt:lpstr>
      <vt:lpstr>Слайд 2</vt:lpstr>
      <vt:lpstr>История развития оптики и математики</vt:lpstr>
      <vt:lpstr>Оптика </vt:lpstr>
      <vt:lpstr> Основные теоретические понятия</vt:lpstr>
      <vt:lpstr>Геометрическая оптика </vt:lpstr>
      <vt:lpstr>Слайд 7</vt:lpstr>
      <vt:lpstr>Слайд 8</vt:lpstr>
      <vt:lpstr>Слайд 9</vt:lpstr>
      <vt:lpstr>Слайд 10</vt:lpstr>
      <vt:lpstr>Слайд 11</vt:lpstr>
      <vt:lpstr>Прикладная оптика</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Практическое применение оптических задач</vt:lpstr>
      <vt:lpstr>Слайд 27</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Математические принципы оптики </dc:title>
  <dc:creator>Наталья Бабиева</dc:creator>
  <cp:lastModifiedBy>nataliya</cp:lastModifiedBy>
  <cp:revision>48</cp:revision>
  <dcterms:created xsi:type="dcterms:W3CDTF">2015-02-16T10:11:23Z</dcterms:created>
  <dcterms:modified xsi:type="dcterms:W3CDTF">2015-02-18T07:43:08Z</dcterms:modified>
</cp:coreProperties>
</file>