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76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75" r:id="rId16"/>
    <p:sldId id="27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EC0A41-3B6E-4C28-9D86-DE8BCE0A5333}" type="datetimeFigureOut">
              <a:rPr lang="ru-RU" smtClean="0"/>
              <a:pPr/>
              <a:t>23.08.2016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C4297-76CF-413A-8E4A-F05869B03FA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EC0A41-3B6E-4C28-9D86-DE8BCE0A5333}" type="datetimeFigureOut">
              <a:rPr lang="ru-RU" smtClean="0"/>
              <a:pPr/>
              <a:t>23.08.2016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C4297-76CF-413A-8E4A-F05869B03F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EC0A41-3B6E-4C28-9D86-DE8BCE0A5333}" type="datetimeFigureOut">
              <a:rPr lang="ru-RU" smtClean="0"/>
              <a:pPr/>
              <a:t>23.08.2016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C4297-76CF-413A-8E4A-F05869B03F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EC0A41-3B6E-4C28-9D86-DE8BCE0A5333}" type="datetimeFigureOut">
              <a:rPr lang="ru-RU" smtClean="0"/>
              <a:pPr/>
              <a:t>23.08.2016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C4297-76CF-413A-8E4A-F05869B03F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EC0A41-3B6E-4C28-9D86-DE8BCE0A5333}" type="datetimeFigureOut">
              <a:rPr lang="ru-RU" smtClean="0"/>
              <a:pPr/>
              <a:t>23.08.2016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C4297-76CF-413A-8E4A-F05869B03FA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EC0A41-3B6E-4C28-9D86-DE8BCE0A5333}" type="datetimeFigureOut">
              <a:rPr lang="ru-RU" smtClean="0"/>
              <a:pPr/>
              <a:t>23.08.2016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C4297-76CF-413A-8E4A-F05869B03F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EC0A41-3B6E-4C28-9D86-DE8BCE0A5333}" type="datetimeFigureOut">
              <a:rPr lang="ru-RU" smtClean="0"/>
              <a:pPr/>
              <a:t>23.08.2016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C4297-76CF-413A-8E4A-F05869B03F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EC0A41-3B6E-4C28-9D86-DE8BCE0A5333}" type="datetimeFigureOut">
              <a:rPr lang="ru-RU" smtClean="0"/>
              <a:pPr/>
              <a:t>23.08.2016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C4297-76CF-413A-8E4A-F05869B03F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EC0A41-3B6E-4C28-9D86-DE8BCE0A5333}" type="datetimeFigureOut">
              <a:rPr lang="ru-RU" smtClean="0"/>
              <a:pPr/>
              <a:t>23.08.2016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C4297-76CF-413A-8E4A-F05869B03FA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EC0A41-3B6E-4C28-9D86-DE8BCE0A5333}" type="datetimeFigureOut">
              <a:rPr lang="ru-RU" smtClean="0"/>
              <a:pPr/>
              <a:t>23.08.2016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C4297-76CF-413A-8E4A-F05869B03F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EC0A41-3B6E-4C28-9D86-DE8BCE0A5333}" type="datetimeFigureOut">
              <a:rPr lang="ru-RU" smtClean="0"/>
              <a:pPr/>
              <a:t>23.08.2016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C4297-76CF-413A-8E4A-F05869B03FA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1EC0A41-3B6E-4C28-9D86-DE8BCE0A5333}" type="datetimeFigureOut">
              <a:rPr lang="ru-RU" smtClean="0"/>
              <a:pPr/>
              <a:t>23.08.2016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20C4297-76CF-413A-8E4A-F05869B03FA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Documents%20and%20Settings\Admin\&#1056;&#1072;&#1073;&#1086;&#1095;&#1080;&#1081;%20&#1089;&#1090;&#1086;&#1083;\&#1090;&#1072;&#1083;&#1072;&#1085;&#1090;\&#1044;&#1080;&#1089;&#1087;&#1091;&#1090;&#1099;%20&#1085;&#1072;%20&#1091;&#1088;&#1086;&#1082;&#1072;&#1093;%20&#1084;&#1072;&#1090;&#1077;&#1084;&#1072;&#1090;&#1080;&#1082;&#1080;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slide" Target="slide15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C:\Documents and Settings\Admin\Рабочий стол\Безымян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9004" y="1142984"/>
            <a:ext cx="3094996" cy="212474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3000372"/>
            <a:ext cx="7790712" cy="3676656"/>
          </a:xfrm>
        </p:spPr>
        <p:txBody>
          <a:bodyPr/>
          <a:lstStyle/>
          <a:p>
            <a:r>
              <a:rPr lang="ru-RU" dirty="0" smtClean="0"/>
              <a:t>Вас приветствует учитель математики </a:t>
            </a:r>
            <a:r>
              <a:rPr lang="ru-RU" dirty="0" err="1" smtClean="0"/>
              <a:t>Гановичева</a:t>
            </a:r>
            <a:r>
              <a:rPr lang="ru-RU" dirty="0" smtClean="0"/>
              <a:t> Анна Николаевна, учитель высшей категории, почетный работник народного образования, ветеран труда.</a:t>
            </a:r>
          </a:p>
          <a:p>
            <a:endParaRPr lang="ru-RU" dirty="0" smtClean="0"/>
          </a:p>
          <a:p>
            <a:r>
              <a:rPr lang="ru-RU" dirty="0" smtClean="0"/>
              <a:t>Стаж педагогической работы – 41 год.</a:t>
            </a:r>
            <a:endParaRPr lang="ru-RU" dirty="0"/>
          </a:p>
        </p:txBody>
      </p:sp>
      <p:pic>
        <p:nvPicPr>
          <p:cNvPr id="2054" name="Picture 6" descr="C:\Documents and Settings\Admin\Рабочий стол\талант\header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0"/>
            <a:ext cx="10704000" cy="1857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Дежурные слова на каждом уроке, ведение математического словаря.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Словарные диктанты как элемент самостоятельной работы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Мнемонические правила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Разбор математических понятий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Вводные беседы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Рубрики в учебнике «Говори правильно»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43834" y="5500702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учебником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Выделение основных понятий, формул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Работа с устными заданиями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Изучение исторического материала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Рубрики в учебнике «Говори правильно»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Решение задач и упражнений по изучаемой теме с объяснением приемов вычисления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43834" y="5500702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Дидактические игры и упражнения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Объяснение решения типовых задач по цепочке</a:t>
            </a:r>
          </a:p>
          <a:p>
            <a:r>
              <a:rPr lang="ru-RU" dirty="0" smtClean="0"/>
              <a:t>«Деловые игры»(Математическое домино, </a:t>
            </a:r>
            <a:r>
              <a:rPr lang="ru-RU" dirty="0" err="1" smtClean="0"/>
              <a:t>Брейн-ринг</a:t>
            </a:r>
            <a:r>
              <a:rPr lang="ru-RU" dirty="0" smtClean="0"/>
              <a:t> , Колесо Фортуны и др.)</a:t>
            </a:r>
          </a:p>
          <a:p>
            <a:r>
              <a:rPr lang="ru-RU" dirty="0" smtClean="0"/>
              <a:t>Упражнения в группах «Помоги товарищу» </a:t>
            </a:r>
            <a:r>
              <a:rPr lang="ru-RU" dirty="0" err="1" smtClean="0"/>
              <a:t>идр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«Живые задачи»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43834" y="5500702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Различные способы решения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Урок одной задачи </a:t>
            </a:r>
          </a:p>
          <a:p>
            <a:r>
              <a:rPr lang="ru-RU" dirty="0" smtClean="0"/>
              <a:t>Урок – конкурс на лучшее решение задачи</a:t>
            </a:r>
          </a:p>
          <a:p>
            <a:r>
              <a:rPr lang="ru-RU" dirty="0" smtClean="0"/>
              <a:t>Задачи практического содержания</a:t>
            </a:r>
          </a:p>
          <a:p>
            <a:r>
              <a:rPr lang="ru-RU" dirty="0" smtClean="0"/>
              <a:t>Работа в парах и группах по решению задач</a:t>
            </a:r>
          </a:p>
          <a:p>
            <a:r>
              <a:rPr lang="ru-RU" dirty="0" smtClean="0"/>
              <a:t>Подбор или составление своих задач по изучаемой теме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43834" y="5500702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Проекты, практические работы</a:t>
            </a: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Проектная деятельность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Различные практические работы и задания: задачи на нахождение расстояния на карте или на местности с учетом масштаба, построение плана своей комнаты,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квартиры, нахождение расстояния до недоступного предмета, составление диаграмм и др.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643834" y="5500702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35608" y="274638"/>
            <a:ext cx="7498080" cy="1439850"/>
          </a:xfrm>
          <a:prstGeom prst="rect">
            <a:avLst/>
          </a:prstGeom>
        </p:spPr>
        <p:txBody>
          <a:bodyPr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Дискуссии, диспуты, дебаты, софизмы</a:t>
            </a:r>
            <a:br>
              <a:rPr kumimoji="0" lang="ru-RU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Дискуссии одного вопроса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Назовите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профессии в которых нельзя обойтись без знания математики)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Дебаты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2400" dirty="0" smtClean="0"/>
              <a:t>(Нужны ли дроби в нашей жизни? Можно ли обойтись без знания темы «Проценты»?)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Диспуты («Магическая сила единицы», «Нуль – ничто и нечто», «Велик и разнообразен мир точек», 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«Такие необычайные обычные числа», «В нашей жизни, очень модной, можно жить без производной», «Много или мало», «Мы на диспуте, аврал, обсуждаем интеграл!».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Управляющая кнопка: документ 5">
            <a:hlinkClick r:id="rId2" action="ppaction://program" highlightClick="1"/>
          </p:cNvPr>
          <p:cNvSpPr/>
          <p:nvPr/>
        </p:nvSpPr>
        <p:spPr>
          <a:xfrm>
            <a:off x="7358082" y="5429264"/>
            <a:ext cx="1042416" cy="104241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404664"/>
            <a:ext cx="7416824" cy="923330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Спасибо за внимание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20072" y="2132856"/>
            <a:ext cx="184731" cy="923330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6" name="Содержимое 5" descr="http://school98kemer.ucoz.ru/Liv2015-2016/61411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556792"/>
            <a:ext cx="6912768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chtivo.ru/getpic3d/16775388/350/141886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3929066"/>
            <a:ext cx="3143272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714356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Внеурочная деятельность как ресурс математического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2500306"/>
            <a:ext cx="6400800" cy="2160240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Создание условий для развития математической речи учащихся в </a:t>
            </a:r>
          </a:p>
          <a:p>
            <a:r>
              <a:rPr lang="ru-RU" sz="3200" dirty="0"/>
              <a:t>у</a:t>
            </a:r>
            <a:r>
              <a:rPr lang="ru-RU" sz="3200" dirty="0" smtClean="0"/>
              <a:t>словиях перехода на ФГОС нового поколения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Основная педагогическая идея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500174"/>
            <a:ext cx="7858180" cy="50006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  </a:t>
            </a:r>
            <a:r>
              <a:rPr lang="ru-RU" dirty="0" smtClean="0"/>
              <a:t>Необходимым условием формирования всей системы универсальных и предметных (математических) действий является развитие математической речи школьников. Новый стандарт основного общего школьного образования рассматривает речь как необходимый компонент личностных,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и предметных результатов обучения.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714356"/>
            <a:ext cx="8072462" cy="328614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Системно-методологической основой развития математической речи школьников является </a:t>
            </a:r>
            <a:r>
              <a:rPr lang="ru-RU" sz="4000" dirty="0" err="1" smtClean="0"/>
              <a:t>деятельностный</a:t>
            </a:r>
            <a:r>
              <a:rPr lang="ru-RU" sz="4000" dirty="0" smtClean="0"/>
              <a:t> и лично-ориентированный походы.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714620"/>
            <a:ext cx="7858180" cy="392909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1027" name="Picture 3" descr="C:\Documents and Settings\Admin\Рабочий стол\талант\5380293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4857760"/>
            <a:ext cx="6941188" cy="1785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Основная педагогическая идея опыта: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Развитие речи учащихся должно быть естественным образом вплетено в учебный процесс, являться целью каждого урока математики, каждого внеурочного занятия или мероприятия.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428736"/>
            <a:ext cx="7498080" cy="480060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«Язык не есть только говор и речь: </a:t>
            </a:r>
          </a:p>
          <a:p>
            <a:pPr algn="just">
              <a:buNone/>
            </a:pPr>
            <a:r>
              <a:rPr lang="ru-RU" dirty="0" smtClean="0"/>
              <a:t>   язык есть образ всего внутреннего человека – его ум, того, что называется сердцем, он выразитель воспитания, всех сил умственных и нравственных»</a:t>
            </a:r>
          </a:p>
          <a:p>
            <a:pPr algn="r">
              <a:buNone/>
            </a:pPr>
            <a:r>
              <a:rPr lang="ru-RU" dirty="0" smtClean="0"/>
              <a:t>И.Я.Гончаров.</a:t>
            </a:r>
            <a:endParaRPr lang="ru-RU" dirty="0"/>
          </a:p>
        </p:txBody>
      </p:sp>
      <p:pic>
        <p:nvPicPr>
          <p:cNvPr id="4" name="Рисунок 3" descr="http://zwierciadlo.pl/wp-content/uploads/2012/08/12472063_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4000504"/>
            <a:ext cx="364333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Математика – фундаментальная наука, представляющая языковые средства другим наукам; тем самым она выявляет их структурную взаимосвязь и способствует нахождению самых общих законов природы.</a:t>
            </a:r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ru-RU" dirty="0" smtClean="0"/>
              <a:t>Свободная энциклопедия.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Речевые модульные технологии: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ru-RU" sz="3500" dirty="0" smtClean="0"/>
              <a:t>Дискуссионно-диалоговые технологии.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500" dirty="0" smtClean="0"/>
              <a:t>Технология «Дебаты».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500" dirty="0" smtClean="0"/>
              <a:t>Технология проблемного диалога.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500" dirty="0" smtClean="0"/>
              <a:t>Технология «Педагогические мастерские»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3500" dirty="0" smtClean="0"/>
              <a:t>Технология «Диспуты»</a:t>
            </a:r>
          </a:p>
          <a:p>
            <a:pPr marL="596646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Формы и методы развития речи учащихся на уроках математики и во внеурочной деятельности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hlinkClick r:id="rId2" action="ppaction://hlinksldjump"/>
              </a:rPr>
              <a:t>Словарная работа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hlinkClick r:id="rId3" action="ppaction://hlinksldjump"/>
              </a:rPr>
              <a:t>Работа с учебником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hlinkClick r:id="rId4" action="ppaction://hlinksldjump"/>
              </a:rPr>
              <a:t>Дидактические развивающие игры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hlinkClick r:id="rId5" action="ppaction://hlinksldjump"/>
              </a:rPr>
              <a:t>Различные способы решения задач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hlinkClick r:id="rId6" action="ppaction://hlinksldjump"/>
              </a:rPr>
              <a:t>Проекты, практические работы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hlinkClick r:id="rId7" action="ppaction://hlinksldjump"/>
              </a:rPr>
              <a:t>Дискуссии, диспуты, дебаты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Беседы, стихи, сказки, «Живые задачи» и др.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630</TotalTime>
  <Words>545</Words>
  <Application>Microsoft Office PowerPoint</Application>
  <PresentationFormat>Экран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Слайд 1</vt:lpstr>
      <vt:lpstr>Внеурочная деятельность как ресурс математического образования</vt:lpstr>
      <vt:lpstr>Основная педагогическая идея</vt:lpstr>
      <vt:lpstr>Системно-методологической основой развития математической речи школьников является деятельностный и лично-ориентированный походы.</vt:lpstr>
      <vt:lpstr>Основная педагогическая идея опыта:</vt:lpstr>
      <vt:lpstr>Слайд 6</vt:lpstr>
      <vt:lpstr>Слайд 7</vt:lpstr>
      <vt:lpstr>Речевые модульные технологии:</vt:lpstr>
      <vt:lpstr>Формы и методы развития речи учащихся на уроках математики и во внеурочной деятельности</vt:lpstr>
      <vt:lpstr>Словарная работа</vt:lpstr>
      <vt:lpstr>Работа с учебником</vt:lpstr>
      <vt:lpstr>Дидактические игры и упражнения</vt:lpstr>
      <vt:lpstr>Различные способы решения задач</vt:lpstr>
      <vt:lpstr>Слайд 14</vt:lpstr>
      <vt:lpstr>Слайд 15</vt:lpstr>
      <vt:lpstr>Слайд 16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Внеурочная деятельность как ресурс математического образования</dc:title>
  <dc:creator>Анна Гановичева</dc:creator>
  <cp:lastModifiedBy>Анна Гановичева</cp:lastModifiedBy>
  <cp:revision>56</cp:revision>
  <dcterms:created xsi:type="dcterms:W3CDTF">2015-10-31T17:21:58Z</dcterms:created>
  <dcterms:modified xsi:type="dcterms:W3CDTF">2016-08-23T18:06:46Z</dcterms:modified>
</cp:coreProperties>
</file>