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1" r:id="rId2"/>
    <p:sldId id="312" r:id="rId3"/>
    <p:sldId id="384" r:id="rId4"/>
    <p:sldId id="385" r:id="rId5"/>
    <p:sldId id="386" r:id="rId6"/>
    <p:sldId id="387" r:id="rId7"/>
    <p:sldId id="388" r:id="rId8"/>
    <p:sldId id="309" r:id="rId9"/>
    <p:sldId id="321" r:id="rId10"/>
    <p:sldId id="333" r:id="rId11"/>
    <p:sldId id="322" r:id="rId12"/>
    <p:sldId id="323" r:id="rId13"/>
    <p:sldId id="324" r:id="rId14"/>
    <p:sldId id="325" r:id="rId15"/>
    <p:sldId id="326" r:id="rId16"/>
    <p:sldId id="329" r:id="rId17"/>
    <p:sldId id="330" r:id="rId18"/>
    <p:sldId id="331" r:id="rId19"/>
    <p:sldId id="332" r:id="rId20"/>
    <p:sldId id="416" r:id="rId21"/>
    <p:sldId id="417" r:id="rId22"/>
    <p:sldId id="445" r:id="rId23"/>
    <p:sldId id="446" r:id="rId24"/>
    <p:sldId id="414" r:id="rId25"/>
    <p:sldId id="413" r:id="rId26"/>
    <p:sldId id="444" r:id="rId27"/>
    <p:sldId id="25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/>
    <p:restoredTop sz="94289" autoAdjust="0"/>
  </p:normalViewPr>
  <p:slideViewPr>
    <p:cSldViewPr showGuides="1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2604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DC67CC-9173-4A49-9B69-54A68207ECA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3923C2-E8DB-4100-B090-E08D303B0EC7}">
      <dgm:prSet phldrT="[Текст]"/>
      <dgm:sp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www.lecta.ru</a:t>
          </a:r>
          <a:endParaRPr lang="ru-RU" dirty="0">
            <a:solidFill>
              <a:schemeClr val="bg1"/>
            </a:solidFill>
          </a:endParaRPr>
        </a:p>
      </dgm:t>
    </dgm:pt>
    <dgm:pt modelId="{5142ECBE-247A-4539-8D35-E9336A8B19B5}" type="parTrans" cxnId="{37BB290D-76C1-40C4-AF32-33E438CD6052}">
      <dgm:prSet/>
      <dgm:spPr/>
      <dgm:t>
        <a:bodyPr/>
        <a:lstStyle/>
        <a:p>
          <a:endParaRPr lang="ru-RU"/>
        </a:p>
      </dgm:t>
    </dgm:pt>
    <dgm:pt modelId="{709347CD-F8E2-469C-A519-74D18EEEEAC1}" type="sibTrans" cxnId="{37BB290D-76C1-40C4-AF32-33E438CD6052}">
      <dgm:prSet/>
      <dgm:spPr/>
      <dgm:t>
        <a:bodyPr/>
        <a:lstStyle/>
        <a:p>
          <a:endParaRPr lang="ru-RU"/>
        </a:p>
      </dgm:t>
    </dgm:pt>
    <dgm:pt modelId="{F2BF0829-B20E-4B1C-99AB-385A532D97D2}">
      <dgm:prSet phldrT="[Текст]" custT="1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 lIns="0" tIns="0" rIns="0" bIns="0"/>
        <a:lstStyle/>
        <a:p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ИНТЕРНЕТ-МАГАЗИН</a:t>
          </a:r>
          <a:b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dirty="0" smtClean="0"/>
            <a:t>для учеников и родителей</a:t>
          </a:r>
        </a:p>
        <a:p>
          <a:endParaRPr lang="ru-RU" sz="1400" dirty="0" smtClean="0"/>
        </a:p>
        <a:p>
          <a:r>
            <a:rPr lang="ru-RU" sz="1400" dirty="0" smtClean="0"/>
            <a:t>быстрый доступ к электронным учебникам </a:t>
          </a:r>
        </a:p>
        <a:p>
          <a:r>
            <a:rPr lang="ru-RU" sz="1400" dirty="0" smtClean="0"/>
            <a:t>из каталога </a:t>
          </a:r>
          <a:r>
            <a:rPr lang="en-US" sz="1400" dirty="0" smtClean="0"/>
            <a:t>LECTA</a:t>
          </a:r>
          <a:r>
            <a:rPr lang="ru-RU" sz="1400" dirty="0" smtClean="0"/>
            <a:t> на домашнем компьютере </a:t>
          </a:r>
        </a:p>
        <a:p>
          <a:r>
            <a:rPr lang="ru-RU" sz="1400" dirty="0" smtClean="0"/>
            <a:t>или мобильном устройстве</a:t>
          </a:r>
        </a:p>
      </dgm:t>
    </dgm:pt>
    <dgm:pt modelId="{B7683697-93BF-4BE6-8FA0-322954358901}" type="parTrans" cxnId="{441B099D-258B-4863-A1A5-E11577F350C1}">
      <dgm:prSet/>
      <dgm:spPr/>
      <dgm:t>
        <a:bodyPr/>
        <a:lstStyle/>
        <a:p>
          <a:endParaRPr lang="ru-RU"/>
        </a:p>
      </dgm:t>
    </dgm:pt>
    <dgm:pt modelId="{F0F0D38D-E277-4CCC-AEB7-D2AAB170CD42}" type="sibTrans" cxnId="{441B099D-258B-4863-A1A5-E11577F350C1}">
      <dgm:prSet/>
      <dgm:spPr/>
      <dgm:t>
        <a:bodyPr/>
        <a:lstStyle/>
        <a:p>
          <a:endParaRPr lang="ru-RU"/>
        </a:p>
      </dgm:t>
    </dgm:pt>
    <dgm:pt modelId="{A81B9D46-E51C-4FB4-9330-C659F9FDC364}">
      <dgm:prSet phldrT="[Текст]" custT="1"/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 lIns="0" tIns="0" rIns="0" bIns="0"/>
        <a:lstStyle/>
        <a:p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КНИГОВЫДАЧА</a:t>
          </a:r>
          <a:b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dirty="0" smtClean="0"/>
            <a:t>для учителей и библиотекарей</a:t>
          </a:r>
        </a:p>
        <a:p>
          <a:endParaRPr lang="ru-RU" sz="1400" dirty="0" smtClean="0"/>
        </a:p>
        <a:p>
          <a:r>
            <a:rPr lang="ru-RU" sz="1400" dirty="0" smtClean="0"/>
            <a:t>практичный сервис по предоставлению доступа</a:t>
          </a:r>
        </a:p>
        <a:p>
          <a:r>
            <a:rPr lang="ru-RU" sz="1400" dirty="0" smtClean="0"/>
            <a:t>к электронным учебникам </a:t>
          </a:r>
        </a:p>
        <a:p>
          <a:r>
            <a:rPr lang="ru-RU" sz="1400" dirty="0" smtClean="0"/>
            <a:t>для учеников вашей школы</a:t>
          </a:r>
          <a:endParaRPr lang="ru-RU" sz="1400" dirty="0"/>
        </a:p>
      </dgm:t>
    </dgm:pt>
    <dgm:pt modelId="{2D7649E2-F82E-4904-A8A7-186BB4E2D8DC}" type="parTrans" cxnId="{AA1F8766-73B7-49E2-8623-E18A4AF16F9A}">
      <dgm:prSet/>
      <dgm:spPr/>
      <dgm:t>
        <a:bodyPr/>
        <a:lstStyle/>
        <a:p>
          <a:endParaRPr lang="ru-RU"/>
        </a:p>
      </dgm:t>
    </dgm:pt>
    <dgm:pt modelId="{9121FC1E-94CF-4B56-BBDB-8A97C9E080F6}" type="sibTrans" cxnId="{AA1F8766-73B7-49E2-8623-E18A4AF16F9A}">
      <dgm:prSet/>
      <dgm:spPr/>
      <dgm:t>
        <a:bodyPr/>
        <a:lstStyle/>
        <a:p>
          <a:endParaRPr lang="ru-RU"/>
        </a:p>
      </dgm:t>
    </dgm:pt>
    <dgm:pt modelId="{2434B93E-F4F5-481C-B9C8-3E36AA7BCD35}">
      <dgm:prSet phldrT="[Текст]" custT="1"/>
      <dgm:spPr>
        <a:gradFill flip="none" rotWithShape="1">
          <a:gsLst>
            <a:gs pos="0">
              <a:schemeClr val="accent4">
                <a:lumMod val="40000"/>
                <a:lumOff val="60000"/>
                <a:alpha val="98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 lIns="0" tIns="0" rIns="0" bIns="0"/>
        <a:lstStyle/>
        <a:p>
          <a:endParaRPr lang="ru-RU" sz="24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cs typeface="Arial" panose="020B0604020202020204" pitchFamily="34" charset="0"/>
          </a:endParaRPr>
        </a:p>
        <a:p>
          <a:r>
            <a:rPr lang="en-US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ONLINE-</a:t>
          </a:r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ЧТЕНИЕ</a:t>
          </a:r>
          <a:b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для посетителей сайта</a:t>
          </a:r>
          <a:endParaRPr lang="ru-RU" sz="12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endParaRPr>
        </a:p>
        <a:p>
          <a:endParaRPr lang="ru-RU" sz="1500" dirty="0" smtClean="0"/>
        </a:p>
        <a:p>
          <a:r>
            <a:rPr lang="ru-RU" sz="1500" dirty="0" smtClean="0"/>
            <a:t>удобная возможность читать учебник</a:t>
          </a:r>
          <a:br>
            <a:rPr lang="ru-RU" sz="1500" dirty="0" smtClean="0"/>
          </a:br>
          <a:r>
            <a:rPr lang="ru-RU" sz="1500" dirty="0" smtClean="0"/>
            <a:t>прямо на сайте, не скачивая приложение</a:t>
          </a:r>
        </a:p>
        <a:p>
          <a:endParaRPr lang="ru-RU" sz="1500" dirty="0" smtClean="0"/>
        </a:p>
        <a:p>
          <a:endParaRPr lang="ru-RU" sz="1500" dirty="0" smtClean="0"/>
        </a:p>
      </dgm:t>
    </dgm:pt>
    <dgm:pt modelId="{BBE75D8C-C898-4745-9244-8E0B1D619E0A}" type="parTrans" cxnId="{0050B724-DBC6-4D82-9D87-416B9188DFD5}">
      <dgm:prSet/>
      <dgm:spPr/>
      <dgm:t>
        <a:bodyPr/>
        <a:lstStyle/>
        <a:p>
          <a:endParaRPr lang="ru-RU"/>
        </a:p>
      </dgm:t>
    </dgm:pt>
    <dgm:pt modelId="{3A20CA76-5F96-4334-8047-E3695E26E1C8}" type="sibTrans" cxnId="{0050B724-DBC6-4D82-9D87-416B9188DFD5}">
      <dgm:prSet/>
      <dgm:spPr/>
      <dgm:t>
        <a:bodyPr/>
        <a:lstStyle/>
        <a:p>
          <a:endParaRPr lang="ru-RU"/>
        </a:p>
      </dgm:t>
    </dgm:pt>
    <dgm:pt modelId="{B8411F23-AB44-47D6-89CF-32171948A316}">
      <dgm:prSet phldrT="[Текст]" custT="1"/>
      <dgm:spPr>
        <a:gradFill rotWithShape="0">
          <a:gsLst>
            <a:gs pos="0">
              <a:srgbClr val="6699FF">
                <a:shade val="30000"/>
                <a:satMod val="115000"/>
              </a:srgbClr>
            </a:gs>
            <a:gs pos="100000">
              <a:srgbClr val="6699FF">
                <a:shade val="67500"/>
                <a:satMod val="115000"/>
                <a:alpha val="40000"/>
              </a:srgbClr>
            </a:gs>
            <a:gs pos="100000">
              <a:srgbClr val="6699FF">
                <a:shade val="100000"/>
                <a:satMod val="115000"/>
              </a:srgbClr>
            </a:gs>
          </a:gsLst>
          <a:lin ang="16200000" scaled="1"/>
        </a:gradFill>
      </dgm:spPr>
      <dgm:t>
        <a:bodyPr lIns="0" tIns="0" rIns="0" bIns="0"/>
        <a:lstStyle/>
        <a:p>
          <a:endParaRPr lang="ru-RU" sz="24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cs typeface="Arial" panose="020B0604020202020204" pitchFamily="34" charset="0"/>
          </a:endParaRPr>
        </a:p>
        <a:p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ПРИЛОЖЕНИЕ </a:t>
          </a:r>
          <a:r>
            <a:rPr lang="en-US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LECTA</a:t>
          </a:r>
          <a: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/>
          </a:r>
          <a:br>
            <a:rPr lang="ru-RU" sz="2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для владельцев мобильных устройств</a:t>
          </a:r>
          <a:endParaRPr lang="ru-RU" sz="12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endParaRPr>
        </a:p>
        <a:p>
          <a:endParaRPr lang="ru-RU" sz="1500" dirty="0" smtClean="0"/>
        </a:p>
        <a:p>
          <a:r>
            <a:rPr lang="ru-RU" sz="1500" dirty="0" smtClean="0"/>
            <a:t>полезный инструмент для чтения электронных учебников на вашем мобильном устройстве</a:t>
          </a:r>
        </a:p>
        <a:p>
          <a:endParaRPr lang="ru-RU" sz="1500" dirty="0" smtClean="0"/>
        </a:p>
        <a:p>
          <a:endParaRPr lang="ru-RU" sz="1500" dirty="0"/>
        </a:p>
      </dgm:t>
    </dgm:pt>
    <dgm:pt modelId="{92FBFE3A-1BE5-40AE-B870-1C3860497399}" type="parTrans" cxnId="{D489144F-5F54-4ED6-994A-5C302A6525DF}">
      <dgm:prSet/>
      <dgm:spPr/>
      <dgm:t>
        <a:bodyPr/>
        <a:lstStyle/>
        <a:p>
          <a:endParaRPr lang="ru-RU"/>
        </a:p>
      </dgm:t>
    </dgm:pt>
    <dgm:pt modelId="{57E79307-42F3-40B7-BE47-1C0A94431DFC}" type="sibTrans" cxnId="{D489144F-5F54-4ED6-994A-5C302A6525DF}">
      <dgm:prSet/>
      <dgm:spPr/>
      <dgm:t>
        <a:bodyPr/>
        <a:lstStyle/>
        <a:p>
          <a:endParaRPr lang="ru-RU"/>
        </a:p>
      </dgm:t>
    </dgm:pt>
    <dgm:pt modelId="{B39CBEB1-768A-40F4-91F2-DC30644606C5}" type="pres">
      <dgm:prSet presAssocID="{1ADC67CC-9173-4A49-9B69-54A68207ECA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743616-1B20-4AFF-8069-0C438FA4C6E2}" type="pres">
      <dgm:prSet presAssocID="{1ADC67CC-9173-4A49-9B69-54A68207ECA8}" presName="matrix" presStyleCnt="0"/>
      <dgm:spPr/>
    </dgm:pt>
    <dgm:pt modelId="{22E4D515-7699-4AC6-B778-7BFC6AFA7467}" type="pres">
      <dgm:prSet presAssocID="{1ADC67CC-9173-4A49-9B69-54A68207ECA8}" presName="tile1" presStyleLbl="node1" presStyleIdx="0" presStyleCnt="4"/>
      <dgm:spPr/>
      <dgm:t>
        <a:bodyPr/>
        <a:lstStyle/>
        <a:p>
          <a:endParaRPr lang="ru-RU"/>
        </a:p>
      </dgm:t>
    </dgm:pt>
    <dgm:pt modelId="{772C56E1-6690-43BF-B004-75926A7902B7}" type="pres">
      <dgm:prSet presAssocID="{1ADC67CC-9173-4A49-9B69-54A68207ECA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89C62D-44B9-4221-AD0C-5FD0F637FC4C}" type="pres">
      <dgm:prSet presAssocID="{1ADC67CC-9173-4A49-9B69-54A68207ECA8}" presName="tile2" presStyleLbl="node1" presStyleIdx="1" presStyleCnt="4"/>
      <dgm:spPr/>
      <dgm:t>
        <a:bodyPr/>
        <a:lstStyle/>
        <a:p>
          <a:endParaRPr lang="ru-RU"/>
        </a:p>
      </dgm:t>
    </dgm:pt>
    <dgm:pt modelId="{5E5C1D0D-FBA5-4D9C-8354-43FDE6B45D82}" type="pres">
      <dgm:prSet presAssocID="{1ADC67CC-9173-4A49-9B69-54A68207ECA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F7658-3715-42AC-AC36-5A994EE473F5}" type="pres">
      <dgm:prSet presAssocID="{1ADC67CC-9173-4A49-9B69-54A68207ECA8}" presName="tile3" presStyleLbl="node1" presStyleIdx="2" presStyleCnt="4"/>
      <dgm:spPr/>
      <dgm:t>
        <a:bodyPr/>
        <a:lstStyle/>
        <a:p>
          <a:endParaRPr lang="ru-RU"/>
        </a:p>
      </dgm:t>
    </dgm:pt>
    <dgm:pt modelId="{753BD685-9002-48FC-B235-DC5283822C86}" type="pres">
      <dgm:prSet presAssocID="{1ADC67CC-9173-4A49-9B69-54A68207ECA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6BD71-8D1E-4113-8F98-2A9A7EF28622}" type="pres">
      <dgm:prSet presAssocID="{1ADC67CC-9173-4A49-9B69-54A68207ECA8}" presName="tile4" presStyleLbl="node1" presStyleIdx="3" presStyleCnt="4"/>
      <dgm:spPr/>
      <dgm:t>
        <a:bodyPr/>
        <a:lstStyle/>
        <a:p>
          <a:endParaRPr lang="ru-RU"/>
        </a:p>
      </dgm:t>
    </dgm:pt>
    <dgm:pt modelId="{B3FAE27C-509A-4759-875E-35F597FA2A1E}" type="pres">
      <dgm:prSet presAssocID="{1ADC67CC-9173-4A49-9B69-54A68207ECA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2C7C5-A2D5-415B-96C1-657A14FF539D}" type="pres">
      <dgm:prSet presAssocID="{1ADC67CC-9173-4A49-9B69-54A68207ECA8}" presName="centerTile" presStyleLbl="fgShp" presStyleIdx="0" presStyleCnt="1" custScaleX="8335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5555D906-A6B3-4FF2-BCBB-355B5FCFD6A2}" type="presOf" srcId="{F2BF0829-B20E-4B1C-99AB-385A532D97D2}" destId="{772C56E1-6690-43BF-B004-75926A7902B7}" srcOrd="1" destOrd="0" presId="urn:microsoft.com/office/officeart/2005/8/layout/matrix1"/>
    <dgm:cxn modelId="{AA1F8766-73B7-49E2-8623-E18A4AF16F9A}" srcId="{BA3923C2-E8DB-4100-B090-E08D303B0EC7}" destId="{A81B9D46-E51C-4FB4-9330-C659F9FDC364}" srcOrd="1" destOrd="0" parTransId="{2D7649E2-F82E-4904-A8A7-186BB4E2D8DC}" sibTransId="{9121FC1E-94CF-4B56-BBDB-8A97C9E080F6}"/>
    <dgm:cxn modelId="{7020EA90-30C8-4998-A491-F2D93322B3D4}" type="presOf" srcId="{A81B9D46-E51C-4FB4-9330-C659F9FDC364}" destId="{5E5C1D0D-FBA5-4D9C-8354-43FDE6B45D82}" srcOrd="1" destOrd="0" presId="urn:microsoft.com/office/officeart/2005/8/layout/matrix1"/>
    <dgm:cxn modelId="{441B099D-258B-4863-A1A5-E11577F350C1}" srcId="{BA3923C2-E8DB-4100-B090-E08D303B0EC7}" destId="{F2BF0829-B20E-4B1C-99AB-385A532D97D2}" srcOrd="0" destOrd="0" parTransId="{B7683697-93BF-4BE6-8FA0-322954358901}" sibTransId="{F0F0D38D-E277-4CCC-AEB7-D2AAB170CD42}"/>
    <dgm:cxn modelId="{7FE5AA70-268D-4523-97BD-12F251716659}" type="presOf" srcId="{B8411F23-AB44-47D6-89CF-32171948A316}" destId="{DAF6BD71-8D1E-4113-8F98-2A9A7EF28622}" srcOrd="0" destOrd="0" presId="urn:microsoft.com/office/officeart/2005/8/layout/matrix1"/>
    <dgm:cxn modelId="{566DAB2B-4B96-49B7-B0E6-B82C16671A2F}" type="presOf" srcId="{A81B9D46-E51C-4FB4-9330-C659F9FDC364}" destId="{2B89C62D-44B9-4221-AD0C-5FD0F637FC4C}" srcOrd="0" destOrd="0" presId="urn:microsoft.com/office/officeart/2005/8/layout/matrix1"/>
    <dgm:cxn modelId="{D489144F-5F54-4ED6-994A-5C302A6525DF}" srcId="{BA3923C2-E8DB-4100-B090-E08D303B0EC7}" destId="{B8411F23-AB44-47D6-89CF-32171948A316}" srcOrd="3" destOrd="0" parTransId="{92FBFE3A-1BE5-40AE-B870-1C3860497399}" sibTransId="{57E79307-42F3-40B7-BE47-1C0A94431DFC}"/>
    <dgm:cxn modelId="{40BF97F3-9A0B-4595-BDB1-26CAA2985572}" type="presOf" srcId="{2434B93E-F4F5-481C-B9C8-3E36AA7BCD35}" destId="{753BD685-9002-48FC-B235-DC5283822C86}" srcOrd="1" destOrd="0" presId="urn:microsoft.com/office/officeart/2005/8/layout/matrix1"/>
    <dgm:cxn modelId="{37BB290D-76C1-40C4-AF32-33E438CD6052}" srcId="{1ADC67CC-9173-4A49-9B69-54A68207ECA8}" destId="{BA3923C2-E8DB-4100-B090-E08D303B0EC7}" srcOrd="0" destOrd="0" parTransId="{5142ECBE-247A-4539-8D35-E9336A8B19B5}" sibTransId="{709347CD-F8E2-469C-A519-74D18EEEEAC1}"/>
    <dgm:cxn modelId="{C75F27E0-D04B-420B-98EC-12CD764108E9}" type="presOf" srcId="{B8411F23-AB44-47D6-89CF-32171948A316}" destId="{B3FAE27C-509A-4759-875E-35F597FA2A1E}" srcOrd="1" destOrd="0" presId="urn:microsoft.com/office/officeart/2005/8/layout/matrix1"/>
    <dgm:cxn modelId="{0C7AC275-C2BE-4C47-B2F3-2FB29A5FE3BB}" type="presOf" srcId="{F2BF0829-B20E-4B1C-99AB-385A532D97D2}" destId="{22E4D515-7699-4AC6-B778-7BFC6AFA7467}" srcOrd="0" destOrd="0" presId="urn:microsoft.com/office/officeart/2005/8/layout/matrix1"/>
    <dgm:cxn modelId="{F3A02A5C-2F65-4227-B931-746DA785AE55}" type="presOf" srcId="{2434B93E-F4F5-481C-B9C8-3E36AA7BCD35}" destId="{5C0F7658-3715-42AC-AC36-5A994EE473F5}" srcOrd="0" destOrd="0" presId="urn:microsoft.com/office/officeart/2005/8/layout/matrix1"/>
    <dgm:cxn modelId="{935B9F23-8128-4610-B339-5FD2E2F919F5}" type="presOf" srcId="{BA3923C2-E8DB-4100-B090-E08D303B0EC7}" destId="{8A12C7C5-A2D5-415B-96C1-657A14FF539D}" srcOrd="0" destOrd="0" presId="urn:microsoft.com/office/officeart/2005/8/layout/matrix1"/>
    <dgm:cxn modelId="{113557ED-5E88-47F8-81FF-24FB42F4935F}" type="presOf" srcId="{1ADC67CC-9173-4A49-9B69-54A68207ECA8}" destId="{B39CBEB1-768A-40F4-91F2-DC30644606C5}" srcOrd="0" destOrd="0" presId="urn:microsoft.com/office/officeart/2005/8/layout/matrix1"/>
    <dgm:cxn modelId="{0050B724-DBC6-4D82-9D87-416B9188DFD5}" srcId="{BA3923C2-E8DB-4100-B090-E08D303B0EC7}" destId="{2434B93E-F4F5-481C-B9C8-3E36AA7BCD35}" srcOrd="2" destOrd="0" parTransId="{BBE75D8C-C898-4745-9244-8E0B1D619E0A}" sibTransId="{3A20CA76-5F96-4334-8047-E3695E26E1C8}"/>
    <dgm:cxn modelId="{61995DFA-AE5D-4309-B6AB-AA17354F912C}" type="presParOf" srcId="{B39CBEB1-768A-40F4-91F2-DC30644606C5}" destId="{CD743616-1B20-4AFF-8069-0C438FA4C6E2}" srcOrd="0" destOrd="0" presId="urn:microsoft.com/office/officeart/2005/8/layout/matrix1"/>
    <dgm:cxn modelId="{C71BEA49-177B-473C-BF88-1B98C597A8C8}" type="presParOf" srcId="{CD743616-1B20-4AFF-8069-0C438FA4C6E2}" destId="{22E4D515-7699-4AC6-B778-7BFC6AFA7467}" srcOrd="0" destOrd="0" presId="urn:microsoft.com/office/officeart/2005/8/layout/matrix1"/>
    <dgm:cxn modelId="{D6DD4882-F058-49F6-BAD2-C95C277F9634}" type="presParOf" srcId="{CD743616-1B20-4AFF-8069-0C438FA4C6E2}" destId="{772C56E1-6690-43BF-B004-75926A7902B7}" srcOrd="1" destOrd="0" presId="urn:microsoft.com/office/officeart/2005/8/layout/matrix1"/>
    <dgm:cxn modelId="{0450F8A9-6EF9-4413-9527-3604048E45FB}" type="presParOf" srcId="{CD743616-1B20-4AFF-8069-0C438FA4C6E2}" destId="{2B89C62D-44B9-4221-AD0C-5FD0F637FC4C}" srcOrd="2" destOrd="0" presId="urn:microsoft.com/office/officeart/2005/8/layout/matrix1"/>
    <dgm:cxn modelId="{A6A0A6B6-95B5-444A-90C8-D7B89045DB1D}" type="presParOf" srcId="{CD743616-1B20-4AFF-8069-0C438FA4C6E2}" destId="{5E5C1D0D-FBA5-4D9C-8354-43FDE6B45D82}" srcOrd="3" destOrd="0" presId="urn:microsoft.com/office/officeart/2005/8/layout/matrix1"/>
    <dgm:cxn modelId="{AAC3A784-AF68-4A7D-9667-91B50153CD40}" type="presParOf" srcId="{CD743616-1B20-4AFF-8069-0C438FA4C6E2}" destId="{5C0F7658-3715-42AC-AC36-5A994EE473F5}" srcOrd="4" destOrd="0" presId="urn:microsoft.com/office/officeart/2005/8/layout/matrix1"/>
    <dgm:cxn modelId="{852C5CF6-59E9-463A-9796-2AA7030CA8A8}" type="presParOf" srcId="{CD743616-1B20-4AFF-8069-0C438FA4C6E2}" destId="{753BD685-9002-48FC-B235-DC5283822C86}" srcOrd="5" destOrd="0" presId="urn:microsoft.com/office/officeart/2005/8/layout/matrix1"/>
    <dgm:cxn modelId="{D1DBA26F-2984-4FAF-8F54-CC7C621C0631}" type="presParOf" srcId="{CD743616-1B20-4AFF-8069-0C438FA4C6E2}" destId="{DAF6BD71-8D1E-4113-8F98-2A9A7EF28622}" srcOrd="6" destOrd="0" presId="urn:microsoft.com/office/officeart/2005/8/layout/matrix1"/>
    <dgm:cxn modelId="{E1F3A2D7-68AB-419C-8B3D-482E5433F064}" type="presParOf" srcId="{CD743616-1B20-4AFF-8069-0C438FA4C6E2}" destId="{B3FAE27C-509A-4759-875E-35F597FA2A1E}" srcOrd="7" destOrd="0" presId="urn:microsoft.com/office/officeart/2005/8/layout/matrix1"/>
    <dgm:cxn modelId="{C405F226-CD08-4CC6-9E70-03CDE1EB0811}" type="presParOf" srcId="{B39CBEB1-768A-40F4-91F2-DC30644606C5}" destId="{8A12C7C5-A2D5-415B-96C1-657A14FF539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4D515-7699-4AC6-B778-7BFC6AFA7467}">
      <dsp:nvSpPr>
        <dsp:cNvPr id="0" name=""/>
        <dsp:cNvSpPr/>
      </dsp:nvSpPr>
      <dsp:spPr>
        <a:xfrm rot="16200000">
          <a:off x="883840" y="-883840"/>
          <a:ext cx="2175669" cy="3943350"/>
        </a:xfrm>
        <a:prstGeom prst="round1Rect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ИНТЕРНЕТ-МАГАЗИН</a:t>
          </a:r>
          <a:br>
            <a:rPr lang="ru-RU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kern="1200" dirty="0" smtClean="0"/>
            <a:t>для учеников и родителей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быстрый доступ к электронным учебникам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из каталога </a:t>
          </a:r>
          <a:r>
            <a:rPr lang="en-US" sz="1400" kern="1200" dirty="0" smtClean="0"/>
            <a:t>LECTA</a:t>
          </a:r>
          <a:r>
            <a:rPr lang="ru-RU" sz="1400" kern="1200" dirty="0" smtClean="0"/>
            <a:t> на домашнем компьютере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или мобильном устройстве</a:t>
          </a:r>
        </a:p>
      </dsp:txBody>
      <dsp:txXfrm rot="5400000">
        <a:off x="0" y="0"/>
        <a:ext cx="3943350" cy="1631751"/>
      </dsp:txXfrm>
    </dsp:sp>
    <dsp:sp modelId="{2B89C62D-44B9-4221-AD0C-5FD0F637FC4C}">
      <dsp:nvSpPr>
        <dsp:cNvPr id="0" name=""/>
        <dsp:cNvSpPr/>
      </dsp:nvSpPr>
      <dsp:spPr>
        <a:xfrm>
          <a:off x="3943350" y="0"/>
          <a:ext cx="3943350" cy="2175669"/>
        </a:xfrm>
        <a:prstGeom prst="round1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КНИГОВЫДАЧА</a:t>
          </a:r>
          <a:br>
            <a:rPr lang="ru-RU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kern="1200" dirty="0" smtClean="0"/>
            <a:t>для учителей и библиотекарей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практичный сервис по предоставлению доступа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 электронным учебникам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для учеников вашей школы</a:t>
          </a:r>
          <a:endParaRPr lang="ru-RU" sz="1400" kern="1200" dirty="0"/>
        </a:p>
      </dsp:txBody>
      <dsp:txXfrm>
        <a:off x="3943350" y="0"/>
        <a:ext cx="3943350" cy="1631751"/>
      </dsp:txXfrm>
    </dsp:sp>
    <dsp:sp modelId="{5C0F7658-3715-42AC-AC36-5A994EE473F5}">
      <dsp:nvSpPr>
        <dsp:cNvPr id="0" name=""/>
        <dsp:cNvSpPr/>
      </dsp:nvSpPr>
      <dsp:spPr>
        <a:xfrm rot="10800000">
          <a:off x="0" y="2175669"/>
          <a:ext cx="3943350" cy="2175669"/>
        </a:xfrm>
        <a:prstGeom prst="round1Rect">
          <a:avLst/>
        </a:prstGeom>
        <a:gradFill flip="none" rotWithShape="1">
          <a:gsLst>
            <a:gs pos="0">
              <a:schemeClr val="accent4">
                <a:lumMod val="40000"/>
                <a:lumOff val="60000"/>
                <a:alpha val="98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ONLINE-</a:t>
          </a:r>
          <a:r>
            <a:rPr lang="ru-RU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ЧТЕНИЕ</a:t>
          </a:r>
          <a:br>
            <a:rPr lang="ru-RU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для посетителей сайта</a:t>
          </a:r>
          <a:endParaRPr lang="ru-RU" sz="1200" kern="12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удобная возможность читать учебник</a:t>
          </a:r>
          <a:br>
            <a:rPr lang="ru-RU" sz="1500" kern="1200" dirty="0" smtClean="0"/>
          </a:br>
          <a:r>
            <a:rPr lang="ru-RU" sz="1500" kern="1200" dirty="0" smtClean="0"/>
            <a:t>прямо на сайте, не скачивая приложение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</dsp:txBody>
      <dsp:txXfrm rot="10800000">
        <a:off x="0" y="2719586"/>
        <a:ext cx="3943350" cy="1631751"/>
      </dsp:txXfrm>
    </dsp:sp>
    <dsp:sp modelId="{DAF6BD71-8D1E-4113-8F98-2A9A7EF28622}">
      <dsp:nvSpPr>
        <dsp:cNvPr id="0" name=""/>
        <dsp:cNvSpPr/>
      </dsp:nvSpPr>
      <dsp:spPr>
        <a:xfrm rot="5400000">
          <a:off x="4827190" y="1291828"/>
          <a:ext cx="2175669" cy="3943350"/>
        </a:xfrm>
        <a:prstGeom prst="round1Rect">
          <a:avLst/>
        </a:prstGeom>
        <a:gradFill rotWithShape="0">
          <a:gsLst>
            <a:gs pos="0">
              <a:srgbClr val="6699FF">
                <a:shade val="30000"/>
                <a:satMod val="115000"/>
              </a:srgbClr>
            </a:gs>
            <a:gs pos="100000">
              <a:srgbClr val="6699FF">
                <a:shade val="67500"/>
                <a:satMod val="115000"/>
                <a:alpha val="40000"/>
              </a:srgbClr>
            </a:gs>
            <a:gs pos="100000">
              <a:srgbClr val="6699FF">
                <a:shade val="100000"/>
                <a:satMod val="115000"/>
              </a:srgbClr>
            </a:gs>
          </a:gsLst>
          <a:lin ang="162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ПРИЛОЖЕНИЕ </a:t>
          </a:r>
          <a:r>
            <a:rPr lang="en-US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LECTA</a:t>
          </a:r>
          <a:r>
            <a:rPr lang="ru-RU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/>
          </a:r>
          <a:br>
            <a:rPr lang="ru-RU" sz="24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</a:br>
          <a:r>
            <a:rPr lang="ru-RU" sz="12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rPr>
            <a:t>для владельцев мобильных устройств</a:t>
          </a:r>
          <a:endParaRPr lang="ru-RU" sz="1200" kern="1200" dirty="0" smtClean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полезный инструмент для чтения электронных учебников на вашем мобильном устройстве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-5400000">
        <a:off x="3943350" y="2719586"/>
        <a:ext cx="3943350" cy="1631751"/>
      </dsp:txXfrm>
    </dsp:sp>
    <dsp:sp modelId="{8A12C7C5-A2D5-415B-96C1-657A14FF539D}">
      <dsp:nvSpPr>
        <dsp:cNvPr id="0" name=""/>
        <dsp:cNvSpPr/>
      </dsp:nvSpPr>
      <dsp:spPr>
        <a:xfrm>
          <a:off x="2957232" y="1631751"/>
          <a:ext cx="1972234" cy="1087834"/>
        </a:xfrm>
        <a:prstGeom prst="roundRect">
          <a:avLst/>
        </a:prstGeom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www.lecta.ru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3010336" y="1684855"/>
        <a:ext cx="1866026" cy="981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B9C82-4C28-4C4E-892F-F528D18C9AFD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876EE-0A78-4ABC-9A78-551F5737D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977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72B5-9CAA-49BB-ADA9-733671B3AB1D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297C-843D-43A6-A432-65C9F9264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5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64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24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9" name="Shape 243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ct val="25000"/>
            </a:pPr>
            <a:endParaRPr lang="ru-RU" altLang="ru-RU">
              <a:solidFill>
                <a:srgbClr val="000000"/>
              </a:solidFill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5124" name="Shape 244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ln>
            <a:miter lim="800000"/>
            <a:headEnd/>
            <a:tailEnd/>
          </a:ln>
        </p:spPr>
        <p:txBody>
          <a:bodyPr lIns="91425" tIns="45700" rIns="91425" bIns="457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SzPct val="25000"/>
            </a:pPr>
            <a:fld id="{4764F90E-8D69-E840-8FC6-84396A89366A}" type="slidenum">
              <a:rPr lang="en-US" altLang="ru-RU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pPr eaLnBrk="1" hangingPunct="1">
                <a:buSzPct val="25000"/>
              </a:pPr>
              <a:t>6</a:t>
            </a:fld>
            <a:endParaRPr lang="en-US" altLang="ru-RU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3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29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654982-ECE3-4B5B-8E77-B72776F88895}" type="datetime1">
              <a:rPr lang="ru-RU" smtClean="0"/>
              <a:pPr/>
              <a:t>22.12.2016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04735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355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FD4-C34C-408C-90A3-E4D108ADFA87}" type="datetime1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исунок 2"/>
          <p:cNvSpPr>
            <a:spLocks noGrp="1"/>
          </p:cNvSpPr>
          <p:nvPr>
            <p:ph type="pic" idx="13"/>
          </p:nvPr>
        </p:nvSpPr>
        <p:spPr>
          <a:xfrm>
            <a:off x="323528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half" idx="14"/>
          </p:nvPr>
        </p:nvSpPr>
        <p:spPr>
          <a:xfrm>
            <a:off x="4716016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89FF-C488-4330-89BA-6B8DC53F0BE9}" type="datetime1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2B8708-D45F-4B89-B047-EC7B00E0CFD2}" type="datetime1">
              <a:rPr lang="ru-RU" smtClean="0"/>
              <a:pPr/>
              <a:t>22.12.2016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C647-B502-47F2-B896-5CE1E04EC7F7}" type="datetime1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1F40-1874-4F64-B44F-20A15D634CB1}" type="datetime1">
              <a:rPr lang="ru-RU" smtClean="0"/>
              <a:pPr/>
              <a:t>22.12.2016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C10C-38E3-437F-9E9F-5F0FBF4DE2E7}" type="datetime1">
              <a:rPr lang="ru-RU" smtClean="0"/>
              <a:pPr/>
              <a:t>22.12.2016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/>
              <a:pPr/>
              <a:t>22.12.2016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0340" y="1265637"/>
            <a:ext cx="4615916" cy="34619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303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D0FC-C1F1-489B-B61D-C32AA09ED968}" type="datetime1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89F7D-DDB0-4D63-942B-73224E08081F}" type="datetime1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9532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0" y="6748988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cta.r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rofa-ventana.ru/material/uroki-budushchego-elektronnyy-uchebnik-i-obrazovatelnye-servisy-izdate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rofa-ventana.ru/metodicheskaja-pomosch/materialy/type-konkursy-i-aktsii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@drofa.ru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lushnikov@drofa.ru" TargetMode="External"/><Relationship Id="rId5" Type="http://schemas.openxmlformats.org/officeDocument/2006/relationships/hyperlink" Target="mailto:metod@vgf.ru" TargetMode="External"/><Relationship Id="rId4" Type="http://schemas.openxmlformats.org/officeDocument/2006/relationships/hyperlink" Target="mailto:sev@vgf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cta.r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Новый сайт Объединенной издательской группы «ДРОФА» – «ВЕНТАНА-ГРАФ»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7584" r="809" b="4246"/>
          <a:stretch>
            <a:fillRect/>
          </a:stretch>
        </p:blipFill>
        <p:spPr bwMode="auto">
          <a:xfrm>
            <a:off x="-35496" y="1341276"/>
            <a:ext cx="9144000" cy="4572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5043"/>
          <a:stretch>
            <a:fillRect/>
          </a:stretch>
        </p:blipFill>
        <p:spPr bwMode="auto">
          <a:xfrm>
            <a:off x="71468" y="1088740"/>
            <a:ext cx="8965028" cy="507656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возможности / ЭФУ «ДРОФА»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 l="33074" t="8400" r="32670" b="4647"/>
          <a:stretch>
            <a:fillRect/>
          </a:stretch>
        </p:blipFill>
        <p:spPr bwMode="auto">
          <a:xfrm>
            <a:off x="6588224" y="3496536"/>
            <a:ext cx="1995191" cy="28487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90"/>
          <p:cNvSpPr txBox="1">
            <a:spLocks noChangeArrowheads="1"/>
          </p:cNvSpPr>
          <p:nvPr/>
        </p:nvSpPr>
        <p:spPr bwMode="auto">
          <a:xfrm>
            <a:off x="6228184" y="1016732"/>
            <a:ext cx="25199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200" dirty="0" smtClean="0">
                <a:latin typeface="Cambria" pitchFamily="18" charset="0"/>
              </a:rPr>
              <a:t>Математика. 6 и 10</a:t>
            </a:r>
            <a:r>
              <a:rPr lang="en-US" altLang="ru-RU" sz="1200" dirty="0" smtClean="0">
                <a:latin typeface="Cambria" pitchFamily="18" charset="0"/>
              </a:rPr>
              <a:t> </a:t>
            </a:r>
            <a:r>
              <a:rPr lang="ru-RU" altLang="ru-RU" sz="1200" dirty="0" smtClean="0">
                <a:latin typeface="Cambria" pitchFamily="18" charset="0"/>
              </a:rPr>
              <a:t>классы</a:t>
            </a:r>
            <a:endParaRPr lang="ru-RU" altLang="ru-RU" sz="1200" dirty="0">
              <a:latin typeface="Cambria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18967" t="17380" r="20624" b="19549"/>
          <a:stretch>
            <a:fillRect/>
          </a:stretch>
        </p:blipFill>
        <p:spPr bwMode="auto">
          <a:xfrm>
            <a:off x="289780" y="3933056"/>
            <a:ext cx="3922180" cy="230344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Блок-схема: извлечение 8"/>
          <p:cNvSpPr/>
          <p:nvPr/>
        </p:nvSpPr>
        <p:spPr>
          <a:xfrm rot="5400000">
            <a:off x="4068638" y="4040376"/>
            <a:ext cx="2016222" cy="2161625"/>
          </a:xfrm>
          <a:prstGeom prst="flowChartExtract">
            <a:avLst/>
          </a:prstGeom>
          <a:gradFill>
            <a:gsLst>
              <a:gs pos="18000">
                <a:srgbClr val="002963">
                  <a:alpha val="0"/>
                </a:srgbClr>
              </a:gs>
              <a:gs pos="80000">
                <a:srgbClr val="002963"/>
              </a:gs>
              <a:gs pos="100000">
                <a:srgbClr val="00296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mbria" pitchFamily="18" charset="0"/>
            </a:endParaRPr>
          </a:p>
        </p:txBody>
      </p:sp>
      <p:grpSp>
        <p:nvGrpSpPr>
          <p:cNvPr id="3" name="Группа 92"/>
          <p:cNvGrpSpPr>
            <a:grpSpLocks/>
          </p:cNvGrpSpPr>
          <p:nvPr/>
        </p:nvGrpSpPr>
        <p:grpSpPr bwMode="auto">
          <a:xfrm>
            <a:off x="358775" y="1016732"/>
            <a:ext cx="1981200" cy="504825"/>
            <a:chOff x="358838" y="1916832"/>
            <a:chExt cx="1980914" cy="504056"/>
          </a:xfrm>
        </p:grpSpPr>
        <p:pic>
          <p:nvPicPr>
            <p:cNvPr id="17" name="Рисунок 71" descr="C:\Documents and Settings\alesenko.e\Мои документы\Downloads\attachments (1)\0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838" y="1916832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79"/>
            <p:cNvSpPr txBox="1">
              <a:spLocks noChangeArrowheads="1"/>
            </p:cNvSpPr>
            <p:nvPr/>
          </p:nvSpPr>
          <p:spPr bwMode="auto">
            <a:xfrm>
              <a:off x="963672" y="2051323"/>
              <a:ext cx="1376080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Иллюстрация</a:t>
              </a:r>
            </a:p>
          </p:txBody>
        </p:sp>
      </p:grpSp>
      <p:pic>
        <p:nvPicPr>
          <p:cNvPr id="19" name="Рисунок 71" descr="C:\Documents and Settings\alesenko.e\Мои документы\Downloads\attachments (1)\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208" y="3933056"/>
            <a:ext cx="39536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 l="19228" t="7904" r="13054" b="5137"/>
          <a:stretch>
            <a:fillRect/>
          </a:stretch>
        </p:blipFill>
        <p:spPr bwMode="auto">
          <a:xfrm>
            <a:off x="6372200" y="1520788"/>
            <a:ext cx="2448272" cy="176845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 l="22308" t="9127" r="21265" b="5186"/>
          <a:stretch>
            <a:fillRect/>
          </a:stretch>
        </p:blipFill>
        <p:spPr bwMode="auto">
          <a:xfrm>
            <a:off x="862904" y="1448780"/>
            <a:ext cx="2700984" cy="230714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Блок-схема: извлечение 21"/>
          <p:cNvSpPr/>
          <p:nvPr/>
        </p:nvSpPr>
        <p:spPr>
          <a:xfrm rot="5400000">
            <a:off x="4068638" y="1448087"/>
            <a:ext cx="2016222" cy="2161625"/>
          </a:xfrm>
          <a:prstGeom prst="flowChartExtract">
            <a:avLst/>
          </a:prstGeom>
          <a:gradFill>
            <a:gsLst>
              <a:gs pos="18000">
                <a:srgbClr val="002963">
                  <a:alpha val="0"/>
                </a:srgbClr>
              </a:gs>
              <a:gs pos="80000">
                <a:srgbClr val="002963"/>
              </a:gs>
              <a:gs pos="100000">
                <a:srgbClr val="00296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TextBox 68"/>
          <p:cNvSpPr txBox="1">
            <a:spLocks noChangeArrowheads="1"/>
          </p:cNvSpPr>
          <p:nvPr/>
        </p:nvSpPr>
        <p:spPr bwMode="auto">
          <a:xfrm>
            <a:off x="3347864" y="1342509"/>
            <a:ext cx="20882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Оригинальные анимационные ролики собственного </a:t>
            </a:r>
            <a:r>
              <a:rPr lang="ru-RU" altLang="ru-RU" sz="1200" dirty="0" smtClean="0">
                <a:latin typeface="Cambria" pitchFamily="18" charset="0"/>
              </a:rPr>
              <a:t>производства</a:t>
            </a:r>
            <a:endParaRPr lang="ru-RU" altLang="ru-RU" sz="1200" dirty="0">
              <a:latin typeface="Cambria" pitchFamily="18" charset="0"/>
            </a:endParaRPr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963395" y="1618711"/>
            <a:ext cx="1106705" cy="215773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indent="-171450">
              <a:buClr>
                <a:srgbClr val="002963"/>
              </a:buClr>
            </a:pPr>
            <a:r>
              <a:rPr lang="ru-RU" altLang="ru-RU" sz="1400" dirty="0">
                <a:latin typeface="Cambria" pitchFamily="18" charset="0"/>
              </a:rPr>
              <a:t>Анимация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96744" y="1495817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963"/>
              </a:buClr>
            </a:pPr>
            <a:r>
              <a:rPr lang="ru-RU" altLang="ru-RU" sz="1200" dirty="0" smtClean="0">
                <a:latin typeface="Cambria" pitchFamily="18" charset="0"/>
              </a:rPr>
              <a:t>Математика</a:t>
            </a:r>
            <a:r>
              <a:rPr lang="en-US" altLang="ru-RU" sz="1200" dirty="0" smtClean="0">
                <a:latin typeface="Cambria" pitchFamily="18" charset="0"/>
              </a:rPr>
              <a:t>.</a:t>
            </a:r>
            <a:r>
              <a:rPr lang="ru-RU" altLang="ru-RU" sz="1200" dirty="0" smtClean="0">
                <a:latin typeface="Cambria" pitchFamily="18" charset="0"/>
              </a:rPr>
              <a:t> 6</a:t>
            </a:r>
            <a:r>
              <a:rPr lang="en-US" altLang="ru-RU" sz="1200" dirty="0" smtClean="0">
                <a:latin typeface="Cambria" pitchFamily="18" charset="0"/>
              </a:rPr>
              <a:t> </a:t>
            </a:r>
            <a:r>
              <a:rPr lang="ru-RU" altLang="ru-RU" sz="1200" dirty="0" smtClean="0">
                <a:latin typeface="Cambria" pitchFamily="18" charset="0"/>
              </a:rPr>
              <a:t>класс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4725" t="43049" r="87012" b="43301"/>
          <a:stretch>
            <a:fillRect/>
          </a:stretch>
        </p:blipFill>
        <p:spPr bwMode="auto">
          <a:xfrm>
            <a:off x="323528" y="1458006"/>
            <a:ext cx="648767" cy="60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68"/>
          <p:cNvSpPr txBox="1">
            <a:spLocks noChangeArrowheads="1"/>
          </p:cNvSpPr>
          <p:nvPr/>
        </p:nvSpPr>
        <p:spPr bwMode="auto">
          <a:xfrm>
            <a:off x="322264" y="5661248"/>
            <a:ext cx="842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600" dirty="0" smtClean="0">
                <a:latin typeface="Cambria" pitchFamily="18" charset="0"/>
              </a:rPr>
              <a:t>При воспроизведении демонстрацию можно остановить, затем продолжить, включить еще раз с любого момента.</a:t>
            </a:r>
            <a:endParaRPr lang="ru-RU" altLang="ru-RU" sz="1600" dirty="0">
              <a:latin typeface="Cambria" pitchFamily="18" charset="0"/>
            </a:endParaRPr>
          </a:p>
        </p:txBody>
      </p:sp>
      <p:sp>
        <p:nvSpPr>
          <p:cNvPr id="10" name="TextBox 50"/>
          <p:cNvSpPr txBox="1">
            <a:spLocks noChangeArrowheads="1"/>
          </p:cNvSpPr>
          <p:nvPr/>
        </p:nvSpPr>
        <p:spPr bwMode="auto">
          <a:xfrm>
            <a:off x="708025" y="1052736"/>
            <a:ext cx="949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algn="ctr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Вид ресурса</a:t>
            </a:r>
          </a:p>
        </p:txBody>
      </p:sp>
      <p:sp>
        <p:nvSpPr>
          <p:cNvPr id="11" name="TextBox 51"/>
          <p:cNvSpPr txBox="1">
            <a:spLocks noChangeArrowheads="1"/>
          </p:cNvSpPr>
          <p:nvPr/>
        </p:nvSpPr>
        <p:spPr bwMode="auto">
          <a:xfrm>
            <a:off x="3564434" y="1052736"/>
            <a:ext cx="1871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Ключевые особенности</a:t>
            </a:r>
          </a:p>
        </p:txBody>
      </p:sp>
      <p:sp>
        <p:nvSpPr>
          <p:cNvPr id="12" name="TextBox 53"/>
          <p:cNvSpPr txBox="1">
            <a:spLocks noChangeArrowheads="1"/>
          </p:cNvSpPr>
          <p:nvPr/>
        </p:nvSpPr>
        <p:spPr bwMode="auto">
          <a:xfrm>
            <a:off x="7213600" y="1052736"/>
            <a:ext cx="5984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Пример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491880" y="1342356"/>
            <a:ext cx="1800200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cxnSp>
        <p:nvCxnSpPr>
          <p:cNvPr id="14" name="Прямая соединительная линия 13"/>
          <p:cNvCxnSpPr/>
          <p:nvPr/>
        </p:nvCxnSpPr>
        <p:spPr>
          <a:xfrm>
            <a:off x="660400" y="1340768"/>
            <a:ext cx="1044575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cxnSp>
        <p:nvCxnSpPr>
          <p:cNvPr id="15" name="Прямая соединительная линия 14"/>
          <p:cNvCxnSpPr/>
          <p:nvPr/>
        </p:nvCxnSpPr>
        <p:spPr>
          <a:xfrm>
            <a:off x="7044580" y="1340768"/>
            <a:ext cx="839788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pic>
        <p:nvPicPr>
          <p:cNvPr id="16" name="Рисунок 72" descr="C:\Documents and Settings\alesenko.e\Мои документы\Downloads\attachments (1)\03.png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395536" y="1485559"/>
            <a:ext cx="536377" cy="53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/>
          <a:srcRect l="12230" t="14990" r="16456" b="5765"/>
          <a:stretch>
            <a:fillRect/>
          </a:stretch>
        </p:blipFill>
        <p:spPr bwMode="auto">
          <a:xfrm>
            <a:off x="143508" y="2276873"/>
            <a:ext cx="4968552" cy="32406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/>
          <a:srcRect l="33463" t="32550" r="32573" b="24401"/>
          <a:stretch>
            <a:fillRect/>
          </a:stretch>
        </p:blipFill>
        <p:spPr bwMode="auto">
          <a:xfrm>
            <a:off x="5220072" y="2276873"/>
            <a:ext cx="3738117" cy="32406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возможности / ЭФУ «ДРОФА»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возможности / ЭФУ «ДРОФА»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TextBox 50"/>
          <p:cNvSpPr txBox="1">
            <a:spLocks noChangeArrowheads="1"/>
          </p:cNvSpPr>
          <p:nvPr/>
        </p:nvSpPr>
        <p:spPr bwMode="auto">
          <a:xfrm>
            <a:off x="708025" y="1052736"/>
            <a:ext cx="949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algn="ctr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Вид ресурса</a:t>
            </a:r>
          </a:p>
        </p:txBody>
      </p:sp>
      <p:sp>
        <p:nvSpPr>
          <p:cNvPr id="6" name="TextBox 51"/>
          <p:cNvSpPr txBox="1">
            <a:spLocks noChangeArrowheads="1"/>
          </p:cNvSpPr>
          <p:nvPr/>
        </p:nvSpPr>
        <p:spPr bwMode="auto">
          <a:xfrm>
            <a:off x="3564434" y="1052736"/>
            <a:ext cx="1871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Ключевые особенности</a:t>
            </a:r>
          </a:p>
        </p:txBody>
      </p:sp>
      <p:sp>
        <p:nvSpPr>
          <p:cNvPr id="7" name="TextBox 53"/>
          <p:cNvSpPr txBox="1">
            <a:spLocks noChangeArrowheads="1"/>
          </p:cNvSpPr>
          <p:nvPr/>
        </p:nvSpPr>
        <p:spPr bwMode="auto">
          <a:xfrm>
            <a:off x="7213600" y="1052736"/>
            <a:ext cx="5984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</a:pPr>
            <a:r>
              <a:rPr lang="ru-RU" altLang="ru-RU" sz="1200" dirty="0">
                <a:latin typeface="Cambria" pitchFamily="18" charset="0"/>
              </a:rPr>
              <a:t>Пример</a:t>
            </a:r>
          </a:p>
        </p:txBody>
      </p:sp>
      <p:sp>
        <p:nvSpPr>
          <p:cNvPr id="8" name="TextBox 90"/>
          <p:cNvSpPr txBox="1">
            <a:spLocks noChangeArrowheads="1"/>
          </p:cNvSpPr>
          <p:nvPr/>
        </p:nvSpPr>
        <p:spPr bwMode="auto">
          <a:xfrm>
            <a:off x="6300192" y="1484784"/>
            <a:ext cx="25199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200" dirty="0" smtClean="0">
                <a:latin typeface="Cambria" pitchFamily="18" charset="0"/>
              </a:rPr>
              <a:t>Геометрия. Углубленный уровень. 10</a:t>
            </a:r>
            <a:r>
              <a:rPr lang="en-US" altLang="ru-RU" sz="1200" dirty="0" smtClean="0">
                <a:latin typeface="Cambria" pitchFamily="18" charset="0"/>
              </a:rPr>
              <a:t> </a:t>
            </a:r>
            <a:r>
              <a:rPr lang="ru-RU" altLang="ru-RU" sz="1200" dirty="0">
                <a:latin typeface="Cambria" pitchFamily="18" charset="0"/>
              </a:rPr>
              <a:t>класс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91880" y="1342356"/>
            <a:ext cx="1800200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cxnSp>
        <p:nvCxnSpPr>
          <p:cNvPr id="10" name="Прямая соединительная линия 9"/>
          <p:cNvCxnSpPr/>
          <p:nvPr/>
        </p:nvCxnSpPr>
        <p:spPr>
          <a:xfrm>
            <a:off x="660400" y="1340768"/>
            <a:ext cx="1044575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7044580" y="1340768"/>
            <a:ext cx="839788" cy="0"/>
          </a:xfrm>
          <a:prstGeom prst="line">
            <a:avLst/>
          </a:prstGeom>
          <a:solidFill>
            <a:srgbClr val="AE2C25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 type="none" w="med" len="med"/>
            <a:tailEnd type="none"/>
          </a:ln>
        </p:spPr>
      </p:cxnSp>
      <p:sp>
        <p:nvSpPr>
          <p:cNvPr id="12" name="TextBox 68"/>
          <p:cNvSpPr txBox="1">
            <a:spLocks noChangeArrowheads="1"/>
          </p:cNvSpPr>
          <p:nvPr/>
        </p:nvSpPr>
        <p:spPr bwMode="auto">
          <a:xfrm>
            <a:off x="2915816" y="1412776"/>
            <a:ext cx="30243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buClr>
                <a:srgbClr val="002963"/>
              </a:buClr>
            </a:pPr>
            <a:r>
              <a:rPr lang="ru-RU" altLang="ru-RU" sz="1200" dirty="0" smtClean="0">
                <a:latin typeface="Cambria" pitchFamily="18" charset="0"/>
              </a:rPr>
              <a:t>Видео, поставленные и снятые издательством и демонстрирующие различные понятия и способы решения без отрыва от образовательного процесса</a:t>
            </a:r>
            <a:endParaRPr lang="ru-RU" altLang="ru-RU" sz="1200" dirty="0">
              <a:latin typeface="Cambria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t="7279" r="1367" b="6622"/>
          <a:stretch>
            <a:fillRect/>
          </a:stretch>
        </p:blipFill>
        <p:spPr bwMode="auto">
          <a:xfrm>
            <a:off x="3921332" y="2357741"/>
            <a:ext cx="5114718" cy="2511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6802" t="8329" r="7858" b="6708"/>
          <a:stretch>
            <a:fillRect/>
          </a:stretch>
        </p:blipFill>
        <p:spPr bwMode="auto">
          <a:xfrm>
            <a:off x="107504" y="3140968"/>
            <a:ext cx="5775695" cy="323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89"/>
          <p:cNvGrpSpPr>
            <a:grpSpLocks/>
          </p:cNvGrpSpPr>
          <p:nvPr/>
        </p:nvGrpSpPr>
        <p:grpSpPr bwMode="auto">
          <a:xfrm>
            <a:off x="366979" y="1484585"/>
            <a:ext cx="1739880" cy="576263"/>
            <a:chOff x="330272" y="2924944"/>
            <a:chExt cx="1740498" cy="576064"/>
          </a:xfrm>
        </p:grpSpPr>
        <p:pic>
          <p:nvPicPr>
            <p:cNvPr id="16" name="Рисунок 76" descr="C:\Documents and Settings\alesenko.e\Мои документы\Downloads\attachments (1)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0272" y="2924944"/>
              <a:ext cx="604835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81"/>
            <p:cNvSpPr txBox="1">
              <a:spLocks noChangeArrowheads="1"/>
            </p:cNvSpPr>
            <p:nvPr/>
          </p:nvSpPr>
          <p:spPr bwMode="auto">
            <a:xfrm>
              <a:off x="963672" y="3107060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 dirty="0">
                  <a:latin typeface="Cambria" pitchFamily="18" charset="0"/>
                </a:rPr>
                <a:t>Видео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Вариативность контроля и самоконтроля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289005" y="1088740"/>
            <a:ext cx="1675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200" b="1" dirty="0" smtClean="0">
                <a:latin typeface="Cambria" pitchFamily="18" charset="0"/>
              </a:rPr>
              <a:t>«Выбор ответа»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25179" t="16271" r="24500" b="6457"/>
          <a:stretch>
            <a:fillRect/>
          </a:stretch>
        </p:blipFill>
        <p:spPr bwMode="auto">
          <a:xfrm>
            <a:off x="5652120" y="1435806"/>
            <a:ext cx="3240359" cy="279891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20695" t="17669" r="20151" b="4416"/>
          <a:stretch>
            <a:fillRect/>
          </a:stretch>
        </p:blipFill>
        <p:spPr bwMode="auto">
          <a:xfrm>
            <a:off x="1619672" y="1435806"/>
            <a:ext cx="3312368" cy="260085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23728" y="1124744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latin typeface="Cambria" pitchFamily="18" charset="0"/>
              </a:rPr>
              <a:t>     «Выбор из ниспадающего списка»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t="8859" r="50123" b="41607"/>
          <a:stretch>
            <a:fillRect/>
          </a:stretch>
        </p:blipFill>
        <p:spPr bwMode="auto">
          <a:xfrm>
            <a:off x="179512" y="3180955"/>
            <a:ext cx="3276364" cy="286336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7950" y="2863969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latin typeface="Cambria" pitchFamily="18" charset="0"/>
              </a:rPr>
              <a:t>     «Ввод данных»</a:t>
            </a:r>
            <a:endParaRPr lang="ru-RU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 l="24957" t="17503" r="25656" b="6047"/>
          <a:stretch>
            <a:fillRect/>
          </a:stretch>
        </p:blipFill>
        <p:spPr bwMode="auto">
          <a:xfrm>
            <a:off x="4103948" y="3291556"/>
            <a:ext cx="3636404" cy="316638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Вариативность контроля и самоконтроля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 l="20883" t="17903" r="21166" b="5437"/>
          <a:stretch>
            <a:fillRect/>
          </a:stretch>
        </p:blipFill>
        <p:spPr bwMode="auto">
          <a:xfrm>
            <a:off x="5939803" y="1504816"/>
            <a:ext cx="3096693" cy="230425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20570" t="15795" r="19700" b="8025"/>
          <a:stretch>
            <a:fillRect/>
          </a:stretch>
        </p:blipFill>
        <p:spPr bwMode="auto">
          <a:xfrm>
            <a:off x="107504" y="1510900"/>
            <a:ext cx="2736304" cy="196308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816051" y="1124744"/>
            <a:ext cx="2428357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200" b="1" dirty="0" smtClean="0">
                <a:latin typeface="Cambria" pitchFamily="18" charset="0"/>
              </a:rPr>
              <a:t>«Сопоставление объектов»</a:t>
            </a:r>
            <a:endParaRPr lang="ru-RU" sz="1200" b="1" dirty="0"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124744"/>
            <a:ext cx="4572000" cy="335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200" b="1" dirty="0" smtClean="0">
                <a:latin typeface="Cambria" pitchFamily="18" charset="0"/>
              </a:rPr>
              <a:t>«Восстановление последовательности данных»</a:t>
            </a:r>
            <a:endParaRPr lang="ru-RU" sz="1200" b="1" dirty="0">
              <a:latin typeface="Cambria" pitchFamily="18" charset="0"/>
            </a:endParaRPr>
          </a:p>
        </p:txBody>
      </p:sp>
      <p:sp>
        <p:nvSpPr>
          <p:cNvPr id="11" name="Rounded Rectangular Callout 33"/>
          <p:cNvSpPr>
            <a:spLocks noChangeArrowheads="1"/>
          </p:cNvSpPr>
          <p:nvPr/>
        </p:nvSpPr>
        <p:spPr bwMode="auto">
          <a:xfrm>
            <a:off x="2915816" y="1673779"/>
            <a:ext cx="2952328" cy="1955250"/>
          </a:xfrm>
          <a:prstGeom prst="wedgeRoundRectCallout">
            <a:avLst>
              <a:gd name="adj1" fmla="val -38403"/>
              <a:gd name="adj2" fmla="val 6505"/>
              <a:gd name="adj3" fmla="val 16667"/>
            </a:avLst>
          </a:prstGeom>
          <a:solidFill>
            <a:srgbClr val="F2F2F2"/>
          </a:soli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003A74"/>
                </a:solidFill>
                <a:latin typeface="Cambria" pitchFamily="18" charset="0"/>
              </a:rPr>
              <a:t>* Всего в ЭФУ используется 17 шаблонов тестовых заданий</a:t>
            </a:r>
            <a:endParaRPr lang="ru-RU" sz="2000" i="1" dirty="0">
              <a:solidFill>
                <a:schemeClr val="dk1"/>
              </a:solidFill>
              <a:latin typeface="Cambria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 t="9565" b="3588"/>
          <a:stretch>
            <a:fillRect/>
          </a:stretch>
        </p:blipFill>
        <p:spPr bwMode="auto">
          <a:xfrm>
            <a:off x="4427983" y="3942032"/>
            <a:ext cx="3251807" cy="22592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 l="10868" t="18457" r="11761" b="7528"/>
          <a:stretch>
            <a:fillRect/>
          </a:stretch>
        </p:blipFill>
        <p:spPr bwMode="auto">
          <a:xfrm>
            <a:off x="1115616" y="3942032"/>
            <a:ext cx="2948948" cy="225683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07504" y="3629029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b="1" dirty="0" smtClean="0">
                <a:latin typeface="Cambria" pitchFamily="18" charset="0"/>
              </a:rPr>
              <a:t>    «Сортировка данных по категориям»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4758"/>
          <a:stretch>
            <a:fillRect/>
          </a:stretch>
        </p:blipFill>
        <p:spPr bwMode="auto">
          <a:xfrm>
            <a:off x="0" y="1124744"/>
            <a:ext cx="7728520" cy="414046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5397" t="24150" r="24992" b="16001"/>
          <a:stretch>
            <a:fillRect/>
          </a:stretch>
        </p:blipFill>
        <p:spPr bwMode="auto">
          <a:xfrm>
            <a:off x="5040052" y="4041068"/>
            <a:ext cx="3820214" cy="25922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https://86.img.avito.st/1280x960/17223650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088740"/>
            <a:ext cx="1043608" cy="135851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 descr="http://zubrila.net/upload/iblock/9da/9daaafe2fa39cf26f73d8b869f49d8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2571990"/>
            <a:ext cx="1043608" cy="136106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264188" y="2096852"/>
            <a:ext cx="1224136" cy="1585687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2245" t="18551" r="12447" b="17927"/>
          <a:stretch>
            <a:fillRect/>
          </a:stretch>
        </p:blipFill>
        <p:spPr bwMode="auto">
          <a:xfrm>
            <a:off x="4535996" y="1196752"/>
            <a:ext cx="4428492" cy="298833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4072" t="24492" r="24424" b="27224"/>
          <a:stretch>
            <a:fillRect/>
          </a:stretch>
        </p:blipFill>
        <p:spPr bwMode="auto">
          <a:xfrm>
            <a:off x="35496" y="3753036"/>
            <a:ext cx="3312368" cy="24842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4" cstate="print"/>
          <a:srcRect l="20315" t="15958" r="20404" b="40721"/>
          <a:stretch>
            <a:fillRect/>
          </a:stretch>
        </p:blipFill>
        <p:spPr bwMode="auto">
          <a:xfrm>
            <a:off x="3743908" y="4401108"/>
            <a:ext cx="4819256" cy="212108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13552" t="21704" r="14030" b="22585"/>
          <a:stretch>
            <a:fillRect/>
          </a:stretch>
        </p:blipFill>
        <p:spPr bwMode="auto">
          <a:xfrm>
            <a:off x="31327" y="1088740"/>
            <a:ext cx="4036617" cy="248427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784" t="18502" r="12534" b="17580"/>
          <a:stretch>
            <a:fillRect/>
          </a:stretch>
        </p:blipFill>
        <p:spPr bwMode="auto">
          <a:xfrm>
            <a:off x="4391980" y="1556792"/>
            <a:ext cx="3996444" cy="273630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2319" t="18286" r="12226" b="18193"/>
          <a:stretch>
            <a:fillRect/>
          </a:stretch>
        </p:blipFill>
        <p:spPr bwMode="auto">
          <a:xfrm>
            <a:off x="395536" y="3825044"/>
            <a:ext cx="3528392" cy="237626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12367" t="18714" r="12126" b="17822"/>
          <a:stretch>
            <a:fillRect/>
          </a:stretch>
        </p:blipFill>
        <p:spPr bwMode="auto">
          <a:xfrm>
            <a:off x="4967536" y="3825044"/>
            <a:ext cx="4176464" cy="280831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2599" t="18912" r="13014" b="17260"/>
          <a:stretch>
            <a:fillRect/>
          </a:stretch>
        </p:blipFill>
        <p:spPr bwMode="auto">
          <a:xfrm>
            <a:off x="275079" y="1052736"/>
            <a:ext cx="3828869" cy="262829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возможности / ЭФУ «</a:t>
            </a:r>
            <a:r>
              <a:rPr lang="ru-RU" dirty="0" err="1" smtClean="0"/>
              <a:t>Вентана-Граф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12238" t="18697" r="12292" b="17562"/>
          <a:stretch>
            <a:fillRect/>
          </a:stretch>
        </p:blipFill>
        <p:spPr bwMode="auto">
          <a:xfrm>
            <a:off x="5147556" y="4157700"/>
            <a:ext cx="3996444" cy="27003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20099" t="15538" r="20695" b="12598"/>
          <a:stretch>
            <a:fillRect/>
          </a:stretch>
        </p:blipFill>
        <p:spPr bwMode="auto">
          <a:xfrm>
            <a:off x="105096" y="1016732"/>
            <a:ext cx="3818832" cy="260018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2409" t="18796" r="13139" b="17336"/>
          <a:stretch>
            <a:fillRect/>
          </a:stretch>
        </p:blipFill>
        <p:spPr bwMode="auto">
          <a:xfrm>
            <a:off x="5471592" y="1052736"/>
            <a:ext cx="3672408" cy="252028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 l="19586" t="14691" r="20290" b="13402"/>
          <a:stretch>
            <a:fillRect/>
          </a:stretch>
        </p:blipFill>
        <p:spPr bwMode="auto">
          <a:xfrm>
            <a:off x="107504" y="4053664"/>
            <a:ext cx="3780420" cy="26517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l="12599" t="18912" r="13014" b="17260"/>
          <a:stretch>
            <a:fillRect/>
          </a:stretch>
        </p:blipFill>
        <p:spPr bwMode="auto">
          <a:xfrm>
            <a:off x="4139952" y="2240868"/>
            <a:ext cx="3348372" cy="2298459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000" b="1" dirty="0" err="1" smtClean="0"/>
              <a:t>drofa-ventana.ru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400" dirty="0" smtClean="0"/>
              <a:t> методическая </a:t>
            </a:r>
            <a:r>
              <a:rPr lang="ru-RU" sz="2400" dirty="0"/>
              <a:t>помощь по каждому предмету учебного плана и учебнику издательской группы </a:t>
            </a:r>
            <a:endParaRPr lang="en-US" sz="2400" dirty="0"/>
          </a:p>
        </p:txBody>
      </p:sp>
      <p:sp>
        <p:nvSpPr>
          <p:cNvPr id="247" name="Shape 247"/>
          <p:cNvSpPr txBox="1"/>
          <p:nvPr/>
        </p:nvSpPr>
        <p:spPr>
          <a:xfrm>
            <a:off x="26804" y="1628800"/>
            <a:ext cx="4032448" cy="40324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ru-RU" sz="1600" dirty="0"/>
              <a:t>Всю </a:t>
            </a:r>
            <a:r>
              <a:rPr lang="ru-RU" sz="1600" b="1" dirty="0"/>
              <a:t>методическую помощь </a:t>
            </a:r>
            <a:r>
              <a:rPr lang="ru-RU" sz="1600" dirty="0" smtClean="0"/>
              <a:t>мы </a:t>
            </a:r>
            <a:r>
              <a:rPr lang="ru-RU" sz="1600" dirty="0"/>
              <a:t>собрали на одной </a:t>
            </a:r>
            <a:r>
              <a:rPr lang="ru-RU" sz="1600" dirty="0" smtClean="0"/>
              <a:t>странице: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/>
              <a:t>Подключайтесь </a:t>
            </a:r>
            <a:r>
              <a:rPr lang="ru-RU" sz="1600" dirty="0"/>
              <a:t>к </a:t>
            </a:r>
            <a:r>
              <a:rPr lang="ru-RU" sz="1600" dirty="0" err="1"/>
              <a:t>вебинарам</a:t>
            </a:r>
            <a:r>
              <a:rPr lang="ru-RU" sz="1600" dirty="0"/>
              <a:t> авторов пособий, методистов и учителей-</a:t>
            </a:r>
            <a:r>
              <a:rPr lang="ru-RU" sz="1600" dirty="0" smtClean="0"/>
              <a:t>практиков</a:t>
            </a:r>
            <a:endParaRPr lang="ru-RU" sz="1600" dirty="0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Делитесь своим опытом и изучайте опыт коллег на открытых </a:t>
            </a:r>
            <a:r>
              <a:rPr lang="ru-RU" sz="1600" dirty="0" smtClean="0"/>
              <a:t>уроках</a:t>
            </a:r>
            <a:endParaRPr lang="ru-RU" sz="1600" dirty="0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Скачивайте методические материалы и рабочие </a:t>
            </a:r>
            <a:r>
              <a:rPr lang="ru-RU" sz="1600" dirty="0" smtClean="0"/>
              <a:t>программы</a:t>
            </a:r>
            <a:endParaRPr lang="ru-RU" sz="1600" dirty="0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Читайте интервью с авторами и рекомендации по работе с </a:t>
            </a:r>
            <a:r>
              <a:rPr lang="ru-RU" sz="1600" dirty="0" smtClean="0"/>
              <a:t>учебниками</a:t>
            </a:r>
            <a:endParaRPr lang="ru-RU" sz="1600" dirty="0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Узнавайте состав </a:t>
            </a:r>
            <a:r>
              <a:rPr lang="ru-RU" sz="1600" dirty="0" smtClean="0"/>
              <a:t>УМК</a:t>
            </a:r>
            <a:endParaRPr lang="ru-RU" sz="1600" dirty="0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Участвуйте в акциях, </a:t>
            </a:r>
            <a:r>
              <a:rPr lang="ru-RU" sz="1600" dirty="0" smtClean="0"/>
              <a:t>конкурсах</a:t>
            </a:r>
            <a:endParaRPr lang="ru-RU" sz="1600" dirty="0"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804247" y="6356350"/>
            <a:ext cx="2133600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</a:rPr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</a:t>
            </a:fld>
            <a:endParaRPr lang="en-US" sz="1200">
              <a:solidFill>
                <a:srgbClr val="888888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3342" t="8400" r="20562" b="4451"/>
          <a:stretch>
            <a:fillRect/>
          </a:stretch>
        </p:blipFill>
        <p:spPr bwMode="auto">
          <a:xfrm>
            <a:off x="4103948" y="1484784"/>
            <a:ext cx="4932548" cy="524553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ЧТО ТАКОЕ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LECTA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?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основные сервисы платформы</a:t>
            </a:r>
            <a:endParaRPr lang="ru-RU" sz="24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245586"/>
              </p:ext>
            </p:extLst>
          </p:nvPr>
        </p:nvGraphicFramePr>
        <p:xfrm>
          <a:off x="628650" y="1592796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69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ИНТЕРНЕТ-МАГАЗИН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учителей и родителей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650" y="1412776"/>
            <a:ext cx="7968503" cy="46656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0">
                <a:srgbClr val="15ABCD">
                  <a:alpha val="60000"/>
                </a:srgbClr>
              </a:gs>
              <a:gs pos="100000">
                <a:srgbClr val="15ABCD"/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47712"/>
            <a:ext cx="7886700" cy="4530726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ru-RU" dirty="0" smtClean="0">
                <a:solidFill>
                  <a:schemeClr val="bg1"/>
                </a:solidFill>
              </a:rPr>
              <a:t>Возможность читать электронные учебники как в приложении </a:t>
            </a:r>
            <a:r>
              <a:rPr lang="en-US" dirty="0" smtClean="0">
                <a:solidFill>
                  <a:schemeClr val="bg1"/>
                </a:solidFill>
              </a:rPr>
              <a:t>LECTA</a:t>
            </a:r>
            <a:r>
              <a:rPr lang="ru-RU" dirty="0" smtClean="0">
                <a:solidFill>
                  <a:schemeClr val="bg1"/>
                </a:solidFill>
              </a:rPr>
              <a:t> так и онлайн на сайте 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www.lecta.ru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ru-RU" dirty="0" smtClean="0">
                <a:solidFill>
                  <a:schemeClr val="bg1"/>
                </a:solidFill>
              </a:rPr>
              <a:t>Удобный поиск и сортировка учебников в каталоге </a:t>
            </a:r>
            <a:r>
              <a:rPr lang="en-US" dirty="0" smtClean="0">
                <a:solidFill>
                  <a:schemeClr val="bg1"/>
                </a:solidFill>
              </a:rPr>
              <a:t>LECTA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</a:rPr>
              <a:t>485 </a:t>
            </a:r>
            <a:r>
              <a:rPr lang="ru-RU" dirty="0" smtClean="0">
                <a:solidFill>
                  <a:schemeClr val="bg1"/>
                </a:solidFill>
              </a:rPr>
              <a:t>ЭФУ </a:t>
            </a:r>
            <a:r>
              <a:rPr lang="ru-RU" dirty="0">
                <a:solidFill>
                  <a:schemeClr val="bg1"/>
                </a:solidFill>
              </a:rPr>
              <a:t>объединенной издательской группы и более 3000 книг для внеклассного </a:t>
            </a:r>
            <a:r>
              <a:rPr lang="ru-RU" dirty="0" smtClean="0">
                <a:solidFill>
                  <a:schemeClr val="bg1"/>
                </a:solidFill>
              </a:rPr>
              <a:t>чтения в бесплатном доступе</a:t>
            </a:r>
          </a:p>
          <a:p>
            <a:pPr>
              <a:spcAft>
                <a:spcPts val="1000"/>
              </a:spcAft>
            </a:pPr>
            <a:r>
              <a:rPr lang="ru-RU" dirty="0" smtClean="0">
                <a:solidFill>
                  <a:schemeClr val="bg1"/>
                </a:solidFill>
              </a:rPr>
              <a:t>Единая цена для всех электронных учебников – 149 рублей для физических лиц и 75 рублей для юридических лиц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0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апробации ЭФУ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80" t="17444" r="1084" b="46130"/>
          <a:stretch>
            <a:fillRect/>
          </a:stretch>
        </p:blipFill>
        <p:spPr bwMode="auto">
          <a:xfrm>
            <a:off x="107504" y="980728"/>
            <a:ext cx="88995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9612" y="4388911"/>
            <a:ext cx="6948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hlinkClick r:id="rId3"/>
              </a:rPr>
              <a:t>http://drofa-ventana.ru/material/uroki-budushchego-elektronnyy-uchebnik-i-obrazovatelnye-servisy-izdate/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Всероссийская акция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«45 минут из опыта учителей»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029" b="6122"/>
          <a:stretch>
            <a:fillRect/>
          </a:stretch>
        </p:blipFill>
        <p:spPr bwMode="auto">
          <a:xfrm>
            <a:off x="2195736" y="1304765"/>
            <a:ext cx="6948264" cy="477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3176972"/>
            <a:ext cx="2267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hlinkClick r:id="rId3"/>
              </a:rPr>
              <a:t>http://drofa-ventana.ru/metodicheskaja-pomosch/materialy/type-konkursy-i-aktsii/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421485"/>
            <a:ext cx="23757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Методическая помощь</a:t>
            </a:r>
            <a:r>
              <a:rPr lang="en-US" sz="2000" b="1" dirty="0" smtClean="0"/>
              <a:t>/</a:t>
            </a:r>
            <a:endParaRPr lang="ru-RU" sz="2000" b="1" dirty="0" smtClean="0"/>
          </a:p>
          <a:p>
            <a:r>
              <a:rPr lang="ru-RU" sz="2000" b="1" dirty="0" smtClean="0"/>
              <a:t>Конкурсы и акции для учителей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ПРИЛОЖЕНИЕ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LECTA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для мобильных устройств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WWW.LECTA.RU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372200" y="1412776"/>
            <a:ext cx="2771800" cy="4525963"/>
          </a:xfrm>
        </p:spPr>
        <p:txBody>
          <a:bodyPr/>
          <a:lstStyle/>
          <a:p>
            <a:pPr algn="ctr"/>
            <a:r>
              <a:rPr lang="ru-RU" dirty="0" smtClean="0"/>
              <a:t>Код активации </a:t>
            </a:r>
            <a:r>
              <a:rPr lang="ru-RU" sz="2800" dirty="0" smtClean="0"/>
              <a:t>«</a:t>
            </a:r>
            <a:r>
              <a:rPr lang="ru-RU" sz="2800" b="1" dirty="0" smtClean="0">
                <a:solidFill>
                  <a:srgbClr val="7030A0"/>
                </a:solidFill>
              </a:rPr>
              <a:t>5</a:t>
            </a:r>
            <a:r>
              <a:rPr lang="en-US" sz="2800" b="1" dirty="0" smtClean="0">
                <a:solidFill>
                  <a:srgbClr val="7030A0"/>
                </a:solidFill>
              </a:rPr>
              <a:t>books</a:t>
            </a:r>
            <a:r>
              <a:rPr lang="ru-RU" sz="2800" dirty="0" smtClean="0"/>
              <a:t>»</a:t>
            </a:r>
            <a:r>
              <a:rPr lang="en-US" sz="2800" dirty="0" smtClean="0"/>
              <a:t> </a:t>
            </a:r>
            <a:r>
              <a:rPr lang="ru-RU" dirty="0" smtClean="0"/>
              <a:t>позволяет бесплатно воспользоваться 5-ю учебниками в течение 1 месяца.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35" t="9844" r="26670" b="28634"/>
          <a:stretch>
            <a:fillRect/>
          </a:stretch>
        </p:blipFill>
        <p:spPr bwMode="auto">
          <a:xfrm>
            <a:off x="107504" y="1412776"/>
            <a:ext cx="6444716" cy="468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97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book24.ru</a:t>
            </a:r>
            <a:endParaRPr lang="ru-RU" sz="4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349" r="1596"/>
          <a:stretch>
            <a:fillRect/>
          </a:stretch>
        </p:blipFill>
        <p:spPr bwMode="auto">
          <a:xfrm>
            <a:off x="683568" y="944724"/>
            <a:ext cx="7812868" cy="41241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 l="3517" t="55040" r="52215" b="6531"/>
          <a:stretch>
            <a:fillRect/>
          </a:stretch>
        </p:blipFill>
        <p:spPr bwMode="auto">
          <a:xfrm>
            <a:off x="71500" y="5118213"/>
            <a:ext cx="3420380" cy="17397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 l="3125" t="55040" r="52953" b="7161"/>
          <a:stretch>
            <a:fillRect/>
          </a:stretch>
        </p:blipFill>
        <p:spPr bwMode="auto">
          <a:xfrm>
            <a:off x="5580112" y="5115078"/>
            <a:ext cx="3456384" cy="17429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27884" y="5265204"/>
            <a:ext cx="2016224" cy="133214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lnSpcReduction="1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Промокод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ЛАА</a:t>
            </a: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минус 15% от стоимости заказа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Как приобрести?</a:t>
            </a:r>
            <a:endParaRPr lang="ru-RU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8325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672"/>
                <a:gridCol w="1656184"/>
                <a:gridCol w="1518583"/>
                <a:gridCol w="204581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</a:t>
                      </a:r>
                      <a:r>
                        <a:rPr lang="ru-RU" sz="2400" baseline="0" dirty="0" smtClean="0"/>
                        <a:t> печатной форме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электронной форме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регионе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 </a:t>
                      </a:r>
                      <a:r>
                        <a:rPr lang="ru-RU" sz="2400" dirty="0" err="1" smtClean="0"/>
                        <a:t>Интернет-магазине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ЭФУ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Цифровая копия (</a:t>
                      </a:r>
                      <a:r>
                        <a:rPr lang="en-US" sz="2400" dirty="0" smtClean="0"/>
                        <a:t>PDF</a:t>
                      </a:r>
                      <a:r>
                        <a:rPr lang="ru-RU" sz="2400" dirty="0" smtClean="0"/>
                        <a:t>)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drofa-ventana.ru/buy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book24.ru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lecta.ru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litres.ru</a:t>
                      </a:r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3600" b="1" dirty="0" smtClean="0"/>
                        <a:t>drofa-ventana.ru</a:t>
                      </a:r>
                      <a:endParaRPr lang="ru-RU" sz="36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148478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http://drofa-ventana.ru/</a:t>
            </a:r>
            <a:endParaRPr lang="ru-RU" sz="36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04" y="6057292"/>
            <a:ext cx="7272300" cy="64487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67544" y="224644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79388" y="-340531"/>
            <a:ext cx="7921625" cy="576262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ru-RU" sz="3200" b="1" cap="all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214313" y="2474404"/>
            <a:ext cx="3500437" cy="990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1800" b="1" dirty="0">
                <a:solidFill>
                  <a:srgbClr val="355D7E"/>
                </a:solidFill>
                <a:ea typeface="+mj-ea"/>
                <a:cs typeface="Arial" charset="0"/>
              </a:rPr>
              <a:t>Издательство «ДРОФА»</a:t>
            </a:r>
          </a:p>
          <a:p>
            <a:pPr algn="ctr">
              <a:defRPr/>
            </a:pPr>
            <a:r>
              <a:rPr lang="ru-RU" sz="1800" b="1" dirty="0">
                <a:solidFill>
                  <a:srgbClr val="355D7E"/>
                </a:solidFill>
                <a:ea typeface="+mj-ea"/>
                <a:cs typeface="Arial" charset="0"/>
              </a:rPr>
              <a:t>8-800-2000-550</a:t>
            </a:r>
            <a:endParaRPr lang="en-US" sz="1800" b="1" dirty="0">
              <a:solidFill>
                <a:srgbClr val="355D7E"/>
              </a:solidFill>
              <a:ea typeface="+mj-ea"/>
              <a:cs typeface="Arial" charset="0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355D7E"/>
                </a:solidFill>
                <a:ea typeface="+mj-ea"/>
                <a:cs typeface="Arial" charset="0"/>
              </a:rPr>
              <a:t>8-495-795-05-50</a:t>
            </a:r>
            <a:endParaRPr lang="ru-RU" sz="1800" b="1" dirty="0">
              <a:solidFill>
                <a:srgbClr val="355D7E"/>
              </a:solidFill>
              <a:ea typeface="+mj-ea"/>
              <a:cs typeface="Arial" charset="0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355D7E"/>
                </a:solidFill>
                <a:ea typeface="+mj-ea"/>
                <a:cs typeface="Arial" charset="0"/>
                <a:hlinkClick r:id="rId3"/>
              </a:rPr>
              <a:t>metodist@drofa.ru</a:t>
            </a:r>
            <a:endParaRPr lang="en-US" sz="1800" b="1" dirty="0">
              <a:solidFill>
                <a:srgbClr val="355D7E"/>
              </a:solidFill>
              <a:ea typeface="+mj-ea"/>
              <a:cs typeface="Arial" charset="0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355D7E"/>
                </a:solidFill>
                <a:cs typeface="Arial" charset="0"/>
                <a:hlinkClick r:id="rId4"/>
              </a:rPr>
              <a:t>sev@vgf.ru</a:t>
            </a:r>
            <a:r>
              <a:rPr lang="en-US" sz="1800" b="1" dirty="0">
                <a:solidFill>
                  <a:srgbClr val="355D7E"/>
                </a:solidFill>
                <a:cs typeface="Arial" charset="0"/>
              </a:rPr>
              <a:t> </a:t>
            </a:r>
          </a:p>
          <a:p>
            <a:pPr algn="ctr">
              <a:defRPr/>
            </a:pPr>
            <a:endParaRPr lang="ru-RU" sz="1600" b="1" dirty="0">
              <a:solidFill>
                <a:srgbClr val="C00000"/>
              </a:solidFill>
              <a:ea typeface="+mj-ea"/>
              <a:cs typeface="Arial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22763" y="2474404"/>
            <a:ext cx="4786312" cy="990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1800" b="1" dirty="0">
                <a:solidFill>
                  <a:srgbClr val="355D7E"/>
                </a:solidFill>
                <a:ea typeface="+mj-ea"/>
                <a:cs typeface="Arial" charset="0"/>
              </a:rPr>
              <a:t>Издательский центр </a:t>
            </a:r>
            <a:endParaRPr lang="en-US" sz="1800" b="1" dirty="0">
              <a:solidFill>
                <a:srgbClr val="355D7E"/>
              </a:solidFill>
              <a:ea typeface="+mj-ea"/>
              <a:cs typeface="Arial" charset="0"/>
            </a:endParaRPr>
          </a:p>
          <a:p>
            <a:pPr algn="ctr">
              <a:defRPr/>
            </a:pPr>
            <a:r>
              <a:rPr lang="ru-RU" sz="1800" b="1" dirty="0">
                <a:solidFill>
                  <a:srgbClr val="355D7E"/>
                </a:solidFill>
                <a:ea typeface="+mj-ea"/>
                <a:cs typeface="Arial" charset="0"/>
              </a:rPr>
              <a:t>«ВЕНТАНА-ГРАФ»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355D7E"/>
                </a:solidFill>
                <a:ea typeface="+mj-ea"/>
                <a:cs typeface="Arial" charset="0"/>
                <a:hlinkClick r:id="rId5"/>
              </a:rPr>
              <a:t>metod@vgf.ru</a:t>
            </a:r>
            <a:endParaRPr lang="ru-RU" sz="1800" b="1" dirty="0">
              <a:solidFill>
                <a:srgbClr val="355D7E"/>
              </a:solidFill>
              <a:ea typeface="+mj-ea"/>
              <a:cs typeface="Arial" charset="0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355D7E"/>
                </a:solidFill>
                <a:ea typeface="+mj-ea"/>
                <a:cs typeface="Arial" charset="0"/>
                <a:hlinkClick r:id="rId4"/>
              </a:rPr>
              <a:t>sev@vgf.ru</a:t>
            </a:r>
            <a:r>
              <a:rPr lang="en-US" sz="1800" b="1" dirty="0">
                <a:solidFill>
                  <a:srgbClr val="355D7E"/>
                </a:solidFill>
                <a:ea typeface="+mj-ea"/>
                <a:cs typeface="Arial" charset="0"/>
              </a:rPr>
              <a:t> </a:t>
            </a:r>
          </a:p>
          <a:p>
            <a:pPr algn="ctr">
              <a:defRPr/>
            </a:pPr>
            <a:endParaRPr lang="en-US" sz="1800" b="1" dirty="0">
              <a:solidFill>
                <a:srgbClr val="355D7E"/>
              </a:solidFill>
              <a:ea typeface="+mj-ea"/>
              <a:cs typeface="Arial" charset="0"/>
            </a:endParaRPr>
          </a:p>
          <a:p>
            <a:pPr algn="ctr">
              <a:defRPr/>
            </a:pPr>
            <a:endParaRPr lang="ru-RU" sz="1600" b="1" dirty="0">
              <a:solidFill>
                <a:srgbClr val="C00000"/>
              </a:solidFill>
              <a:ea typeface="+mj-ea"/>
              <a:cs typeface="Arial" charset="0"/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0" y="4257092"/>
            <a:ext cx="9144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490092"/>
                </a:solidFill>
              </a:rPr>
              <a:t>Лушников Андрей Анатольевич</a:t>
            </a:r>
            <a:r>
              <a:rPr lang="ru-RU" b="1" dirty="0">
                <a:solidFill>
                  <a:srgbClr val="490092"/>
                </a:solidFill>
              </a:rPr>
              <a:t/>
            </a:r>
            <a:br>
              <a:rPr lang="ru-RU" b="1" dirty="0">
                <a:solidFill>
                  <a:srgbClr val="490092"/>
                </a:solidFill>
              </a:rPr>
            </a:br>
            <a:r>
              <a:rPr lang="ru-RU" b="1" dirty="0">
                <a:solidFill>
                  <a:srgbClr val="490092"/>
                </a:solidFill>
              </a:rPr>
              <a:t>Методист по математике и информатике</a:t>
            </a:r>
          </a:p>
          <a:p>
            <a:pPr algn="ctr"/>
            <a:r>
              <a:rPr lang="ru-RU" b="1" dirty="0">
                <a:solidFill>
                  <a:srgbClr val="490092"/>
                </a:solidFill>
              </a:rPr>
              <a:t>Бесплатный тел.:</a:t>
            </a:r>
            <a:r>
              <a:rPr lang="en-US" b="1" dirty="0">
                <a:solidFill>
                  <a:srgbClr val="490092"/>
                </a:solidFill>
              </a:rPr>
              <a:t> </a:t>
            </a:r>
            <a:r>
              <a:rPr lang="ru-RU" b="1" dirty="0">
                <a:solidFill>
                  <a:srgbClr val="490092"/>
                </a:solidFill>
              </a:rPr>
              <a:t>8-800-2000-550 </a:t>
            </a:r>
            <a:r>
              <a:rPr lang="en-US" b="1" dirty="0">
                <a:solidFill>
                  <a:srgbClr val="490092"/>
                </a:solidFill>
              </a:rPr>
              <a:t>(</a:t>
            </a:r>
            <a:r>
              <a:rPr lang="ru-RU" b="1" dirty="0" err="1">
                <a:solidFill>
                  <a:srgbClr val="490092"/>
                </a:solidFill>
              </a:rPr>
              <a:t>доб</a:t>
            </a:r>
            <a:r>
              <a:rPr lang="ru-RU" b="1" dirty="0">
                <a:solidFill>
                  <a:srgbClr val="490092"/>
                </a:solidFill>
              </a:rPr>
              <a:t>. 1</a:t>
            </a:r>
            <a:r>
              <a:rPr lang="en-US" b="1" dirty="0">
                <a:solidFill>
                  <a:srgbClr val="490092"/>
                </a:solidFill>
              </a:rPr>
              <a:t>8</a:t>
            </a:r>
            <a:r>
              <a:rPr lang="ru-RU" b="1" dirty="0">
                <a:solidFill>
                  <a:srgbClr val="490092"/>
                </a:solidFill>
              </a:rPr>
              <a:t>-2</a:t>
            </a:r>
            <a:r>
              <a:rPr lang="en-US" b="1" dirty="0">
                <a:solidFill>
                  <a:srgbClr val="490092"/>
                </a:solidFill>
              </a:rPr>
              <a:t>3)</a:t>
            </a:r>
            <a:r>
              <a:rPr lang="ru-RU" b="1" dirty="0">
                <a:solidFill>
                  <a:srgbClr val="490092"/>
                </a:solidFill>
              </a:rPr>
              <a:t/>
            </a:r>
            <a:br>
              <a:rPr lang="ru-RU" b="1" dirty="0">
                <a:solidFill>
                  <a:srgbClr val="490092"/>
                </a:solidFill>
              </a:rPr>
            </a:br>
            <a:r>
              <a:rPr lang="ru-RU" b="1" dirty="0" err="1">
                <a:solidFill>
                  <a:srgbClr val="490092"/>
                </a:solidFill>
              </a:rPr>
              <a:t>email</a:t>
            </a:r>
            <a:r>
              <a:rPr lang="ru-RU" b="1" dirty="0">
                <a:solidFill>
                  <a:srgbClr val="490092"/>
                </a:solidFill>
              </a:rPr>
              <a:t>: </a:t>
            </a:r>
            <a:r>
              <a:rPr lang="ru-RU" b="1" u="sng" dirty="0" err="1">
                <a:solidFill>
                  <a:srgbClr val="490092"/>
                </a:solidFill>
                <a:hlinkClick r:id="rId6"/>
              </a:rPr>
              <a:t>lushnikov@drofa.ru</a:t>
            </a:r>
            <a:endParaRPr lang="ru-RU" b="1" u="sng" dirty="0">
              <a:solidFill>
                <a:srgbClr val="490092"/>
              </a:solidFill>
            </a:endParaRPr>
          </a:p>
          <a:p>
            <a:pPr algn="ctr"/>
            <a:endParaRPr lang="ru-RU" altLang="ru-RU" dirty="0">
              <a:solidFill>
                <a:srgbClr val="490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8036" r="8571" b="7143"/>
          <a:stretch>
            <a:fillRect/>
          </a:stretch>
        </p:blipFill>
        <p:spPr bwMode="auto">
          <a:xfrm>
            <a:off x="3553660" y="1476164"/>
            <a:ext cx="5590340" cy="414908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5725" t="8272" r="5893" b="7169"/>
          <a:stretch>
            <a:fillRect/>
          </a:stretch>
        </p:blipFill>
        <p:spPr bwMode="auto">
          <a:xfrm>
            <a:off x="0" y="3403667"/>
            <a:ext cx="3491880" cy="345433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27273" t="8333" r="6061" b="7576"/>
          <a:stretch>
            <a:fillRect/>
          </a:stretch>
        </p:blipFill>
        <p:spPr bwMode="auto">
          <a:xfrm>
            <a:off x="0" y="0"/>
            <a:ext cx="3491880" cy="339299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63588" y="224644"/>
            <a:ext cx="8280412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1736812"/>
            <a:ext cx="1656184" cy="248427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508" y="188640"/>
            <a:ext cx="5760640" cy="334837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lnSpcReduction="10000"/>
          </a:bodyPr>
          <a:lstStyle/>
          <a:p>
            <a:pPr lvl="0"/>
            <a:r>
              <a:rPr lang="ru-RU" dirty="0" smtClean="0"/>
              <a:t>Большое внимание уделялось математической культуре речи, в чем помогли озвученные анимационные ролики.</a:t>
            </a:r>
          </a:p>
          <a:p>
            <a:pPr lvl="0"/>
            <a:endParaRPr lang="ru-RU" sz="1600" dirty="0" smtClean="0"/>
          </a:p>
          <a:p>
            <a:r>
              <a:rPr lang="ru-RU" dirty="0" smtClean="0"/>
              <a:t>Каждый ученик действовал в рамках коллективного обсуждения проблемы. Проблемные вопросы вызвали определенные творческие усилия, заставили излагать собственное мнение, формулировать выводы.</a:t>
            </a:r>
            <a:endParaRPr lang="ru-RU" sz="1600" dirty="0" smtClean="0"/>
          </a:p>
          <a:p>
            <a:endParaRPr lang="ru-RU" dirty="0" smtClean="0"/>
          </a:p>
          <a:p>
            <a:r>
              <a:rPr lang="ru-RU" dirty="0" smtClean="0"/>
              <a:t>Органичное использование различных компонентов УМК и организация контроля позволили оптимально и результативно оценить достижения учащимися образовательных результатов.</a:t>
            </a:r>
            <a:endParaRPr lang="ru-RU" sz="16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F:\Шалина\files\20131114_092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4154" y="0"/>
            <a:ext cx="3179845" cy="2384884"/>
          </a:xfrm>
          <a:prstGeom prst="rect">
            <a:avLst/>
          </a:prstGeom>
          <a:noFill/>
        </p:spPr>
      </p:pic>
      <p:pic>
        <p:nvPicPr>
          <p:cNvPr id="3075" name="Picture 3" descr="F:\Шалина\files\20131114_101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3510390"/>
            <a:ext cx="4067944" cy="3050958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11765" t="13480" r="10784" b="3799"/>
          <a:stretch>
            <a:fillRect/>
          </a:stretch>
        </p:blipFill>
        <p:spPr bwMode="auto">
          <a:xfrm>
            <a:off x="4463988" y="3068960"/>
            <a:ext cx="4680012" cy="378904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drofa-ventana.ru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b="1" dirty="0" smtClean="0"/>
              <a:t> </a:t>
            </a:r>
            <a:r>
              <a:rPr lang="ru-RU" sz="2800" dirty="0" smtClean="0"/>
              <a:t>самые </a:t>
            </a:r>
            <a:r>
              <a:rPr lang="ru-RU" sz="2800" dirty="0"/>
              <a:t>выгодные предложения о приобретении учебной продукции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/>
              <a:t>Ценовые предложения от крупнейших интернет-магазинов для совершения </a:t>
            </a:r>
            <a:r>
              <a:rPr lang="ru-RU" sz="2000" b="1" dirty="0" smtClean="0"/>
              <a:t>самой выгодной покупки</a:t>
            </a:r>
            <a:endParaRPr lang="ru-RU" sz="2000" b="1" dirty="0"/>
          </a:p>
          <a:p>
            <a:r>
              <a:rPr lang="ru-RU" sz="2000" dirty="0" smtClean="0"/>
              <a:t>Объединенный </a:t>
            </a:r>
            <a:r>
              <a:rPr lang="ru-RU" sz="2000" b="1" dirty="0"/>
              <a:t>каталог двух издательств </a:t>
            </a:r>
            <a:r>
              <a:rPr lang="ru-RU" sz="2000" dirty="0"/>
              <a:t>с фильтрами, которые важны для педагога;</a:t>
            </a:r>
          </a:p>
          <a:p>
            <a:r>
              <a:rPr lang="ru-RU" sz="2000" b="1" dirty="0" smtClean="0"/>
              <a:t>Информация </a:t>
            </a:r>
            <a:r>
              <a:rPr lang="ru-RU" sz="2000" b="1" dirty="0"/>
              <a:t>о новинках </a:t>
            </a:r>
            <a:r>
              <a:rPr lang="ru-RU" sz="2000" dirty="0"/>
              <a:t>с возможностью </a:t>
            </a:r>
            <a:r>
              <a:rPr lang="ru-RU" sz="2000" dirty="0" err="1"/>
              <a:t>предзаказа</a:t>
            </a:r>
            <a:r>
              <a:rPr lang="ru-RU" sz="2000" dirty="0"/>
              <a:t>;</a:t>
            </a:r>
          </a:p>
          <a:p>
            <a:r>
              <a:rPr lang="ru-RU" sz="2000" b="1" dirty="0" smtClean="0"/>
              <a:t>Карта </a:t>
            </a:r>
            <a:r>
              <a:rPr lang="ru-RU" sz="2000" b="1" dirty="0"/>
              <a:t>книжных магазинов </a:t>
            </a:r>
            <a:r>
              <a:rPr lang="ru-RU" sz="2000" dirty="0"/>
              <a:t>с адресами и </a:t>
            </a:r>
            <a:r>
              <a:rPr lang="ru-RU" sz="2000" dirty="0" smtClean="0"/>
              <a:t>телефонами;</a:t>
            </a:r>
          </a:p>
          <a:p>
            <a:r>
              <a:rPr lang="ru-RU" sz="2000" b="1" dirty="0" smtClean="0"/>
              <a:t>Индивидуальные скидки и </a:t>
            </a:r>
            <a:r>
              <a:rPr lang="ru-RU" sz="2000" b="1" dirty="0" err="1" smtClean="0"/>
              <a:t>промокоды</a:t>
            </a:r>
            <a:r>
              <a:rPr lang="ru-RU" sz="2000" b="1" dirty="0" smtClean="0"/>
              <a:t> </a:t>
            </a:r>
            <a:r>
              <a:rPr lang="ru-RU" sz="2000" dirty="0" smtClean="0"/>
              <a:t>для самых выгодных покупок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0427" t="8489" r="20423" b="7550"/>
          <a:stretch>
            <a:fillRect/>
          </a:stretch>
        </p:blipFill>
        <p:spPr bwMode="auto">
          <a:xfrm>
            <a:off x="4896036" y="1507175"/>
            <a:ext cx="4247964" cy="53508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564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46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Clr>
                <a:srgbClr val="000000"/>
              </a:buClr>
              <a:buSzPct val="25000"/>
            </a:pPr>
            <a:r>
              <a:rPr lang="ru-RU" altLang="ru-RU" sz="3600" b="1"/>
              <a:t/>
            </a:r>
            <a:br>
              <a:rPr lang="ru-RU" altLang="ru-RU" sz="3600" b="1"/>
            </a:br>
            <a:endParaRPr lang="en-US" altLang="ru-RU" sz="2400"/>
          </a:p>
        </p:txBody>
      </p:sp>
      <p:sp>
        <p:nvSpPr>
          <p:cNvPr id="2051" name="Shape 247"/>
          <p:cNvSpPr txBox="1">
            <a:spLocks noChangeArrowheads="1"/>
          </p:cNvSpPr>
          <p:nvPr/>
        </p:nvSpPr>
        <p:spPr bwMode="auto">
          <a:xfrm>
            <a:off x="26988" y="1628775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600">
              <a:latin typeface="Calibri" charset="0"/>
            </a:endParaRPr>
          </a:p>
        </p:txBody>
      </p:sp>
      <p:sp>
        <p:nvSpPr>
          <p:cNvPr id="3076" name="Shape 248"/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356350"/>
            <a:ext cx="2133600" cy="365125"/>
          </a:xfrm>
          <a:ln>
            <a:miter lim="800000"/>
            <a:headEnd/>
            <a:tailEnd/>
          </a:ln>
        </p:spPr>
        <p:txBody>
          <a:bodyPr lIns="91425" tIns="45700" rIns="91425" bIns="457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buFont typeface="Arial" charset="0"/>
              <a:buNone/>
            </a:pPr>
            <a:fld id="{BB8B741C-A297-6140-ACE9-69B141C801A7}" type="slidenum">
              <a:rPr lang="en-US" altLang="ru-RU">
                <a:solidFill>
                  <a:srgbClr val="888888"/>
                </a:solidFill>
                <a:latin typeface="Calibri" charset="0"/>
              </a:rPr>
              <a:pPr eaLnBrk="1" hangingPunct="1">
                <a:buClr>
                  <a:srgbClr val="000000"/>
                </a:buClr>
                <a:buSzPct val="25000"/>
                <a:buFont typeface="Arial" charset="0"/>
                <a:buNone/>
              </a:pPr>
              <a:t>6</a:t>
            </a:fld>
            <a:endParaRPr lang="en-US" altLang="ru-RU">
              <a:solidFill>
                <a:srgbClr val="888888"/>
              </a:solidFill>
              <a:latin typeface="Calibri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323850" y="44624"/>
            <a:ext cx="842461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2500 педагогов уже подписались </a:t>
            </a:r>
            <a:r>
              <a:rPr lang="ru-RU" altLang="ru-RU" sz="28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на </a:t>
            </a:r>
            <a:r>
              <a:rPr lang="en-US" altLang="ru-RU" sz="2800" dirty="0" err="1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youtube</a:t>
            </a:r>
            <a:r>
              <a:rPr lang="en-US" altLang="ru-RU" sz="28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ru-RU" altLang="ru-RU" sz="28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канал «ДРОФА» – «ВЕНТАНА-ГРАФ»</a:t>
            </a:r>
            <a:endParaRPr lang="en-US" altLang="ru-RU" sz="28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eaLnBrk="1" hangingPunct="1"/>
            <a:r>
              <a:rPr lang="ru-RU" altLang="ru-RU" sz="32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YouTube.com</a:t>
            </a:r>
            <a:r>
              <a:rPr lang="ru-RU" altLang="ru-RU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ru-RU" altLang="ru-RU" sz="32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drofapublishing</a:t>
            </a:r>
            <a:endParaRPr lang="ru-RU" altLang="ru-RU" sz="3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850" y="1594535"/>
            <a:ext cx="8208963" cy="255454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Calibri" charset="0"/>
              </a:rPr>
              <a:t>Делятся </a:t>
            </a:r>
            <a:r>
              <a:rPr lang="ru-RU" altLang="ru-RU" sz="2000" dirty="0">
                <a:latin typeface="Calibri" charset="0"/>
              </a:rPr>
              <a:t>опытом с другими педагогами и </a:t>
            </a:r>
            <a:r>
              <a:rPr lang="ru-RU" altLang="ru-RU" sz="2000" dirty="0" smtClean="0">
                <a:latin typeface="Calibri" charset="0"/>
              </a:rPr>
              <a:t>передают </a:t>
            </a:r>
            <a:r>
              <a:rPr lang="ru-RU" altLang="ru-RU" sz="2000" dirty="0">
                <a:latin typeface="Calibri" charset="0"/>
              </a:rPr>
              <a:t>свой в проекте </a:t>
            </a:r>
            <a:r>
              <a:rPr lang="ru-RU" altLang="ru-RU" sz="2000" b="1" dirty="0">
                <a:latin typeface="Calibri" charset="0"/>
              </a:rPr>
              <a:t>«45 минут. Открытый урок»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Calibri" charset="0"/>
              </a:rPr>
              <a:t>Дистанционно участвуют во </a:t>
            </a:r>
            <a:r>
              <a:rPr lang="ru-RU" altLang="ru-RU" sz="2000" dirty="0">
                <a:latin typeface="Calibri" charset="0"/>
              </a:rPr>
              <a:t>Всероссийских </a:t>
            </a:r>
            <a:r>
              <a:rPr lang="ru-RU" altLang="ru-RU" sz="2000" b="1" dirty="0">
                <a:latin typeface="Calibri" charset="0"/>
              </a:rPr>
              <a:t>методических мероприятиях</a:t>
            </a:r>
            <a:r>
              <a:rPr lang="ru-RU" altLang="ru-RU" sz="2000" dirty="0">
                <a:latin typeface="Calibri" charset="0"/>
              </a:rPr>
              <a:t> </a:t>
            </a:r>
            <a:endParaRPr lang="ru-RU" altLang="ru-RU" sz="2000" dirty="0" smtClean="0">
              <a:latin typeface="Calibri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Calibri" charset="0"/>
              </a:rPr>
              <a:t>Смотрят</a:t>
            </a:r>
            <a:r>
              <a:rPr lang="ru-RU" altLang="ru-RU" sz="2000" b="1" dirty="0" smtClean="0">
                <a:latin typeface="Calibri" charset="0"/>
              </a:rPr>
              <a:t> </a:t>
            </a:r>
            <a:r>
              <a:rPr lang="ru-RU" altLang="ru-RU" sz="2000" b="1" dirty="0">
                <a:latin typeface="Calibri" charset="0"/>
              </a:rPr>
              <a:t>видео анонсы </a:t>
            </a:r>
            <a:r>
              <a:rPr lang="ru-RU" altLang="ru-RU" sz="2000" dirty="0">
                <a:latin typeface="Calibri" charset="0"/>
              </a:rPr>
              <a:t>предстоящих </a:t>
            </a:r>
            <a:r>
              <a:rPr lang="ru-RU" altLang="ru-RU" sz="2000" b="1" dirty="0" err="1">
                <a:latin typeface="Calibri" charset="0"/>
              </a:rPr>
              <a:t>вебинаров</a:t>
            </a:r>
            <a:r>
              <a:rPr lang="ru-RU" altLang="ru-RU" sz="2000" dirty="0">
                <a:latin typeface="Calibri" charset="0"/>
              </a:rPr>
              <a:t>  и сами</a:t>
            </a:r>
            <a:r>
              <a:rPr lang="ru-RU" altLang="ru-RU" sz="2000" b="1" dirty="0">
                <a:latin typeface="Calibri" charset="0"/>
              </a:rPr>
              <a:t> </a:t>
            </a:r>
            <a:r>
              <a:rPr lang="ru-RU" altLang="ru-RU" sz="2000" b="1" dirty="0" err="1">
                <a:latin typeface="Calibri" charset="0"/>
              </a:rPr>
              <a:t>вебинары</a:t>
            </a:r>
            <a:r>
              <a:rPr lang="ru-RU" altLang="ru-RU" sz="2000" b="1" dirty="0">
                <a:latin typeface="Calibri" charset="0"/>
              </a:rPr>
              <a:t>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Calibri" charset="0"/>
              </a:rPr>
              <a:t>Знакомятся с</a:t>
            </a:r>
            <a:r>
              <a:rPr lang="ru-RU" altLang="ru-RU" sz="2000" b="1" dirty="0" smtClean="0">
                <a:latin typeface="Calibri" charset="0"/>
              </a:rPr>
              <a:t> </a:t>
            </a:r>
            <a:r>
              <a:rPr lang="ru-RU" altLang="ru-RU" sz="2000" b="1" dirty="0" err="1" smtClean="0">
                <a:latin typeface="Calibri" charset="0"/>
              </a:rPr>
              <a:t>видеообзорами</a:t>
            </a:r>
            <a:r>
              <a:rPr lang="ru-RU" altLang="ru-RU" sz="2000" b="1" dirty="0" smtClean="0">
                <a:latin typeface="Calibri" charset="0"/>
              </a:rPr>
              <a:t> </a:t>
            </a:r>
            <a:r>
              <a:rPr lang="ru-RU" altLang="ru-RU" sz="2000" dirty="0">
                <a:latin typeface="Calibri" charset="0"/>
              </a:rPr>
              <a:t>УМК  и новинок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ru-RU" altLang="ru-RU" sz="2000" dirty="0" smtClean="0">
                <a:latin typeface="Calibri" charset="0"/>
              </a:rPr>
              <a:t>Смотрят </a:t>
            </a:r>
            <a:r>
              <a:rPr lang="ru-RU" altLang="ru-RU" sz="2000" b="1" dirty="0" smtClean="0">
                <a:latin typeface="Calibri" charset="0"/>
              </a:rPr>
              <a:t>интервью</a:t>
            </a:r>
            <a:r>
              <a:rPr lang="ru-RU" altLang="ru-RU" sz="2000" dirty="0" smtClean="0">
                <a:latin typeface="Calibri" charset="0"/>
              </a:rPr>
              <a:t> с авторами учебников на современные тенденции в преподавании дисциплины</a:t>
            </a:r>
            <a:endParaRPr lang="ru-RU" altLang="ru-RU" sz="2000" dirty="0">
              <a:latin typeface="Calibri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12" y="4290845"/>
            <a:ext cx="9144000" cy="24505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36296" y="5877272"/>
            <a:ext cx="1845792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144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684" y="227013"/>
            <a:ext cx="695911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 smtClean="0"/>
              <a:t>@</a:t>
            </a:r>
            <a:r>
              <a:rPr lang="en-US" sz="4400" dirty="0" err="1" smtClean="0"/>
              <a:t>drofa.ventana</a:t>
            </a:r>
            <a:r>
              <a:rPr lang="en-US" dirty="0" smtClean="0"/>
              <a:t> – </a:t>
            </a:r>
            <a:br>
              <a:rPr lang="en-US" dirty="0" smtClean="0"/>
            </a:br>
            <a:r>
              <a:rPr lang="ru-RU" dirty="0" smtClean="0"/>
              <a:t>наше имя в социальных сетях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6100"/>
          </a:xfrm>
        </p:spPr>
        <p:txBody>
          <a:bodyPr/>
          <a:lstStyle/>
          <a:p>
            <a:r>
              <a:rPr lang="ru-RU" sz="2000" b="1" dirty="0" smtClean="0"/>
              <a:t>Ненавязчивое информирование о новых событиях</a:t>
            </a:r>
            <a:r>
              <a:rPr lang="ru-RU" sz="2000" dirty="0" smtClean="0"/>
              <a:t>: </a:t>
            </a:r>
            <a:r>
              <a:rPr lang="ru-RU" sz="2000" dirty="0" err="1" smtClean="0"/>
              <a:t>вебинары</a:t>
            </a:r>
            <a:r>
              <a:rPr lang="ru-RU" sz="2000" dirty="0" smtClean="0"/>
              <a:t>, новинки, освещение интересных мировых фактов</a:t>
            </a:r>
            <a:r>
              <a:rPr lang="en-US" sz="2000" dirty="0" smtClean="0"/>
              <a:t> </a:t>
            </a:r>
            <a:r>
              <a:rPr lang="ru-RU" sz="2000" dirty="0" smtClean="0"/>
              <a:t>и сведений в ракурсе наших учебников,  видео интервью с авторами, новости образования</a:t>
            </a:r>
          </a:p>
          <a:p>
            <a:r>
              <a:rPr lang="ru-RU" sz="2000" b="1" dirty="0" smtClean="0"/>
              <a:t>Профессиональное общение коллег</a:t>
            </a:r>
            <a:r>
              <a:rPr lang="ru-RU" sz="2000" dirty="0" smtClean="0"/>
              <a:t>, работающих по учебникам издательской группы</a:t>
            </a:r>
          </a:p>
          <a:p>
            <a:r>
              <a:rPr lang="ru-RU" sz="2000" b="1" dirty="0"/>
              <a:t>Акции на выгодную покупку</a:t>
            </a:r>
            <a:r>
              <a:rPr lang="ru-RU" sz="2000" dirty="0"/>
              <a:t> учебной литературы в интернет-магазине для новых подписчиков</a:t>
            </a:r>
            <a:endParaRPr lang="en-US" sz="2000" dirty="0"/>
          </a:p>
          <a:p>
            <a:r>
              <a:rPr lang="ru-RU" sz="2000" b="1" dirty="0"/>
              <a:t>Быстрая обратная связь </a:t>
            </a:r>
            <a:r>
              <a:rPr lang="ru-RU" sz="2000" dirty="0"/>
              <a:t>с сотрудником издательской </a:t>
            </a:r>
            <a:r>
              <a:rPr lang="ru-RU" sz="2000" dirty="0" smtClean="0"/>
              <a:t>группы</a:t>
            </a:r>
          </a:p>
          <a:p>
            <a:endParaRPr 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08" y="116632"/>
            <a:ext cx="1361901" cy="136190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/>
        </p:blipFill>
        <p:spPr>
          <a:xfrm>
            <a:off x="6671138" y="562671"/>
            <a:ext cx="2266709" cy="59762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93336" y="2636912"/>
            <a:ext cx="2127136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39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393" t="7819" r="16438" b="6020"/>
          <a:stretch>
            <a:fillRect/>
          </a:stretch>
        </p:blipFill>
        <p:spPr bwMode="auto">
          <a:xfrm>
            <a:off x="0" y="1196752"/>
            <a:ext cx="6696744" cy="476114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Образовательная платформа «ЛЕКТА»</a:t>
            </a:r>
            <a:br>
              <a:rPr lang="ru-RU" dirty="0" smtClean="0"/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https://lecta.ru/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6323" t="7875" r="24401" b="4976"/>
          <a:stretch>
            <a:fillRect/>
          </a:stretch>
        </p:blipFill>
        <p:spPr bwMode="auto">
          <a:xfrm>
            <a:off x="5940152" y="2706576"/>
            <a:ext cx="3203848" cy="39987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возможности / ЭФУ «ДРОФА»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9756" t="8537" r="11220" b="7927"/>
          <a:stretch>
            <a:fillRect/>
          </a:stretch>
        </p:blipFill>
        <p:spPr bwMode="auto">
          <a:xfrm>
            <a:off x="143508" y="2168860"/>
            <a:ext cx="4810870" cy="406845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9744" t="8306" r="10925" b="7165"/>
          <a:stretch>
            <a:fillRect/>
          </a:stretch>
        </p:blipFill>
        <p:spPr bwMode="auto">
          <a:xfrm>
            <a:off x="3070901" y="1108962"/>
            <a:ext cx="5847329" cy="498433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rgbClr val="0070C0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665</Words>
  <Application>Microsoft Office PowerPoint</Application>
  <PresentationFormat>Экран (4:3)</PresentationFormat>
  <Paragraphs>156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Новый сайт Объединенной издательской группы «ДРОФА» – «ВЕНТАНА-ГРАФ»</vt:lpstr>
      <vt:lpstr>drofa-ventana.ru  методическая помощь по каждому предмету учебного плана и учебнику издательской группы </vt:lpstr>
      <vt:lpstr>Презентация PowerPoint</vt:lpstr>
      <vt:lpstr>Презентация PowerPoint</vt:lpstr>
      <vt:lpstr>drofa-ventana.ru  самые выгодные предложения о приобретении учебной продукции</vt:lpstr>
      <vt:lpstr> </vt:lpstr>
      <vt:lpstr>@drofa.ventana –  наше имя в социальных сетях</vt:lpstr>
      <vt:lpstr>Образовательная платформа «ЛЕКТА» https://lecta.ru/</vt:lpstr>
      <vt:lpstr>Новые возможности / ЭФУ «ДРОФА»</vt:lpstr>
      <vt:lpstr>Новые возможности / ЭФУ «Вентана-Граф»</vt:lpstr>
      <vt:lpstr>Новые возможности / ЭФУ «ДРОФА»</vt:lpstr>
      <vt:lpstr>Новые возможности / ЭФУ «ДРОФА»</vt:lpstr>
      <vt:lpstr>Новые возможности / ЭФУ «ДРОФА»</vt:lpstr>
      <vt:lpstr>Вариативность контроля и самоконтроля</vt:lpstr>
      <vt:lpstr>Вариативность контроля и самоконтроля</vt:lpstr>
      <vt:lpstr>Новые возможности / ЭФУ «Вентана-Граф»</vt:lpstr>
      <vt:lpstr>Новые возможности / ЭФУ «Вентана-Граф»</vt:lpstr>
      <vt:lpstr>Новые возможности / ЭФУ «Вентана-Граф»</vt:lpstr>
      <vt:lpstr>Новые возможности / ЭФУ «Вентана-Граф»</vt:lpstr>
      <vt:lpstr>ЧТО ТАКОЕ LECTA? основные сервисы платформы</vt:lpstr>
      <vt:lpstr>ИНТЕРНЕТ-МАГАЗИН для учителей и родителей</vt:lpstr>
      <vt:lpstr>Итоги апробации ЭФУ</vt:lpstr>
      <vt:lpstr>Всероссийская акция  «45 минут из опыта учителей»</vt:lpstr>
      <vt:lpstr>ПРИЛОЖЕНИЕ LECTA для мобильных устройств</vt:lpstr>
      <vt:lpstr>book24.ru</vt:lpstr>
      <vt:lpstr>Как приобрести?</vt:lpstr>
      <vt:lpstr>Презентация PowerPoint</vt:lpstr>
    </vt:vector>
  </TitlesOfParts>
  <Company>Drofa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Информационно-методическое обеспечение образовательного процесса средствами УМК по искусству</dc:title>
  <dc:creator>zgonnik.m</dc:creator>
  <cp:lastModifiedBy>Галина</cp:lastModifiedBy>
  <cp:revision>120</cp:revision>
  <dcterms:created xsi:type="dcterms:W3CDTF">2016-02-29T07:29:54Z</dcterms:created>
  <dcterms:modified xsi:type="dcterms:W3CDTF">2016-12-22T18:40:27Z</dcterms:modified>
</cp:coreProperties>
</file>