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65" r:id="rId4"/>
    <p:sldId id="337" r:id="rId5"/>
    <p:sldId id="336" r:id="rId6"/>
    <p:sldId id="338" r:id="rId7"/>
    <p:sldId id="339" r:id="rId8"/>
    <p:sldId id="262" r:id="rId9"/>
    <p:sldId id="276" r:id="rId10"/>
    <p:sldId id="340" r:id="rId11"/>
    <p:sldId id="279" r:id="rId12"/>
    <p:sldId id="304" r:id="rId13"/>
    <p:sldId id="282" r:id="rId14"/>
    <p:sldId id="281" r:id="rId15"/>
    <p:sldId id="283" r:id="rId16"/>
    <p:sldId id="333" r:id="rId17"/>
    <p:sldId id="307" r:id="rId18"/>
    <p:sldId id="308" r:id="rId19"/>
    <p:sldId id="309" r:id="rId20"/>
    <p:sldId id="310" r:id="rId21"/>
    <p:sldId id="311" r:id="rId22"/>
    <p:sldId id="341" r:id="rId23"/>
    <p:sldId id="345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34" r:id="rId32"/>
    <p:sldId id="342" r:id="rId33"/>
    <p:sldId id="321" r:id="rId34"/>
    <p:sldId id="322" r:id="rId35"/>
    <p:sldId id="323" r:id="rId36"/>
    <p:sldId id="324" r:id="rId37"/>
    <p:sldId id="325" r:id="rId38"/>
    <p:sldId id="326" r:id="rId39"/>
    <p:sldId id="303" r:id="rId40"/>
    <p:sldId id="280" r:id="rId41"/>
    <p:sldId id="302" r:id="rId42"/>
    <p:sldId id="264" r:id="rId43"/>
    <p:sldId id="343" r:id="rId44"/>
    <p:sldId id="327" r:id="rId45"/>
    <p:sldId id="328" r:id="rId46"/>
    <p:sldId id="329" r:id="rId47"/>
    <p:sldId id="330" r:id="rId48"/>
    <p:sldId id="306" r:id="rId49"/>
    <p:sldId id="284" r:id="rId50"/>
    <p:sldId id="344" r:id="rId51"/>
    <p:sldId id="332" r:id="rId52"/>
    <p:sldId id="331" r:id="rId53"/>
    <p:sldId id="278" r:id="rId54"/>
    <p:sldId id="261" r:id="rId55"/>
    <p:sldId id="26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00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Cicla_vuciclenia.d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2CicloNeravenctva_KoordinPramaa.d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3Cicla_Vuciclenia_AlgVuragenia.do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4;&#1043;&#1069;_9_&#1087;&#1088;&#1086;&#1090;&#1086;&#1090;&#1080;&#1087;&#1099;/4Yravnen_neravenctv_iixSistemu.doc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4;&#1043;&#1069;_9_&#1087;&#1088;&#1086;&#1090;&#1086;&#1090;&#1080;&#1087;&#1099;/5%20GrafikiFunkcii.doc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6Arif_GeometrProgressia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wmf"/><Relationship Id="rId3" Type="http://schemas.openxmlformats.org/officeDocument/2006/relationships/hyperlink" Target="&#1054;&#1043;&#1069;_9_&#1087;&#1088;&#1086;&#1090;&#1086;&#1090;&#1080;&#1087;&#1099;/7Algebra_vuragenia.doc" TargetMode="Externa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7Algebra_vuragenia.doc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43;&#1069;_9_&#1087;&#1088;&#1086;&#1090;&#1086;&#1090;&#1080;&#1087;&#1099;/8Uravnenia_Nerav_ixSistema2.doc" TargetMode="External"/><Relationship Id="rId5" Type="http://schemas.microsoft.com/office/2007/relationships/hdphoto" Target="../media/hdphoto14.wdp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9_3_4_ugolniki_ixElementu.do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0Okrug_ixElementu.do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1PlogadiFigur.doc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2Figuru_na%20kvadratRecetke.do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3Geometric_Vuskazuvania.doc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43;&#1069;_9_&#1087;&#1088;&#1086;&#1090;&#1086;&#1090;&#1080;&#1087;&#1099;/14Analiz_DiagramTablisGrafikov.doc" TargetMode="External"/><Relationship Id="rId5" Type="http://schemas.microsoft.com/office/2007/relationships/hdphoto" Target="../media/hdphoto21.wdp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6Prost_Tekst_Zadaci.doc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43;&#1069;_9_&#1087;&#1088;&#1086;&#1090;&#1086;&#1090;&#1080;&#1087;&#1099;/17Praktic_ZadaciPOGeometrii.doc" TargetMode="External"/><Relationship Id="rId5" Type="http://schemas.microsoft.com/office/2007/relationships/hdphoto" Target="../media/hdphoto24.wdp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&#1054;&#1043;&#1069;_9_&#1087;&#1088;&#1086;&#1090;&#1086;&#1090;&#1080;&#1087;&#1099;/18Analiz_Diagram.doc" TargetMode="External"/><Relationship Id="rId5" Type="http://schemas.microsoft.com/office/2007/relationships/hdphoto" Target="../media/hdphoto26.wdp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19Statistika_Veroatnost.doc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43;&#1069;_9_&#1087;&#1088;&#1086;&#1090;&#1086;&#1090;&#1080;&#1087;&#1099;/20Rascetu_poFormulam.doc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34.wdp"/><Relationship Id="rId3" Type="http://schemas.microsoft.com/office/2007/relationships/hdphoto" Target="../media/hdphoto29.wdp"/><Relationship Id="rId7" Type="http://schemas.microsoft.com/office/2007/relationships/hdphoto" Target="../media/hdphoto31.wdp"/><Relationship Id="rId12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microsoft.com/office/2007/relationships/hdphoto" Target="../media/hdphoto33.wdp"/><Relationship Id="rId5" Type="http://schemas.microsoft.com/office/2007/relationships/hdphoto" Target="../media/hdphoto30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32.wdp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hyperlink" Target="http://obrnadzor.gov.ru/" TargetMode="External"/><Relationship Id="rId7" Type="http://schemas.openxmlformats.org/officeDocument/2006/relationships/hyperlink" Target="https://ege.sdamgia.ru/" TargetMode="External"/><Relationship Id="rId12" Type="http://schemas.openxmlformats.org/officeDocument/2006/relationships/image" Target="../media/image54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lexlarin.net/" TargetMode="External"/><Relationship Id="rId11" Type="http://schemas.openxmlformats.org/officeDocument/2006/relationships/image" Target="../media/image53.png"/><Relationship Id="rId5" Type="http://schemas.openxmlformats.org/officeDocument/2006/relationships/hyperlink" Target="http://ege.stavedu.ru/" TargetMode="External"/><Relationship Id="rId10" Type="http://schemas.openxmlformats.org/officeDocument/2006/relationships/image" Target="../media/image52.png"/><Relationship Id="rId4" Type="http://schemas.openxmlformats.org/officeDocument/2006/relationships/hyperlink" Target="http://www.stavminobr.ru/" TargetMode="External"/><Relationship Id="rId9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5760" y="2132856"/>
            <a:ext cx="88924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</a:t>
            </a:r>
          </a:p>
          <a:p>
            <a:pPr algn="ctr"/>
            <a:r>
              <a:rPr lang="ru-RU" sz="40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МАТЕМАТИКЕ</a:t>
            </a:r>
            <a:endParaRPr lang="ru-RU" sz="4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19399" y="6279703"/>
            <a:ext cx="2513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Ставрополь, 2017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4908"/>
          <a:stretch/>
        </p:blipFill>
        <p:spPr bwMode="auto">
          <a:xfrm>
            <a:off x="799666" y="1556792"/>
            <a:ext cx="7878345" cy="424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2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78870"/>
              </p:ext>
            </p:extLst>
          </p:nvPr>
        </p:nvGraphicFramePr>
        <p:xfrm>
          <a:off x="61197" y="1824104"/>
          <a:ext cx="8904312" cy="4455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Координатная прямая</a:t>
                      </a:r>
                    </a:p>
                    <a:p>
                      <a:r>
                        <a:rPr lang="ru-RU" sz="1600" b="0" dirty="0" smtClean="0"/>
                        <a:t>Изображение чисел точками координатной прямой</a:t>
                      </a:r>
                    </a:p>
                    <a:p>
                      <a:r>
                        <a:rPr lang="ru-RU" sz="1600" b="0" dirty="0" smtClean="0"/>
                        <a:t>Геометрический смысл модуля</a:t>
                      </a:r>
                    </a:p>
                    <a:p>
                      <a:r>
                        <a:rPr lang="ru-RU" sz="1600" b="0" dirty="0" smtClean="0"/>
                        <a:t>Числовые промежутки: интервал, отрезок, луч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Неверное определение значений координат точек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Задание на понимание соответствия между числами и точками координатной прямой не является новым, подобные задания достаточно часто включаются в экзаменационную работу. Для выполнения данного задания учащиеся должны сделать соответствующее умозаключение, используя нужную информацию о числах а и b, заданную рисунком, а также знания о свойствах чисел и арифметических операций над ними.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Надо знать:</a:t>
                      </a:r>
                    </a:p>
                    <a:p>
                      <a:pPr algn="just"/>
                      <a:r>
                        <a:rPr lang="ru-RU" sz="1600" dirty="0" smtClean="0"/>
                        <a:t>а) когда не  указан «0», то необходимо найти положение «0» и определить координаты точек.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5" y="2204864"/>
            <a:ext cx="66960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3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17021"/>
              </p:ext>
            </p:extLst>
          </p:nvPr>
        </p:nvGraphicFramePr>
        <p:xfrm>
          <a:off x="107504" y="1853535"/>
          <a:ext cx="8904312" cy="4145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Числовое значение буквенного выражения</a:t>
                      </a:r>
                    </a:p>
                    <a:p>
                      <a:r>
                        <a:rPr lang="ru-RU" sz="1600" b="0" dirty="0" smtClean="0"/>
                        <a:t>Допустимые значения переменных, входящих в алгебраические выражения</a:t>
                      </a:r>
                    </a:p>
                    <a:p>
                      <a:r>
                        <a:rPr lang="ru-RU" sz="1600" b="0" dirty="0" smtClean="0"/>
                        <a:t>Подстановка выражений вместо переменных</a:t>
                      </a:r>
                    </a:p>
                    <a:p>
                      <a:r>
                        <a:rPr lang="ru-RU" sz="1600" b="0" dirty="0" smtClean="0"/>
                        <a:t>Равенство буквенных выражений, тождество. Преобразования выражений</a:t>
                      </a:r>
                    </a:p>
                    <a:p>
                      <a:r>
                        <a:rPr lang="ru-RU" sz="1600" b="0" dirty="0" smtClean="0"/>
                        <a:t>Свойства степени с целым показателем</a:t>
                      </a:r>
                    </a:p>
                    <a:p>
                      <a:pPr algn="just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Вычислительный пример со степенями.</a:t>
                      </a:r>
                    </a:p>
                    <a:p>
                      <a:pPr algn="just"/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Вычислительный пример содержащий корни.</a:t>
                      </a:r>
                    </a:p>
                    <a:p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участников не дали верного ответа, остальные ошиблись в применении свойств  степеней, свойств корня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Необходимо четкое знание правил действий со степенями.</a:t>
                      </a:r>
                    </a:p>
                    <a:p>
                      <a:pPr algn="just"/>
                      <a:r>
                        <a:rPr lang="ru-RU" sz="1600" dirty="0" smtClean="0"/>
                        <a:t>Свойства корня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45" y="933445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3</a:t>
            </a:r>
            <a:endParaRPr lang="ru-RU" sz="3200" dirty="0"/>
          </a:p>
        </p:txBody>
      </p:sp>
      <p:sp>
        <p:nvSpPr>
          <p:cNvPr id="8" name="AutoShape 4" descr="315124_11.0.ep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80235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4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976372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4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82757"/>
              </p:ext>
            </p:extLst>
          </p:nvPr>
        </p:nvGraphicFramePr>
        <p:xfrm>
          <a:off x="26668" y="1539240"/>
          <a:ext cx="9081836" cy="51511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8189"/>
                <a:gridCol w="69436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Решать линейные, квадратные уравнения и рациональные уравнения, сводящиеся к ним, системы двух линейных уравнений и несложные нелинейные системы</a:t>
                      </a:r>
                    </a:p>
                    <a:p>
                      <a:r>
                        <a:rPr lang="ru-RU" sz="1600" b="0" dirty="0" smtClean="0"/>
                        <a:t>Решать линейные и квадратные неравенства с одной переменной и их системы</a:t>
                      </a:r>
                      <a:endParaRPr lang="ru-RU" sz="11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стандартное уравнение. Основные ошибки, допущенные участниками, – при решении  линейного уравнения, использование формул для решения квадратного уравнения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часть заданий этого типа сводятся к использованию формулы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Р(А)=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m/n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Ответом к задачам с кратким ответом могут быть только целые числа или конечные десятичные дроби, поэтому полученную обыкновенную дробь необходимо переводить в десятичную. Во избежание ошибок следует различать два типа условий. В условиях вида «из 100 сумок 8 дефектных» имеется в виду, что всего сумок 100, из них дефектных — 8, качественных — 92. В условиях вида «на каждые 100 сумок приходится 8 дефектных» предполагается, что всего сумок 108, из них дефектных — 8, качественных — 100.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решении заданий с использованием теорем о вероятностях событий важно хорошо знать определения и теоремы и не путаться в них. Вычислительной сложности задания, как правило, не представляют.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4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AutoShape 4" descr="315124_11.0.ep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rId2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9" y="1853535"/>
            <a:ext cx="6696744" cy="38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1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59" y="692696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5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98816"/>
              </p:ext>
            </p:extLst>
          </p:nvPr>
        </p:nvGraphicFramePr>
        <p:xfrm>
          <a:off x="61197" y="1268760"/>
          <a:ext cx="8904312" cy="5008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Определять значение функции по значению аргумента при различных способах задания функции, решать обратную задачу</a:t>
                      </a:r>
                    </a:p>
                    <a:p>
                      <a:r>
                        <a:rPr lang="ru-RU" sz="1400" b="0" dirty="0" smtClean="0"/>
                        <a:t>Определять свойства функции по её графику (промежутки возрастания, убывания, промежутки </a:t>
                      </a:r>
                      <a:r>
                        <a:rPr lang="ru-RU" sz="1400" b="0" dirty="0" err="1" smtClean="0"/>
                        <a:t>знакопостоянства</a:t>
                      </a:r>
                      <a:r>
                        <a:rPr lang="ru-RU" sz="1400" b="0" dirty="0" smtClean="0"/>
                        <a:t>, наибольшее и наименьшее значения)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Незнание формул  соответствующих графикам функций.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график параболы, то неумение находить абсциссу вершины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NewRomanPSMT"/>
                          <a:cs typeface="Times New Roman"/>
                        </a:rPr>
                        <a:t>Вопросы по графику функции, не привязанной к какой-либо конкретной ситуации, вызывают значительно большие трудности. У учащихся не сформированы базовые умения, а также наглядные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NewRomanPSMT"/>
                          <a:cs typeface="Times New Roman"/>
                        </a:rPr>
                        <a:t>представления, необходимые для изучения функций и их свойств, составляющих значительную часть курса математики старших  классов.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Надо знать: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Функция, описывающая прямую пропорциональную зависимость, её график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Линейная функция, её график, геометрический смысл коэффициентов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Функция, описывающая обратно пропорциональную зависимость, её график. Гипербола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Квадратичная функция, её график. Парабола. Координаты вершины параболы, ось симметрии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График функции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80018"/>
              </p:ext>
            </p:extLst>
          </p:nvPr>
        </p:nvGraphicFramePr>
        <p:xfrm>
          <a:off x="3851920" y="5775940"/>
          <a:ext cx="490696" cy="24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Формула" r:id="rId3" imgW="482400" imgH="241200" progId="Equation.3">
                  <p:embed/>
                </p:oleObj>
              </mc:Choice>
              <mc:Fallback>
                <p:oleObj name="Формула" r:id="rId3" imgW="482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5775940"/>
                        <a:ext cx="490696" cy="245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640" y="1052736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5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трелка вправо 4">
            <a:hlinkClick r:id="rId2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90688"/>
            <a:ext cx="66484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6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80572"/>
              </p:ext>
            </p:extLst>
          </p:nvPr>
        </p:nvGraphicFramePr>
        <p:xfrm>
          <a:off x="107504" y="1853535"/>
          <a:ext cx="8904312" cy="3535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Решать элементарные задачи, связанные с числовыми последовательностями. Распознавать арифметические и геометрические прогрессии; решать задачи с применением формулы общего члена и суммы нескольких первых членов прогрессий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Примерно 45% учащихся не справились со стандартной задачей на арифметическую прогрессию, в которой требовалось воспользоваться известной формулой для нахождения члена арифметической прогрессии с заданным номером или суммы первых нескольких ее членов (эти формулы были в справочных материалах, предоставленных учащимся)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Надо знать: виды последовательностей и формулы для нахождения </a:t>
                      </a:r>
                      <a:r>
                        <a:rPr lang="ru-RU" sz="1600" i="1" dirty="0" err="1" smtClean="0"/>
                        <a:t>а</a:t>
                      </a:r>
                      <a:r>
                        <a:rPr lang="ru-RU" sz="1100" i="1" dirty="0" err="1" smtClean="0"/>
                        <a:t>n</a:t>
                      </a:r>
                      <a:r>
                        <a:rPr lang="ru-RU" sz="1600" i="1" dirty="0" smtClean="0"/>
                        <a:t>, </a:t>
                      </a:r>
                      <a:r>
                        <a:rPr lang="ru-RU" sz="1600" i="1" dirty="0" err="1" smtClean="0"/>
                        <a:t>S</a:t>
                      </a:r>
                      <a:r>
                        <a:rPr lang="ru-RU" sz="1200" i="1" dirty="0" err="1" smtClean="0"/>
                        <a:t>n</a:t>
                      </a:r>
                      <a:r>
                        <a:rPr lang="ru-RU" sz="1600" i="1" dirty="0" smtClean="0"/>
                        <a:t>. Умение пользоваться справочным материалом.</a:t>
                      </a:r>
                      <a:endParaRPr lang="ru-RU" sz="16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ОГЭ: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более объективной и достоверной оценки знаний и подготовки выпускников образовательных учреждений;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доступности высшего и среднего профессионального образования, обеспечение равных условий при поступлении в ВУЗ;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преемственности между общим и профессиональным образованием;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условий для повышения эквивалентности государственных документов о получении среднего (полного) общего образования;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государственного контроля и управления качеством общего образования на основе независимой оценки подготовки выпускников;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разгрузка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выпускников-абитуриентов за счет сокращения числа экзаменов.</a:t>
            </a:r>
          </a:p>
        </p:txBody>
      </p:sp>
      <p:pic>
        <p:nvPicPr>
          <p:cNvPr id="3" name="Сергей Никитин, Татьяна Никитина – Я леплю из пластилина (www.petamusic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4008" y="5633799"/>
            <a:ext cx="792088" cy="79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6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1453"/>
            <a:ext cx="7974298" cy="339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956376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98" y="733342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7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02587"/>
              </p:ext>
            </p:extLst>
          </p:nvPr>
        </p:nvGraphicFramePr>
        <p:xfrm>
          <a:off x="92998" y="1318117"/>
          <a:ext cx="8904312" cy="492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NewRoman"/>
                        </a:rPr>
                        <a:t>Алгебраическая дробь. Сокращение дробей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NewRoman"/>
                        </a:rPr>
                        <a:t> Действия с алгебраическими дробями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NewRoman"/>
                        </a:rPr>
                        <a:t>Рациональные выражения и их преобразования</a:t>
                      </a:r>
                      <a:endParaRPr lang="ru-RU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/>
                          <a:cs typeface="TimesNewRoman"/>
                        </a:rPr>
                        <a:t>Свойства квадратных корней и их применение в вычислениях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Проверялось знание формул сокращенного умножения, способов разложения на множители. По отдельности знания этих формул составляют обязательные требования к уровню подготовки выпускника. Объединение же этих формул в одном задании, а так же умение работать с дробным выражением проверяется в заданиях данного вида.</a:t>
                      </a:r>
                    </a:p>
                    <a:p>
                      <a:pPr algn="just"/>
                      <a:r>
                        <a:rPr lang="ru-RU" sz="1400" dirty="0" smtClean="0"/>
                        <a:t>Типичные ошибки:</a:t>
                      </a:r>
                    </a:p>
                    <a:p>
                      <a:pPr algn="just"/>
                      <a:r>
                        <a:rPr lang="ru-RU" sz="1400" dirty="0" smtClean="0"/>
                        <a:t>- неумение использовать способы разложения на множители, действия с дробными выражениями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Задания на действия с числовыми и алгебраическими дробями вполне привычны из курса математики    5—6 классов и алгебры 7 класса. При выполнении действий с числовыми дробями разных типов, а также при извлечении корня обычно бывает удобно переводить десятичные дроби в обыкновенные, а смешанные — в неправильные.</a:t>
                      </a:r>
                    </a:p>
                    <a:p>
                      <a:pPr algn="just"/>
                      <a:r>
                        <a:rPr lang="ru-RU" sz="1400" dirty="0" smtClean="0"/>
                        <a:t>Надо знать: формулы сокращенного умножения,, арифметический корень, свойства арифметического корня.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7812360" y="609329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140" y="126876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7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21369"/>
              </p:ext>
            </p:extLst>
          </p:nvPr>
        </p:nvGraphicFramePr>
        <p:xfrm>
          <a:off x="107504" y="1807725"/>
          <a:ext cx="6695554" cy="43295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08049"/>
                <a:gridCol w="5687505"/>
              </a:tblGrid>
              <a:tr h="4316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</a:t>
                      </a:r>
                      <a:endParaRPr lang="ru-RU" sz="1800" dirty="0">
                        <a:solidFill>
                          <a:srgbClr val="0033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Найдите значение выражения </a:t>
                      </a:r>
                      <a:endParaRPr lang="ru-RU" sz="1800" dirty="0">
                        <a:solidFill>
                          <a:srgbClr val="0033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727" marB="45727"/>
                </a:tc>
              </a:tr>
              <a:tr h="7576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/>
                        <a:t>1</a:t>
                      </a:r>
                      <a:endParaRPr lang="ru-RU" sz="20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                    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                                                               при</a:t>
                      </a:r>
                      <a:endParaRPr lang="ru-RU" sz="16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anchor="ctr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                                                    </a:t>
                      </a:r>
                      <a:r>
                        <a:rPr lang="ru-RU" sz="1600" baseline="0" dirty="0" smtClean="0"/>
                        <a:t>          </a:t>
                      </a:r>
                      <a:r>
                        <a:rPr lang="ru-RU" sz="1600" dirty="0" smtClean="0"/>
                        <a:t>при</a:t>
                      </a:r>
                    </a:p>
                    <a:p>
                      <a:endParaRPr lang="ru-RU" sz="1600" dirty="0" smtClean="0"/>
                    </a:p>
                  </a:txBody>
                  <a:tcPr marL="91434" marR="91434" marT="45727" marB="45727"/>
                </a:tc>
              </a:tr>
              <a:tr h="112124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3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anchor="ctr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              ,    если 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                   при                                 </a:t>
                      </a:r>
                      <a:endParaRPr lang="ru-RU" sz="1600" i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/>
                </a:tc>
              </a:tr>
              <a:tr h="10066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anchor="ctr"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            </a:t>
                      </a:r>
                    </a:p>
                  </a:txBody>
                  <a:tcPr marL="91434" marR="91434" marT="45727" marB="45727"/>
                </a:tc>
              </a:tr>
            </a:tbl>
          </a:graphicData>
        </a:graphic>
      </p:graphicFrame>
      <p:pic>
        <p:nvPicPr>
          <p:cNvPr id="7" name="Picture 2" descr="154fcb197063e825eed1cf74e4297345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17836"/>
            <a:ext cx="2238304" cy="7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4e45e0a6e20eaff759b07e27a6f4833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41" y="2432671"/>
            <a:ext cx="2509693" cy="41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2c9a2c6a9c4d0ae5af0af5798628969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32" y="2533009"/>
            <a:ext cx="780095" cy="2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8131fd39122a31085bbeeae48e60612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933057"/>
            <a:ext cx="589026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088988"/>
              </p:ext>
            </p:extLst>
          </p:nvPr>
        </p:nvGraphicFramePr>
        <p:xfrm>
          <a:off x="4791063" y="3212976"/>
          <a:ext cx="1296144" cy="30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Формула" r:id="rId8" imgW="634449" imgH="177646" progId="Equation.3">
                  <p:embed/>
                </p:oleObj>
              </mc:Choice>
              <mc:Fallback>
                <p:oleObj name="Формула" r:id="rId8" imgW="63444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63" y="3212976"/>
                        <a:ext cx="1296144" cy="301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54a9da256cf47cb4f21a4aaa5c688899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31" y="3910292"/>
            <a:ext cx="3306789" cy="67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52b5ae9b349c502bc768009cb45c628e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87" y="4592894"/>
            <a:ext cx="641061" cy="26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89779"/>
              </p:ext>
            </p:extLst>
          </p:nvPr>
        </p:nvGraphicFramePr>
        <p:xfrm>
          <a:off x="1434698" y="3081144"/>
          <a:ext cx="2456265" cy="49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Формула" r:id="rId12" imgW="1397000" imgH="279400" progId="Equation.3">
                  <p:embed/>
                </p:oleObj>
              </mc:Choice>
              <mc:Fallback>
                <p:oleObj name="Формула" r:id="rId12" imgW="1397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698" y="3081144"/>
                        <a:ext cx="2456265" cy="491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0793"/>
            <a:ext cx="8074880" cy="34687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7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7812360" y="609329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98" y="921033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8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61172"/>
              </p:ext>
            </p:extLst>
          </p:nvPr>
        </p:nvGraphicFramePr>
        <p:xfrm>
          <a:off x="92998" y="1505808"/>
          <a:ext cx="8904312" cy="4155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Решать линейные и квадратные неравенства с одной переменной и их системы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Применять графические представления при решении уравнений, систем, неравенств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Выпускники ошибаются в знаках при делении отрицательного числа на положительное, не могут сравнить два целых отрицательных числа.</a:t>
                      </a:r>
                    </a:p>
                    <a:p>
                      <a:pPr algn="just"/>
                      <a:r>
                        <a:rPr lang="ru-RU" sz="1400" dirty="0" smtClean="0"/>
                        <a:t>При решении квадратного неравенства незнание алгоритма</a:t>
                      </a:r>
                    </a:p>
                    <a:p>
                      <a:pPr algn="just"/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Надо знать: алгоритмы решения квадратных и линейных неравенств, метод интервалов</a:t>
                      </a:r>
                    </a:p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Анализ результатов выполнения заданий по алгебре показывает, что учащиеся лучше справляются с заданиями алгоритмического характера, нежели с заданиями на понимание, практическое применение или решение задач. Учитывая результаты предыдущих лет, это уже можно считать тенденцией. Характерно, что это проявляется по всем содержательным линиям, относящимся к данному разделу: алгебраические преобразования; решение уравнений, систем уравнений, неравенств.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9732" y="1844824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8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1" y="1025728"/>
            <a:ext cx="63531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81" y="4077072"/>
            <a:ext cx="6353175" cy="254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6" action="ppaction://hlinkfile"/>
          </p:cNvPr>
          <p:cNvSpPr/>
          <p:nvPr/>
        </p:nvSpPr>
        <p:spPr>
          <a:xfrm>
            <a:off x="7812360" y="6194972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9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8754"/>
              </p:ext>
            </p:extLst>
          </p:nvPr>
        </p:nvGraphicFramePr>
        <p:xfrm>
          <a:off x="61197" y="1772816"/>
          <a:ext cx="8904312" cy="3195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4896544"/>
                <a:gridCol w="19195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Длина отрезка, длина ломаной, периметр многоугольника.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Расстояние от точки до прямой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Длина окружности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Градусная мера угла, соответствие между величиной угла и длиной дуги окружности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Незнание теорем планиметрии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Надо знать: виды углов, треугольники</a:t>
                      </a:r>
                    </a:p>
                    <a:p>
                      <a:pPr algn="just"/>
                      <a:r>
                        <a:rPr lang="ru-RU" sz="1400" dirty="0" smtClean="0"/>
                        <a:t>При обучении математике следует обращать особое внимание на развитие геометрической интуиции, умения работать с чертежом, узнавать базовые геометрические конструкции.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9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152650"/>
            <a:ext cx="6867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516559" y="5805264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10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36452"/>
              </p:ext>
            </p:extLst>
          </p:nvPr>
        </p:nvGraphicFramePr>
        <p:xfrm>
          <a:off x="61196" y="1554480"/>
          <a:ext cx="9082803" cy="5186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0092"/>
                <a:gridCol w="6952711"/>
              </a:tblGrid>
              <a:tr h="250401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Центральный, вписанный угол; величина вписанного угла Взаимное расположение прямой и окружности, двух окружностей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 Касательная и секущая к окружности; равенство отрезков касательных, проведённых из одной точки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 Окружность, вписанная в треугольник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 Окружность, описанная около треугольника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+mn-lt"/>
                        </a:rPr>
                        <a:t> Вписанные и описанные окружности правильного многоугольника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113276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Основные ошибки, допущенные участниками, говорят о том, что заметные пробелы в геометрической подготовке сохраняются у значительной части учащихся. При выполнении этого задания было также допущено много вычислительных ошибок.</a:t>
                      </a:r>
                    </a:p>
                  </a:txBody>
                  <a:tcPr/>
                </a:tc>
              </a:tr>
              <a:tr h="15501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Надо знать: </a:t>
                      </a:r>
                    </a:p>
                    <a:p>
                      <a:pPr algn="just"/>
                      <a:r>
                        <a:rPr lang="ru-RU" sz="1400" dirty="0" smtClean="0"/>
                        <a:t>треугольники, четырехугольники, многоугольники, окружность, векторы и координаты.</a:t>
                      </a:r>
                    </a:p>
                    <a:p>
                      <a:pPr algn="just"/>
                      <a:r>
                        <a:rPr lang="ru-RU" sz="1400" dirty="0" smtClean="0"/>
                        <a:t>При обучении математике следует обращать особое внимание на развитие геометрической интуиции, умения работать с чертежом, узнавать базовые геометрические конструкции.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10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85963"/>
            <a:ext cx="6896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530846" y="5768424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340768"/>
            <a:ext cx="9144000" cy="5443314"/>
            <a:chOff x="0" y="1340768"/>
            <a:chExt cx="9144000" cy="5443314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>
            <a:xfrm>
              <a:off x="0" y="1340768"/>
              <a:ext cx="9144000" cy="561975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altLang="ru-RU" sz="2800" b="1" u="sng" dirty="0" smtClean="0">
                  <a:latin typeface="+mn-lt"/>
                  <a:cs typeface="Times New Roman" pitchFamily="18" charset="0"/>
                </a:rPr>
                <a:t>Одно из ключевых положений концепции для школы: </a:t>
              </a:r>
            </a:p>
            <a:p>
              <a:pPr algn="r"/>
              <a:r>
                <a:rPr lang="ru-RU" altLang="ru-RU" sz="2800" b="1" i="1" dirty="0" smtClean="0">
                  <a:latin typeface="+mn-lt"/>
                  <a:cs typeface="Times New Roman" pitchFamily="18" charset="0"/>
                </a:rPr>
                <a:t>необходимость выделения уровней</a:t>
              </a:r>
              <a:endParaRPr lang="ru-RU" altLang="ru-RU" sz="2800" i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7524" y="2204864"/>
              <a:ext cx="85689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2400" dirty="0" smtClean="0"/>
                <a:t>Первый уровень – для успешной жизни в современном обществе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2400" dirty="0" smtClean="0"/>
                <a:t>Второй уровень – для прикладного использования математики в дальнейшей учебе и профессиональной деятельности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2400" dirty="0" smtClean="0"/>
                <a:t>Третий уровень – для подготовки к творческой работе в математике и смежных научных областях</a:t>
              </a:r>
              <a:endParaRPr lang="ru-RU" sz="24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0040" y="5661248"/>
              <a:ext cx="572412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800" b="1" i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«Нет детей, не </a:t>
              </a:r>
              <a:r>
                <a:rPr lang="ru-RU" sz="2800" b="1" i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способных</a:t>
              </a:r>
            </a:p>
            <a:p>
              <a:pPr algn="r"/>
              <a:r>
                <a:rPr lang="ru-RU" sz="2800" b="1" i="1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 математике</a:t>
              </a:r>
              <a:r>
                <a:rPr lang="ru-RU" sz="2800" b="1" i="1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»</a:t>
              </a:r>
            </a:p>
          </p:txBody>
        </p:sp>
        <p:pic>
          <p:nvPicPr>
            <p:cNvPr id="7" name="Picture 4" descr="http://xn--80abucjiibhv9a.xn--p1ai/media/events/photos/big/41d5806eb8a1a023a59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797038"/>
              <a:ext cx="2978194" cy="198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11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00805"/>
              </p:ext>
            </p:extLst>
          </p:nvPr>
        </p:nvGraphicFramePr>
        <p:xfrm>
          <a:off x="61196" y="1554480"/>
          <a:ext cx="9082803" cy="5186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0092"/>
                <a:gridCol w="6952711"/>
              </a:tblGrid>
              <a:tr h="250401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mtClean="0">
                          <a:latin typeface="+mn-lt"/>
                        </a:rPr>
                        <a:t>Площадь и её свойства. Площадь прямоугольника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mtClean="0">
                          <a:latin typeface="+mn-lt"/>
                        </a:rPr>
                        <a:t>Площадь параллелограмма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mtClean="0">
                          <a:latin typeface="+mn-lt"/>
                        </a:rPr>
                        <a:t>Площадь трапеции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mtClean="0">
                          <a:latin typeface="+mn-lt"/>
                        </a:rPr>
                        <a:t> Площадь треугольника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smtClean="0">
                          <a:latin typeface="+mn-lt"/>
                        </a:rPr>
                        <a:t>Площадь круга, площадь сектора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113276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Одна из типичных ошибок – незнание необходимой формулы и неумение воспользоваться справочными материалами.</a:t>
                      </a:r>
                    </a:p>
                  </a:txBody>
                  <a:tcPr/>
                </a:tc>
              </a:tr>
              <a:tr h="15501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Надо знать:</a:t>
                      </a:r>
                    </a:p>
                    <a:p>
                      <a:pPr algn="just"/>
                      <a:r>
                        <a:rPr lang="ru-RU" sz="1600" dirty="0" smtClean="0"/>
                        <a:t>элементы треугольника, теорема Пифагора, формулы площадей геометрических фигур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11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AutoShape 4" descr="315124_11.0.ep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028"/>
              </p:ext>
            </p:extLst>
          </p:nvPr>
        </p:nvGraphicFramePr>
        <p:xfrm>
          <a:off x="63499" y="1853535"/>
          <a:ext cx="6668742" cy="402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32437"/>
                <a:gridCol w="2736305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четырёхугольник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ABCD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вписана окружность,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22, 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17. Найдите периметр четырёхугольника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Пло­щадь четырехугольника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равна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 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сред­няя линия. Най­ди­те пло­щадь тре­уголь­ни­ка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CDE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 rotWithShape="1">
          <a:blip r:embed="rId2"/>
          <a:srcRect l="66038" t="35415" r="16385" b="38469"/>
          <a:stretch/>
        </p:blipFill>
        <p:spPr bwMode="auto">
          <a:xfrm>
            <a:off x="4139952" y="1977551"/>
            <a:ext cx="2448272" cy="2027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010" name="Picture 2" descr="C:\Users\Галя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4057"/>
            <a:ext cx="24193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65021"/>
              </p:ext>
            </p:extLst>
          </p:nvPr>
        </p:nvGraphicFramePr>
        <p:xfrm>
          <a:off x="63500" y="1853535"/>
          <a:ext cx="6668742" cy="402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32437"/>
                <a:gridCol w="2736305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четырёхугольник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ABCD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вписана окружность,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22, 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17. Найдите периметр четырёхугольника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ABCD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 smtClean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Пло­щадь четырехугольника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равна 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 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сред­няя линия. Най­ди­те пло­щадь тре­уголь­ни­ка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CDE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8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800225"/>
            <a:ext cx="6791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11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7668344" y="5730504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12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27313"/>
              </p:ext>
            </p:extLst>
          </p:nvPr>
        </p:nvGraphicFramePr>
        <p:xfrm>
          <a:off x="61197" y="1554480"/>
          <a:ext cx="8903292" cy="468940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7993"/>
                <a:gridCol w="4895983"/>
                <a:gridCol w="1919316"/>
              </a:tblGrid>
              <a:tr h="151448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latin typeface="+mn-lt"/>
                        </a:rPr>
                        <a:t>Синус, косинус, тангенс острого угла прямоугольного треугольника и углов от </a:t>
                      </a:r>
                      <a:r>
                        <a:rPr lang="en-US" sz="1600" b="0" dirty="0" smtClean="0">
                          <a:latin typeface="+mn-lt"/>
                        </a:rPr>
                        <a:t>0</a:t>
                      </a:r>
                      <a:r>
                        <a:rPr lang="ru-RU" sz="1600" b="0" dirty="0" smtClean="0">
                          <a:latin typeface="+mn-lt"/>
                        </a:rPr>
                        <a:t> до 180 градусов</a:t>
                      </a:r>
                      <a:r>
                        <a:rPr lang="en-US" sz="1600" b="0" dirty="0" smtClean="0">
                          <a:latin typeface="+mn-lt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latin typeface="+mn-lt"/>
                        </a:rPr>
                        <a:t> Решение прямоугольных треугольников. Основное тригонометрическое тождество. Теорема косинусов и теорема синусов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2769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Неумение решать прямоугольный треугольник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dirty="0"/>
                    </a:p>
                  </a:txBody>
                  <a:tcPr/>
                </a:tc>
              </a:tr>
              <a:tr h="155010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Надо знать: определения синуса, косинуса, тангенса и котангенса. </a:t>
                      </a:r>
                    </a:p>
                    <a:p>
                      <a:pPr algn="just"/>
                      <a:r>
                        <a:rPr lang="ru-RU" sz="1600" dirty="0" smtClean="0"/>
                        <a:t>Чётко усваиваем: синус, косинус, тангенс и котангенс накрепко связаны с углами. Знаем одно - значит, знаем и другое.</a:t>
                      </a:r>
                    </a:p>
                    <a:p>
                      <a:pPr algn="just"/>
                      <a:r>
                        <a:rPr lang="ru-RU" sz="1600" dirty="0" smtClean="0"/>
                        <a:t>Чётко усваиваем: синус, косинус, тангенс и котангенс одного угла связаны между собой основными тригонометрическими тождествами. Знаем одну функцию - значит, можем (при наличии необходимой дополнительной информации) вычислить все остальные.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12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66913"/>
            <a:ext cx="6743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454646" y="5936560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13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50301"/>
              </p:ext>
            </p:extLst>
          </p:nvPr>
        </p:nvGraphicFramePr>
        <p:xfrm>
          <a:off x="0" y="1506645"/>
          <a:ext cx="9144000" cy="53067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4444"/>
                <a:gridCol w="6999556"/>
              </a:tblGrid>
              <a:tr h="107792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Геометрические фигуры и их свойства. Измерение геометрических величин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Треугольник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Многоугольники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Окружность и круг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</a:rPr>
                        <a:t>Измерение геометрических величин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50246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Владение теоретическим материалом планиметрии</a:t>
                      </a:r>
                    </a:p>
                  </a:txBody>
                  <a:tcPr/>
                </a:tc>
              </a:tr>
              <a:tr h="361555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Для его выполнения необходимо владеть знаниями основных фактов курса и владеть определенными логическими приемами: умением применить общее утверждение к конкретному случаю, вывести следствие, привести </a:t>
                      </a:r>
                      <a:r>
                        <a:rPr lang="ru-RU" sz="1200" dirty="0" err="1" smtClean="0"/>
                        <a:t>контрпример</a:t>
                      </a:r>
                      <a:r>
                        <a:rPr lang="ru-RU" sz="1200" dirty="0" smtClean="0"/>
                        <a:t>, рассмотреть частный случай, а также переформулировать утверждение в эквивалентное ему утверждение или записать его в виде формулы.</a:t>
                      </a:r>
                    </a:p>
                    <a:p>
                      <a:pPr algn="just"/>
                      <a:r>
                        <a:rPr lang="ru-RU" sz="1200" dirty="0" smtClean="0"/>
                        <a:t>Результаты показывают, что большая часть учащихся способна лишь распознать известные теоремы или распознать как неверное утверждение теорему, сформулированную с очевидной ошибкой. Например, такой «признак равенства треугольников»: если две стороны одного треугольника соответственно равны двум сторонам другого треугольника, то такие треугольники равны. И даже хорошо</a:t>
                      </a:r>
                    </a:p>
                    <a:p>
                      <a:pPr algn="just"/>
                      <a:r>
                        <a:rPr lang="ru-RU" sz="1200" dirty="0" smtClean="0"/>
                        <a:t>успевающие учащиеся не справляются с простейшими логическими операциями. Самым сложным оказывается переформулировать утверждение или записать соответствующую ему формулу, например: площадь треугольника меньше произведения его сторон.</a:t>
                      </a:r>
                    </a:p>
                    <a:p>
                      <a:pPr algn="just"/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Надо знать: все теоремы, определения, понятия планиметрии.</a:t>
                      </a:r>
                    </a:p>
                    <a:p>
                      <a:pPr algn="just"/>
                      <a:r>
                        <a:rPr lang="ru-RU" sz="1200" dirty="0" smtClean="0"/>
                        <a:t>Использовать чертежи.</a:t>
                      </a:r>
                    </a:p>
                    <a:p>
                      <a:pPr algn="just"/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Анализ выполнения заданий по геометрии показывает, что задания, относящиеся к разным темам курса, выполняются на одном уровне: справляются с ними от 65% до 92% учащихся.</a:t>
                      </a:r>
                    </a:p>
                    <a:p>
                      <a:pPr algn="just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00" y="1025729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13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66913"/>
            <a:ext cx="6400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796717" y="6093296"/>
            <a:ext cx="1023755" cy="484632"/>
          </a:xfrm>
          <a:prstGeom prst="rightArrow">
            <a:avLst>
              <a:gd name="adj1" fmla="val 50000"/>
              <a:gd name="adj2" fmla="val 5221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870" y="1052736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14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94821"/>
              </p:ext>
            </p:extLst>
          </p:nvPr>
        </p:nvGraphicFramePr>
        <p:xfrm>
          <a:off x="195801" y="1700809"/>
          <a:ext cx="8408647" cy="2943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71990"/>
                <a:gridCol w="6436657"/>
              </a:tblGrid>
              <a:tr h="10119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latin typeface="+mn-lt"/>
                        </a:rPr>
                        <a:t>Уметь использовать приобретенные знания и умения в практической деятельности и повседневной жизни, уметь  строить и исследовать простейшие математические модели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latin typeface="+mn-lt"/>
                      </a:endParaRPr>
                    </a:p>
                  </a:txBody>
                  <a:tcPr/>
                </a:tc>
              </a:tr>
              <a:tr h="5425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Неумение работать с таблицей и сопоставить полученный результат с реальными данными</a:t>
                      </a:r>
                    </a:p>
                  </a:txBody>
                  <a:tcPr/>
                </a:tc>
              </a:tr>
              <a:tr h="110984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Развивать способность оценивать жизненную ситуацию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840" y="93799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14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2" y="1465329"/>
            <a:ext cx="76502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1" y="5082294"/>
            <a:ext cx="72113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6" action="ppaction://hlinkfile"/>
          </p:cNvPr>
          <p:cNvSpPr/>
          <p:nvPr/>
        </p:nvSpPr>
        <p:spPr>
          <a:xfrm>
            <a:off x="7812360" y="617887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15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54300"/>
              </p:ext>
            </p:extLst>
          </p:nvPr>
        </p:nvGraphicFramePr>
        <p:xfrm>
          <a:off x="61197" y="1824104"/>
          <a:ext cx="8904312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88232"/>
                <a:gridCol w="6816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Описывать с помощью функций различные реальные зависимости между величинами; интерпретировать графики реальных зависимостей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 выполнения заданий показывают, что учащиеся справились с вопросами по «реальному» графику.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Невнимательность при сопоставлении данных условия и графика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</a:rPr>
                        <a:t>Развивать внимательность при прочтении текста условия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713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15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17849" y="1772816"/>
            <a:ext cx="9040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 ри­сун­ке </a:t>
            </a:r>
            <a:r>
              <a:rPr lang="ru-RU" b="1" dirty="0"/>
              <a:t>жир­ны­ми точ­ка­ми </a:t>
            </a:r>
            <a:r>
              <a:rPr lang="ru-RU" dirty="0"/>
              <a:t>по­ка­за­на сред­не­су­точ­ная тем­пе­ра­ту­ра воз­ду­ха в Бре­сте каж­дый день с 6 по 19 июля 1981 года. По го­ри­зон­та­ли ука­зы­ва­ют­ся числа ме­ся­ца, по вер­ти­ка­ли — тем­пе­ра­ту­ра в гра­ду­сах Цель­сия. Для на­гляд­но­сти </a:t>
            </a:r>
            <a:r>
              <a:rPr lang="ru-RU" b="1" dirty="0" smtClean="0"/>
              <a:t>жир­ные точки </a:t>
            </a:r>
            <a:r>
              <a:rPr lang="ru-RU" dirty="0" smtClean="0"/>
              <a:t>со­еди­не­ны </a:t>
            </a:r>
            <a:r>
              <a:rPr lang="ru-RU" dirty="0"/>
              <a:t>ли­ни­ей. Опре­де­ли­те по ри­сун­ку раз­ность между </a:t>
            </a:r>
            <a:r>
              <a:rPr lang="ru-RU" b="1" dirty="0"/>
              <a:t>наи­боль­шей и наи­мень­шей </a:t>
            </a:r>
            <a:r>
              <a:rPr lang="ru-RU" dirty="0"/>
              <a:t>сред­не­су­точ­ны­ми тем­пе­ра­ту­ра­ми </a:t>
            </a:r>
            <a:r>
              <a:rPr lang="ru-RU" dirty="0" smtClean="0"/>
              <a:t>в пе­ри­од </a:t>
            </a:r>
            <a:r>
              <a:rPr lang="ru-RU" b="1" dirty="0" smtClean="0"/>
              <a:t>с 9 по 17 июля</a:t>
            </a:r>
            <a:r>
              <a:rPr lang="ru-RU" dirty="0" smtClean="0"/>
              <a:t>. </a:t>
            </a:r>
            <a:r>
              <a:rPr lang="ru-RU" dirty="0"/>
              <a:t>Ответ дайте в гра­ду­сах Цель­сия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771" name="Picture 3" descr="C:\Users\Галя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8" y="3394160"/>
            <a:ext cx="5816652" cy="33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16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254"/>
              </p:ext>
            </p:extLst>
          </p:nvPr>
        </p:nvGraphicFramePr>
        <p:xfrm>
          <a:off x="2729" y="1566664"/>
          <a:ext cx="9144000" cy="43866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3688"/>
                <a:gridCol w="7380312"/>
              </a:tblGrid>
              <a:tr h="106272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Решать текстовые задачи алгебраическим методом, интерпретировать полученный результат, проводить отбор решений исходя из формулировки задачи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/>
                        <a:t>Простейшая задача на проценты.</a:t>
                      </a:r>
                    </a:p>
                    <a:p>
                      <a:endParaRPr lang="ru-RU" sz="1400" b="0" i="1" dirty="0"/>
                    </a:p>
                  </a:txBody>
                  <a:tcPr/>
                </a:tc>
              </a:tr>
              <a:tr h="9910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Часть участников не дали верного ответа. Самые распространенные ошибки – вычислительные.</a:t>
                      </a:r>
                    </a:p>
                    <a:p>
                      <a:pPr algn="just"/>
                      <a:r>
                        <a:rPr lang="ru-RU" sz="1400" dirty="0" smtClean="0"/>
                        <a:t>Наиболее распространенная ошибка заключается в том, что учащиеся находят величину скидки в рублях и прибавляют ее к исходной цене, не находя новую цену </a:t>
                      </a:r>
                      <a:endParaRPr lang="ru-RU" sz="1400" dirty="0"/>
                    </a:p>
                  </a:txBody>
                  <a:tcPr/>
                </a:tc>
              </a:tr>
              <a:tr h="232885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16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Проценты, округление.</a:t>
                      </a:r>
                    </a:p>
                    <a:p>
                      <a:pPr algn="just"/>
                      <a:r>
                        <a:rPr lang="ru-RU" sz="1400" dirty="0" smtClean="0"/>
                        <a:t>1. В задачах на проценты – переходим от процентов к конкретным величинам. Или, если надо – от конкретных величин к процентам. Внимательно читаем задачу!</a:t>
                      </a:r>
                    </a:p>
                    <a:p>
                      <a:pPr algn="just"/>
                      <a:r>
                        <a:rPr lang="ru-RU" sz="1400" dirty="0" smtClean="0"/>
                        <a:t>2. Очень тщательно изучаем, от чего нужно считать проценты. Если об этом не сказано прямым текстом, то обязательно подразумевается. При последовательном изменении величины, проценты подразумеваются от последнего значения. </a:t>
                      </a:r>
                    </a:p>
                    <a:p>
                      <a:pPr algn="just"/>
                      <a:r>
                        <a:rPr lang="ru-RU" sz="1400" dirty="0" smtClean="0"/>
                        <a:t>Внимательно читаем задачу!</a:t>
                      </a:r>
                    </a:p>
                    <a:p>
                      <a:pPr algn="just"/>
                      <a:r>
                        <a:rPr lang="ru-RU" sz="1400" dirty="0" smtClean="0"/>
                        <a:t>3. Закончив решать задачу, читаем её ещё раз. Вполне возможно, вы нашли промежуточный ответ, а не окончательный.</a:t>
                      </a:r>
                    </a:p>
                    <a:p>
                      <a:pPr algn="just"/>
                      <a:r>
                        <a:rPr lang="ru-RU" sz="1400" dirty="0" smtClean="0"/>
                        <a:t>Внимательно читаем задачу!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16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10140" y="2132856"/>
            <a:ext cx="81105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Цена клубники на рынке 160 рублей, а в супермаркете – 200 рублей.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сколько процентов цена клубники в супермаркете больше цены клубники на рынке?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сколько процентов цена клубники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рынке  меньше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цены клубники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супермаркете?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619286"/>
            <a:ext cx="6012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4274"/>
                </a:solidFill>
              </a:rPr>
              <a:t>За </a:t>
            </a:r>
            <a:r>
              <a:rPr lang="ru-RU" sz="3200" b="1" dirty="0">
                <a:solidFill>
                  <a:srgbClr val="004274"/>
                </a:solidFill>
              </a:rPr>
              <a:t>100% всегда принимаем то, </a:t>
            </a:r>
            <a:endParaRPr lang="ru-RU" sz="3200" b="1" dirty="0" smtClean="0">
              <a:solidFill>
                <a:srgbClr val="004274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004274"/>
                </a:solidFill>
              </a:rPr>
              <a:t>с </a:t>
            </a:r>
            <a:r>
              <a:rPr lang="ru-RU" sz="3200" b="1" dirty="0">
                <a:solidFill>
                  <a:srgbClr val="004274"/>
                </a:solidFill>
              </a:rPr>
              <a:t>чем сравниваем.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981200"/>
            <a:ext cx="6210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16</a:t>
            </a:r>
            <a:endParaRPr lang="ru-RU" sz="3200" dirty="0"/>
          </a:p>
        </p:txBody>
      </p:sp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7677150" y="5929789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17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76707"/>
              </p:ext>
            </p:extLst>
          </p:nvPr>
        </p:nvGraphicFramePr>
        <p:xfrm>
          <a:off x="2729" y="1412777"/>
          <a:ext cx="9033767" cy="45631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2426"/>
                <a:gridCol w="7291341"/>
              </a:tblGrid>
              <a:tr h="96666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Подобие треугольников, коэффициент подобия. Признаки подобия треугольников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207142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Самая распространенная ошибка, допущенная при выполнении этого задания,</a:t>
                      </a:r>
                    </a:p>
                    <a:p>
                      <a:pPr algn="just"/>
                      <a:r>
                        <a:rPr lang="ru-RU" sz="1600" dirty="0" smtClean="0"/>
                        <a:t>типична: решение не доведено до конца.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Что касается ошибок, то часть, видимо, допустили элементарную</a:t>
                      </a:r>
                    </a:p>
                    <a:p>
                      <a:pPr algn="just"/>
                      <a:r>
                        <a:rPr lang="ru-RU" sz="1600" dirty="0" smtClean="0"/>
                        <a:t>вычислительную ошибку, а часть не поняли именно геометрию сюжета.</a:t>
                      </a:r>
                    </a:p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Кроме этого, неумение найти подобные треугольники  и верно составить пропорцию.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  <a:tr h="12103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1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Надо знать: признаки подобия треугольников, отношение периметров и площадей подобных треугольников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17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81" y="1499095"/>
            <a:ext cx="6172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4" y="3931152"/>
            <a:ext cx="6219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6" action="ppaction://hlinkfile"/>
          </p:cNvPr>
          <p:cNvSpPr/>
          <p:nvPr/>
        </p:nvSpPr>
        <p:spPr>
          <a:xfrm>
            <a:off x="7884368" y="6172105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18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1170"/>
              </p:ext>
            </p:extLst>
          </p:nvPr>
        </p:nvGraphicFramePr>
        <p:xfrm>
          <a:off x="2729" y="1628799"/>
          <a:ext cx="9033767" cy="32151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2426"/>
                <a:gridCol w="7291341"/>
              </a:tblGrid>
              <a:tr h="80398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Анализировать реальные числовые данные, представленные в таблицах, на диаграммах, графиках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71552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Неумение сравнивать круговые сектора между собой и с частями круга</a:t>
                      </a:r>
                      <a:endParaRPr lang="ru-RU" sz="1600" dirty="0"/>
                    </a:p>
                  </a:txBody>
                  <a:tcPr/>
                </a:tc>
              </a:tr>
              <a:tr h="143282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1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Надо знать: понятие сектора, какую часть составляет 50%, 25% круга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18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90725"/>
            <a:ext cx="6724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7275"/>
            <a:ext cx="6210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>
            <a:hlinkClick r:id="rId6" action="ppaction://hlinkfile"/>
          </p:cNvPr>
          <p:cNvSpPr/>
          <p:nvPr/>
        </p:nvSpPr>
        <p:spPr>
          <a:xfrm>
            <a:off x="7541940" y="6093296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19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28915"/>
              </p:ext>
            </p:extLst>
          </p:nvPr>
        </p:nvGraphicFramePr>
        <p:xfrm>
          <a:off x="2729" y="1412776"/>
          <a:ext cx="9144000" cy="50184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63688"/>
                <a:gridCol w="7380312"/>
              </a:tblGrid>
              <a:tr h="1112716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Находить вероятности случайных событий в простейших случаях</a:t>
                      </a:r>
                      <a:endParaRPr lang="ru-RU" sz="1400" b="0" dirty="0"/>
                    </a:p>
                  </a:txBody>
                  <a:tcPr/>
                </a:tc>
              </a:tr>
              <a:tr h="155158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Предложенная задача является стандартной, решается с применением свойств вероятности.</a:t>
                      </a:r>
                    </a:p>
                    <a:p>
                      <a:pPr algn="just"/>
                      <a:r>
                        <a:rPr lang="ru-RU" sz="1400" dirty="0" smtClean="0"/>
                        <a:t>Типичные ошибки связаны с тем, что большое количество участников экзамена неверно стоят математическую модель. </a:t>
                      </a:r>
                    </a:p>
                    <a:p>
                      <a:pPr algn="just"/>
                      <a:r>
                        <a:rPr lang="ru-RU" sz="1400" dirty="0" smtClean="0"/>
                        <a:t>Порядка четверти учащихся при определении вероятности вместо наибольшего значения</a:t>
                      </a:r>
                    </a:p>
                    <a:p>
                      <a:pPr algn="just"/>
                      <a:r>
                        <a:rPr lang="ru-RU" sz="1400" dirty="0" smtClean="0"/>
                        <a:t>находили наименьшее, а вместо наименьшего – наибольшее. Трудно сказать, связана ли эта преобладающая ошибка с понятием вероятности или является результатом отсутствия концентрации внимания.</a:t>
                      </a:r>
                      <a:endParaRPr lang="ru-RU" sz="1400" dirty="0"/>
                    </a:p>
                  </a:txBody>
                  <a:tcPr/>
                </a:tc>
              </a:tr>
              <a:tr h="232080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часть заданий этого типа сводятся к использованию формулы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Р(А)=</a:t>
                      </a:r>
                      <a:r>
                        <a:rPr lang="en-US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m/n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Ответом к задачам с кратким ответом могут быть только целые числа или конечные десятичные дроби, поэтому полученную обыкновенную дробь необходимо переводить в десятичную. Во избежание ошибок следует различать два типа условий. В условиях вида «из 100 сумок 8 дефектных» имеется в виду, что всего сумок 100, из них дефектных — 8, качественных — 92. В условиях вида «на каждые 100 сумок приходится 8 дефектных» предполагается, что всего сумок 108, из них дефектных — 8, качественных — 100.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решении заданий с использованием теорем о вероятностях событий важно хорошо знать определения и теоремы и не путаться в них. Вычислительной сложности задания, как правило, не представляют.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19</a:t>
            </a:r>
            <a:endParaRPr lang="ru-RU" sz="3200" dirty="0"/>
          </a:p>
        </p:txBody>
      </p:sp>
      <p:sp>
        <p:nvSpPr>
          <p:cNvPr id="8" name="AutoShape 4" descr="315124_11.0.ep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07" y="1916832"/>
            <a:ext cx="9019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тор­го­вом цен­тре два оди­на­ко­вых ав­то­ма­та про­да­ют кофе. Ве­ро­ят­ность того, что к концу дня в ав­то­ма­те за­кон­чит­ся кофе, равна 0,3. Ве­ро­ят­ность того, что кофе за­кон­чит­ся в обоих ав­то­ма­тах, равна 0,12. Най­ди­те ве­ро­ят­ность того, что к концу дня кофе оста­нет­ся в обоих ав­то­ма­тах.</a:t>
            </a:r>
          </a:p>
        </p:txBody>
      </p:sp>
      <p:sp>
        <p:nvSpPr>
          <p:cNvPr id="9" name="Овал 8"/>
          <p:cNvSpPr/>
          <p:nvPr/>
        </p:nvSpPr>
        <p:spPr>
          <a:xfrm>
            <a:off x="611560" y="3356992"/>
            <a:ext cx="5544616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0,12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 rot="406201">
            <a:off x="1168156" y="4116333"/>
            <a:ext cx="2703711" cy="1505653"/>
          </a:xfrm>
          <a:prstGeom prst="ellipse">
            <a:avLst/>
          </a:prstGeom>
          <a:solidFill>
            <a:srgbClr val="00B0F0"/>
          </a:solidFill>
          <a:ln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1180377">
            <a:off x="2608076" y="4155595"/>
            <a:ext cx="2703711" cy="1505653"/>
          </a:xfrm>
          <a:prstGeom prst="ellipse">
            <a:avLst/>
          </a:prstGeom>
          <a:solidFill>
            <a:srgbClr val="FFFF00">
              <a:alpha val="6902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51703" y="4647039"/>
            <a:ext cx="91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0,12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1070" y="4293096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0,3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293096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0,3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0169" y="35010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2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157413"/>
            <a:ext cx="6200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140" y="126876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19</a:t>
            </a:r>
            <a:endParaRPr lang="ru-RU" sz="3200" dirty="0"/>
          </a:p>
        </p:txBody>
      </p:sp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7672388" y="5936560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20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166969"/>
              </p:ext>
            </p:extLst>
          </p:nvPr>
        </p:nvGraphicFramePr>
        <p:xfrm>
          <a:off x="2729" y="1749649"/>
          <a:ext cx="9033767" cy="4175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42426"/>
                <a:gridCol w="7291341"/>
              </a:tblGrid>
              <a:tr h="88726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Преобразования выражений, включающих арифметические операции. </a:t>
                      </a:r>
                    </a:p>
                    <a:p>
                      <a:r>
                        <a:rPr lang="ru-RU" sz="1600" b="0" dirty="0" smtClean="0"/>
                        <a:t>Преобразования выражений, включающих операцию возведения в степень.</a:t>
                      </a:r>
                    </a:p>
                    <a:p>
                      <a:r>
                        <a:rPr lang="ru-RU" sz="1600" b="0" dirty="0" smtClean="0"/>
                        <a:t>Преобразования выражений, включающих корни натуральной степени.</a:t>
                      </a:r>
                    </a:p>
                    <a:p>
                      <a:pPr algn="just"/>
                      <a:r>
                        <a:rPr lang="ru-RU" sz="1600" b="0" i="1" dirty="0" smtClean="0"/>
                        <a:t>Вычисление по формуле.</a:t>
                      </a:r>
                    </a:p>
                    <a:p>
                      <a:endParaRPr lang="ru-RU" sz="1600" b="0" dirty="0"/>
                    </a:p>
                  </a:txBody>
                  <a:tcPr/>
                </a:tc>
              </a:tr>
              <a:tr h="7287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Часть участников не дали верного ответа. Самые распространенные ошибки – вычислительные.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  <a:tr h="192923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Действия с формулами.</a:t>
                      </a:r>
                    </a:p>
                    <a:p>
                      <a:pPr algn="just"/>
                      <a:r>
                        <a:rPr lang="ru-RU" sz="1600" dirty="0" smtClean="0"/>
                        <a:t>Любая формула, любое равенство с буквами - это тоже уравнение. Тогда остаётся правильно применять тождественные преобразования на практике. </a:t>
                      </a:r>
                    </a:p>
                    <a:p>
                      <a:pPr algn="just"/>
                      <a:r>
                        <a:rPr lang="ru-RU" sz="1600" dirty="0" smtClean="0"/>
                        <a:t>Задание на выражение из формулы (физической или геометрической) одной величины через другие вызывает определенные трудности у значительной части учащихся. Успешность выполнения зависит от вида формулы: с линейной зависимостью справляются лучше, чем с формулой более сложной структуры.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14320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Задание </a:t>
            </a:r>
            <a:r>
              <a:rPr lang="en-US" sz="3200" b="1" dirty="0" smtClean="0">
                <a:solidFill>
                  <a:prstClr val="black"/>
                </a:solidFill>
              </a:rPr>
              <a:t>20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252663"/>
            <a:ext cx="61817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524328" y="5936560"/>
            <a:ext cx="978408" cy="4846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806" y="1005007"/>
            <a:ext cx="3068300" cy="26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0140" y="1268760"/>
            <a:ext cx="2735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Задани</a:t>
            </a:r>
            <a:r>
              <a:rPr lang="ru-RU" sz="3200" b="1" dirty="0"/>
              <a:t>я</a:t>
            </a:r>
            <a:r>
              <a:rPr lang="ru-RU" sz="3200" b="1" dirty="0" smtClean="0"/>
              <a:t> </a:t>
            </a:r>
            <a:r>
              <a:rPr lang="en-US" sz="3200" b="1" dirty="0" smtClean="0"/>
              <a:t>21-26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52627" cy="29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5008"/>
            <a:ext cx="2999224" cy="213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34" y="1038568"/>
            <a:ext cx="3006494" cy="202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41" y="3118541"/>
            <a:ext cx="2755409" cy="18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2788254" cy="15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9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346200"/>
            <a:ext cx="6067558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ИНТЕРНЕТ на службе у Е</a:t>
            </a:r>
            <a:r>
              <a:rPr lang="ru-RU" alt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ГЭ</a:t>
            </a:r>
            <a:endParaRPr lang="ru-RU" alt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/>
              </a:rPr>
              <a:t>http</a:t>
            </a: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2"/>
              </a:rPr>
              <a:t>://www.fipi.ru/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3"/>
              </a:rPr>
              <a:t>http://obrnadzor.gov.ru/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4"/>
              </a:rPr>
              <a:t>http://www.stavminobr.ru/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5"/>
              </a:rPr>
              <a:t>http://ege.stavedu.ru/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6"/>
              </a:rPr>
              <a:t>http://alexlarin.net</a:t>
            </a:r>
            <a:r>
              <a:rPr lang="en-US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6"/>
              </a:rPr>
              <a:t>/</a:t>
            </a:r>
            <a:endParaRPr lang="ru-RU" alt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7"/>
              </a:rPr>
              <a:t>https://</a:t>
            </a:r>
            <a:r>
              <a:rPr lang="en-US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hlinkClick r:id="rId7"/>
              </a:rPr>
              <a:t>ege.sdamgia.ru/</a:t>
            </a:r>
            <a:endParaRPr lang="ru-RU" alt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549" r="20000" b="15070"/>
          <a:stretch>
            <a:fillRect/>
          </a:stretch>
        </p:blipFill>
        <p:spPr bwMode="auto">
          <a:xfrm>
            <a:off x="7022374" y="2111653"/>
            <a:ext cx="2014122" cy="1461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8"/>
          <a:stretch>
            <a:fillRect/>
          </a:stretch>
        </p:blipFill>
        <p:spPr bwMode="auto">
          <a:xfrm>
            <a:off x="6990266" y="3645024"/>
            <a:ext cx="2046230" cy="1368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8221" r="20474" b="6638"/>
          <a:stretch>
            <a:fillRect/>
          </a:stretch>
        </p:blipFill>
        <p:spPr bwMode="auto">
          <a:xfrm>
            <a:off x="35496" y="5067867"/>
            <a:ext cx="2162423" cy="1453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8284" r="23865" b="7069"/>
          <a:stretch>
            <a:fillRect/>
          </a:stretch>
        </p:blipFill>
        <p:spPr bwMode="auto">
          <a:xfrm>
            <a:off x="2318304" y="5067867"/>
            <a:ext cx="2253696" cy="14418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7330" r="12633" b="7368"/>
          <a:stretch>
            <a:fillRect/>
          </a:stretch>
        </p:blipFill>
        <p:spPr bwMode="auto">
          <a:xfrm>
            <a:off x="4644008" y="5067867"/>
            <a:ext cx="2292494" cy="14533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7715" r="15257" b="9099"/>
          <a:stretch>
            <a:fillRect/>
          </a:stretch>
        </p:blipFill>
        <p:spPr bwMode="auto">
          <a:xfrm>
            <a:off x="7022374" y="5067867"/>
            <a:ext cx="2014122" cy="1443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 ПОДГОТОВКЕ К ОГЭ – 2017 ПО МАТЕМАТИКЕ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5856" y="4891557"/>
            <a:ext cx="3174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УДАЧИ!</a:t>
            </a:r>
            <a:endParaRPr lang="ru-RU" altLang="ru-RU" sz="7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222375" y="1651471"/>
            <a:ext cx="7921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«Если Вы хотите научиться плавать, то смело входите в  воду, а если хотите научиться решать задачи, то решайте их!»</a:t>
            </a:r>
            <a:endParaRPr lang="ru-RU" alt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Дьёрдь</a:t>
            </a:r>
            <a:r>
              <a:rPr lang="ru-RU" alt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Пойа</a:t>
            </a:r>
          </a:p>
        </p:txBody>
      </p:sp>
    </p:spTree>
    <p:extLst>
      <p:ext uri="{BB962C8B-B14F-4D97-AF65-F5344CB8AC3E}">
        <p14:creationId xmlns:p14="http://schemas.microsoft.com/office/powerpoint/2010/main" val="2749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" y="1601676"/>
            <a:ext cx="9144000" cy="489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125588"/>
            <a:ext cx="8820472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908050"/>
            <a:ext cx="9144000" cy="1428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8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18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18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18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Типичные ошибки</a:t>
            </a:r>
          </a:p>
          <a:p>
            <a:pPr marL="514350" indent="-51435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Неправильно прочитано условие задачи.</a:t>
            </a:r>
          </a:p>
          <a:p>
            <a:pPr marL="514350" indent="-51435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Ошибки в арифметике (особенно в работе с отрицательными числами).</a:t>
            </a:r>
          </a:p>
          <a:p>
            <a:pPr marL="514350" indent="-51435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altLang="ru-RU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Отсутствие перепроверки решенных задач или уравнений.</a:t>
            </a:r>
          </a:p>
          <a:p>
            <a:pPr marL="514350" indent="-51435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altLang="ru-RU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ru-RU" altLang="ru-RU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6476" r="33215" b="72224"/>
          <a:stretch>
            <a:fillRect/>
          </a:stretch>
        </p:blipFill>
        <p:spPr bwMode="auto">
          <a:xfrm>
            <a:off x="611385" y="3861048"/>
            <a:ext cx="79930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150" y="923330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Задание 1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37213"/>
              </p:ext>
            </p:extLst>
          </p:nvPr>
        </p:nvGraphicFramePr>
        <p:xfrm>
          <a:off x="30152" y="1412777"/>
          <a:ext cx="9113847" cy="53285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37372"/>
                <a:gridCol w="6976475"/>
              </a:tblGrid>
              <a:tr h="145584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Проверяемые требования (умения)/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задач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/>
                        <a:t>Целые числа.</a:t>
                      </a:r>
                    </a:p>
                    <a:p>
                      <a:pPr algn="just"/>
                      <a:r>
                        <a:rPr lang="ru-RU" sz="1600" b="0" dirty="0" smtClean="0"/>
                        <a:t>Дроби, проценты, рациональные числа.</a:t>
                      </a:r>
                    </a:p>
                    <a:p>
                      <a:pPr algn="just"/>
                      <a:r>
                        <a:rPr lang="ru-RU" sz="1600" b="0" dirty="0" smtClean="0"/>
                        <a:t>Преобразования выражений, включающих арифметические операции.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 smtClean="0"/>
                        <a:t>Вычислительный пример с дробями.</a:t>
                      </a:r>
                    </a:p>
                    <a:p>
                      <a:pPr algn="just"/>
                      <a:endParaRPr lang="ru-RU" sz="1600" b="0" dirty="0"/>
                    </a:p>
                  </a:txBody>
                  <a:tcPr/>
                </a:tc>
              </a:tr>
              <a:tr h="12427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/>
                    </a:p>
                    <a:p>
                      <a:pPr algn="just"/>
                      <a:r>
                        <a:rPr lang="ru-RU" sz="1600" dirty="0" smtClean="0"/>
                        <a:t>Часть участников не дали верного ответа или ошиблись только в позиции запятой.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</a:tr>
              <a:tr h="263000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выполнению задания 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 Действия с дробями. В этом задании надо знать виды дробей, уметь переводить их из одного вида в другой, складывать-вычитать и умножать-делить дроби. </a:t>
                      </a:r>
                    </a:p>
                    <a:p>
                      <a:pPr algn="just"/>
                      <a:r>
                        <a:rPr lang="ru-RU" sz="1600" dirty="0" smtClean="0"/>
                        <a:t>    Дроби бывают трёх видов: обыкновенные, десятичные и смешанные числа.</a:t>
                      </a:r>
                    </a:p>
                    <a:p>
                      <a:pPr algn="just"/>
                      <a:r>
                        <a:rPr lang="ru-RU" sz="1600" dirty="0" smtClean="0"/>
                        <a:t>Десятичные дроби и смешанные числа всегда можно перевести в обыкновенные дроби. </a:t>
                      </a:r>
                    </a:p>
                    <a:p>
                      <a:pPr algn="just"/>
                      <a:r>
                        <a:rPr lang="ru-RU" sz="1600" dirty="0" smtClean="0"/>
                        <a:t>    Обратный перевод не всегда возможен.</a:t>
                      </a:r>
                    </a:p>
                    <a:p>
                      <a:pPr algn="just"/>
                      <a:r>
                        <a:rPr lang="ru-RU" sz="1600" dirty="0" smtClean="0"/>
                        <a:t>    Выбор вида дробей для работы с заданием зависит от этого самого задания. При наличии разных видов дробей в одном задании, самое надёжное - перейти к обыкновенным дробям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5081" y="0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МЕТОДИЧЕСКИЕ РЕКОМЕНДАЦИИ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ПОДГОТОВКЕ К ОГЭ – 2017 ПО МАТЕМАТИКЕ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3422</Words>
  <Application>Microsoft Office PowerPoint</Application>
  <PresentationFormat>Экран (4:3)</PresentationFormat>
  <Paragraphs>426</Paragraphs>
  <Slides>55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Галина</cp:lastModifiedBy>
  <cp:revision>109</cp:revision>
  <dcterms:created xsi:type="dcterms:W3CDTF">2017-02-24T18:34:25Z</dcterms:created>
  <dcterms:modified xsi:type="dcterms:W3CDTF">2017-04-17T19:26:37Z</dcterms:modified>
</cp:coreProperties>
</file>