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7" r:id="rId5"/>
    <p:sldId id="271" r:id="rId6"/>
    <p:sldId id="272" r:id="rId7"/>
    <p:sldId id="260" r:id="rId8"/>
    <p:sldId id="268" r:id="rId9"/>
    <p:sldId id="258" r:id="rId10"/>
    <p:sldId id="262" r:id="rId11"/>
    <p:sldId id="266" r:id="rId12"/>
    <p:sldId id="274" r:id="rId13"/>
    <p:sldId id="267" r:id="rId14"/>
    <p:sldId id="25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2250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72000"/>
            </a:srgb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909" y="1653993"/>
            <a:ext cx="8437829" cy="187660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Образовательная среда общеобразовательной школы - зона успешного социального старта для детей с высокой </a:t>
            </a:r>
            <a:r>
              <a:rPr lang="ru-RU" sz="4000" b="1" dirty="0" smtClean="0">
                <a:solidFill>
                  <a:srgbClr val="FFFF00"/>
                </a:solidFill>
              </a:rPr>
              <a:t>мотивацией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111" y="4056838"/>
            <a:ext cx="5150224" cy="48587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92D050"/>
                </a:solidFill>
              </a:rPr>
              <a:t>Белоцерковская Т.Ю., заместитель директора  </a:t>
            </a:r>
          </a:p>
          <a:p>
            <a:pPr algn="r"/>
            <a:r>
              <a:rPr lang="ru-RU" sz="2000" dirty="0" smtClean="0">
                <a:solidFill>
                  <a:srgbClr val="92D050"/>
                </a:solidFill>
              </a:rPr>
              <a:t>МБОУ СОШ № 21 города Ставрополя,</a:t>
            </a:r>
          </a:p>
          <a:p>
            <a:pPr algn="r"/>
            <a:r>
              <a:rPr lang="ru-RU" sz="2000" dirty="0" smtClean="0">
                <a:solidFill>
                  <a:srgbClr val="92D050"/>
                </a:solidFill>
              </a:rPr>
              <a:t>24.08.2017</a:t>
            </a:r>
            <a:endParaRPr lang="ru-RU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1 август выступление\mietodichieskaia-razrabotka-uroka-45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" y="104775"/>
            <a:ext cx="1979543" cy="19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K:\1 август выступление\zadachi-gmo-shkolnyh-bibliotekarey-na-2014-2015-uchebnyy-god-dlya-odarennyh-detey-74915-larg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" y="523875"/>
            <a:ext cx="8010524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:\1 август выступление\mietodichieskaia-razrabotka-uroka-45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8" y="257175"/>
            <a:ext cx="1979543" cy="19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175" y="428580"/>
            <a:ext cx="7048499" cy="1325563"/>
          </a:xfrm>
        </p:spPr>
        <p:txBody>
          <a:bodyPr>
            <a:normAutofit/>
          </a:bodyPr>
          <a:lstStyle/>
          <a:p>
            <a:pPr algn="r"/>
            <a:r>
              <a:rPr lang="ru-RU" altLang="ru-RU" sz="3200" b="1" dirty="0">
                <a:solidFill>
                  <a:srgbClr val="FFFF00"/>
                </a:solidFill>
              </a:rPr>
              <a:t>НАПРАВЛЕНИЯ </a:t>
            </a:r>
            <a:r>
              <a:rPr lang="ru-RU" altLang="ru-RU" sz="3200" b="1" dirty="0" smtClean="0">
                <a:solidFill>
                  <a:srgbClr val="FFFF00"/>
                </a:solidFill>
              </a:rPr>
              <a:t>ДЕЯТЕЛЬНОСТИ: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171" y="2073938"/>
            <a:ext cx="7639050" cy="4351338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>
                <a:solidFill>
                  <a:srgbClr val="FFFF00"/>
                </a:solidFill>
                <a:latin typeface="Arial Rounded MT Bold" pitchFamily="34" charset="0"/>
              </a:rPr>
              <a:t>ориентация на личность учащегося (удовлетворение индивидуальных образовательных потребностей, возможность самореализации и развития),</a:t>
            </a:r>
          </a:p>
          <a:p>
            <a:pPr>
              <a:defRPr/>
            </a:pPr>
            <a:endParaRPr lang="ru-RU" altLang="ru-RU" sz="2400" b="1" dirty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defRPr/>
            </a:pPr>
            <a:r>
              <a:rPr lang="ru-RU" altLang="ru-RU" sz="2400" b="1" dirty="0">
                <a:solidFill>
                  <a:srgbClr val="FFFF00"/>
                </a:solidFill>
                <a:latin typeface="Arial Rounded MT Bold" pitchFamily="34" charset="0"/>
              </a:rPr>
              <a:t>формирование ключевых образовательных компетентностей (учебно-познавательной, коммуникативной, информационной, общекультурной, социально-гражданской, личностного роста и развития, экологической), необходимых для жизни в современном </a:t>
            </a:r>
            <a:r>
              <a:rPr lang="ru-RU" altLang="ru-RU" sz="2400" b="1" dirty="0" smtClean="0">
                <a:solidFill>
                  <a:srgbClr val="FFFF00"/>
                </a:solidFill>
                <a:latin typeface="Arial Rounded MT Bold" pitchFamily="34" charset="0"/>
              </a:rPr>
              <a:t>обществе.</a:t>
            </a:r>
            <a:endParaRPr lang="ru-RU" altLang="ru-RU" sz="2400" b="1" dirty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K:\1 август выступление\mietodichieskaia-razrabotka-uroka-45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56"/>
            <a:ext cx="1979543" cy="19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:\1 август выступление\mietodichieskaia-razrabotka-uroka-45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9456"/>
            <a:ext cx="1979543" cy="19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Рабочий стол\ВОШ\DSC01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24" y="2914502"/>
            <a:ext cx="3402418" cy="344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абочий стол\ВОШ\002P4250107_книг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23" y="329161"/>
            <a:ext cx="3402419" cy="29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Рабочий стол\ВОШ\DSC01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6" y="3578884"/>
            <a:ext cx="3708720" cy="278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абочий стол\ВОШ\d1ca0af59ef8622f328078f81411f81e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" y="381190"/>
            <a:ext cx="3708719" cy="2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ВОШ\DSC014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12" y="329161"/>
            <a:ext cx="4522414" cy="60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60376"/>
            <a:ext cx="7162800" cy="1325563"/>
          </a:xfrm>
        </p:spPr>
        <p:txBody>
          <a:bodyPr>
            <a:noAutofit/>
          </a:bodyPr>
          <a:lstStyle/>
          <a:p>
            <a:pPr algn="r"/>
            <a:r>
              <a:rPr lang="ru-RU" altLang="ru-RU" sz="3200" b="1" dirty="0">
                <a:solidFill>
                  <a:srgbClr val="FFFF00"/>
                </a:solidFill>
              </a:rPr>
              <a:t>РОЛЬ ДОПОЛНИТЕЛЬНОГО </a:t>
            </a:r>
            <a:r>
              <a:rPr lang="ru-RU" altLang="ru-RU" sz="3200" b="1" dirty="0" smtClean="0">
                <a:solidFill>
                  <a:srgbClr val="FFFF00"/>
                </a:solidFill>
              </a:rPr>
              <a:t>ОБРАЗОВАНИЯ:</a:t>
            </a:r>
            <a:r>
              <a:rPr lang="ru-RU" altLang="ru-RU" sz="3200" b="1" dirty="0">
                <a:solidFill>
                  <a:srgbClr val="FFFF00"/>
                </a:solidFill>
              </a:rPr>
              <a:t/>
            </a:r>
            <a:br>
              <a:rPr lang="ru-RU" altLang="ru-RU" sz="3200" b="1" dirty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1" y="1949450"/>
            <a:ext cx="8648700" cy="4351338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1800"/>
              </a:spcBef>
              <a:buClr>
                <a:schemeClr val="tx2"/>
              </a:buClr>
              <a:buNone/>
              <a:defRPr/>
            </a:pPr>
            <a:r>
              <a:rPr lang="ru-RU" altLang="ru-RU" sz="24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-</a:t>
            </a:r>
            <a:r>
              <a:rPr lang="ru-RU" altLang="ru-RU" sz="2400" b="1" dirty="0" smtClean="0">
                <a:solidFill>
                  <a:srgbClr val="FFCC00"/>
                </a:solidFill>
                <a:latin typeface="Arial Rounded MT Bold" pitchFamily="34" charset="0"/>
                <a:cs typeface="Arial" charset="0"/>
              </a:rPr>
              <a:t> </a:t>
            </a:r>
            <a:r>
              <a:rPr lang="ru-RU" altLang="ru-RU" sz="24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решает </a:t>
            </a:r>
            <a:r>
              <a:rPr lang="ru-RU" altLang="ru-RU" sz="24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целый комплекс задач направленных на </a:t>
            </a:r>
            <a:r>
              <a:rPr lang="ru-RU" altLang="ru-RU" sz="2400" b="1" dirty="0" err="1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гуманизацию</a:t>
            </a:r>
            <a:r>
              <a:rPr lang="ru-RU" altLang="ru-RU" sz="24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 всей жизни школы;</a:t>
            </a:r>
          </a:p>
          <a:p>
            <a:pPr marL="0" indent="0" algn="just">
              <a:spcBef>
                <a:spcPts val="1800"/>
              </a:spcBef>
              <a:buClr>
                <a:schemeClr val="tx2"/>
              </a:buClr>
              <a:buNone/>
              <a:defRPr/>
            </a:pPr>
            <a:r>
              <a:rPr lang="ru-RU" altLang="ru-RU" sz="24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 </a:t>
            </a:r>
            <a:r>
              <a:rPr lang="ru-RU" altLang="ru-RU" sz="24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- выравнивает </a:t>
            </a:r>
            <a:r>
              <a:rPr lang="ru-RU" altLang="ru-RU" sz="24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стартовые возможности развития личности ребенка;</a:t>
            </a:r>
          </a:p>
          <a:p>
            <a:pPr marL="0" indent="0" algn="just">
              <a:spcBef>
                <a:spcPts val="1800"/>
              </a:spcBef>
              <a:buClr>
                <a:schemeClr val="tx2"/>
              </a:buClr>
              <a:buNone/>
              <a:defRPr/>
            </a:pPr>
            <a:r>
              <a:rPr lang="ru-RU" altLang="ru-RU" sz="24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 </a:t>
            </a:r>
            <a:r>
              <a:rPr lang="ru-RU" altLang="ru-RU" sz="24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- способствует </a:t>
            </a:r>
            <a:r>
              <a:rPr lang="ru-RU" altLang="ru-RU" sz="24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выбору его индивидуальной траектории;</a:t>
            </a:r>
          </a:p>
          <a:p>
            <a:pPr marL="0" indent="0" algn="just">
              <a:spcBef>
                <a:spcPts val="1800"/>
              </a:spcBef>
              <a:buClr>
                <a:schemeClr val="tx2"/>
              </a:buClr>
              <a:buNone/>
              <a:defRPr/>
            </a:pPr>
            <a:r>
              <a:rPr lang="ru-RU" altLang="ru-RU" sz="24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- обеспечивает </a:t>
            </a:r>
            <a:r>
              <a:rPr lang="ru-RU" altLang="ru-RU" sz="24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каждому ученику «ситуацию успеха»;</a:t>
            </a:r>
          </a:p>
          <a:p>
            <a:pPr marL="0" indent="0" algn="just">
              <a:spcBef>
                <a:spcPts val="1800"/>
              </a:spcBef>
              <a:buClr>
                <a:schemeClr val="tx2"/>
              </a:buClr>
              <a:buNone/>
              <a:defRPr/>
            </a:pPr>
            <a:r>
              <a:rPr lang="ru-RU" altLang="ru-RU" sz="24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- содействует </a:t>
            </a:r>
            <a:r>
              <a:rPr lang="ru-RU" altLang="ru-RU" sz="24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самореализации личности ребенка и педагога;</a:t>
            </a:r>
          </a:p>
          <a:p>
            <a:pPr marL="0" indent="0" algn="just">
              <a:spcBef>
                <a:spcPts val="1800"/>
              </a:spcBef>
              <a:buClr>
                <a:schemeClr val="tx2"/>
              </a:buClr>
              <a:buNone/>
              <a:defRPr/>
            </a:pPr>
            <a:r>
              <a:rPr lang="ru-RU" altLang="ru-RU" sz="24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- объективно </a:t>
            </a:r>
            <a:r>
              <a:rPr lang="ru-RU" altLang="ru-RU" sz="24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обладает возможностью объединять в единый процесс обучение, воспитание и развитие </a:t>
            </a:r>
            <a:r>
              <a:rPr lang="ru-RU" altLang="ru-RU" sz="24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ребенка.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2" descr="K:\1 август выступление\mietodichieskaia-razrabotka-uroka-45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006"/>
            <a:ext cx="1979543" cy="19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7442"/>
            <a:ext cx="78867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Эффективность форм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обучения: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Рабочий стол\1 август выступление\slide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8457"/>
            <a:ext cx="7648575" cy="49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6871"/>
            <a:ext cx="1733550" cy="170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0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875" y="673099"/>
            <a:ext cx="7886700" cy="5419357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chemeClr val="tx2"/>
              </a:buClr>
              <a:buNone/>
              <a:defRPr/>
            </a:pPr>
            <a:r>
              <a:rPr lang="ru-RU" altLang="ru-RU" sz="22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	</a:t>
            </a:r>
          </a:p>
          <a:p>
            <a:pPr marL="0" indent="0" algn="ctr">
              <a:buClr>
                <a:schemeClr val="tx2"/>
              </a:buClr>
              <a:buNone/>
              <a:defRPr/>
            </a:pPr>
            <a:r>
              <a:rPr lang="ru-RU" altLang="ru-RU" sz="22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        Знание </a:t>
            </a:r>
            <a:r>
              <a:rPr lang="ru-RU" altLang="ru-RU" sz="22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- это </a:t>
            </a:r>
            <a:r>
              <a:rPr lang="ru-RU" altLang="ru-RU" sz="22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сундучок с кладом, </a:t>
            </a:r>
          </a:p>
          <a:p>
            <a:pPr marL="0" indent="0" algn="r">
              <a:buClr>
                <a:schemeClr val="tx2"/>
              </a:buClr>
              <a:buNone/>
              <a:defRPr/>
            </a:pPr>
            <a:r>
              <a:rPr lang="ru-RU" altLang="ru-RU" sz="22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	а ключ к нему - умение учиться!  </a:t>
            </a:r>
            <a:endParaRPr lang="ru-RU" altLang="ru-RU" sz="2200" b="1" dirty="0" smtClean="0">
              <a:solidFill>
                <a:srgbClr val="FFFF00"/>
              </a:solidFill>
              <a:latin typeface="Arial Rounded MT Bold" pitchFamily="34" charset="0"/>
              <a:cs typeface="Arial" charset="0"/>
            </a:endParaRPr>
          </a:p>
          <a:p>
            <a:pPr marL="0" indent="0" algn="r">
              <a:buClr>
                <a:schemeClr val="tx2"/>
              </a:buClr>
              <a:buNone/>
              <a:defRPr/>
            </a:pPr>
            <a:r>
              <a:rPr lang="ru-RU" altLang="ru-RU" sz="22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Именно </a:t>
            </a:r>
            <a:r>
              <a:rPr lang="ru-RU" altLang="ru-RU" sz="22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этому умению с щедростью </a:t>
            </a:r>
            <a:r>
              <a:rPr lang="ru-RU" altLang="ru-RU" sz="22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 </a:t>
            </a:r>
          </a:p>
          <a:p>
            <a:pPr marL="0" indent="0" algn="r">
              <a:buClr>
                <a:schemeClr val="tx2"/>
              </a:buClr>
              <a:buNone/>
              <a:defRPr/>
            </a:pPr>
            <a:r>
              <a:rPr lang="ru-RU" altLang="ru-RU" sz="22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учите наших </a:t>
            </a:r>
            <a:r>
              <a:rPr lang="ru-RU" altLang="ru-RU" sz="22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детей, уважаемые коллеги!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None/>
              <a:defRPr/>
            </a:pPr>
            <a:r>
              <a:rPr lang="ru-RU" altLang="ru-RU" sz="22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	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None/>
              <a:defRPr/>
            </a:pPr>
            <a:r>
              <a:rPr lang="ru-RU" altLang="ru-RU" sz="22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	</a:t>
            </a:r>
            <a:r>
              <a:rPr lang="ru-RU" altLang="ru-RU" sz="22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Пусть </a:t>
            </a:r>
            <a:r>
              <a:rPr lang="ru-RU" altLang="ru-RU" sz="22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благодарные детские глаза согревают </a:t>
            </a:r>
            <a:r>
              <a:rPr lang="ru-RU" altLang="ru-RU" sz="22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Вас </a:t>
            </a:r>
            <a:r>
              <a:rPr lang="ru-RU" altLang="ru-RU" sz="22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на протяжении всего учебного года.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None/>
              <a:defRPr/>
            </a:pPr>
            <a:r>
              <a:rPr lang="ru-RU" altLang="ru-RU" sz="22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	</a:t>
            </a:r>
            <a:r>
              <a:rPr lang="ru-RU" altLang="ru-RU" sz="22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Пусть </a:t>
            </a:r>
            <a:r>
              <a:rPr lang="ru-RU" altLang="ru-RU" sz="22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Вас </a:t>
            </a:r>
            <a:r>
              <a:rPr lang="ru-RU" altLang="ru-RU" sz="22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любят и ценят, и, пускай, несмотря ни на какие сложности, </a:t>
            </a:r>
            <a:r>
              <a:rPr lang="ru-RU" altLang="ru-RU" sz="22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Вам </a:t>
            </a:r>
            <a:r>
              <a:rPr lang="ru-RU" altLang="ru-RU" sz="22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никогда не придется жалеть о выборе профессии.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None/>
              <a:defRPr/>
            </a:pPr>
            <a:r>
              <a:rPr lang="ru-RU" altLang="ru-RU" sz="22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	</a:t>
            </a:r>
            <a:r>
              <a:rPr lang="ru-RU" altLang="ru-RU" sz="2200" b="1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Доброго </a:t>
            </a:r>
            <a:r>
              <a:rPr lang="ru-RU" altLang="ru-RU" sz="2200" b="1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Вам </a:t>
            </a:r>
            <a:r>
              <a:rPr lang="ru-RU" altLang="ru-RU" sz="22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здравия, побольше энергии и личного счастья! </a:t>
            </a:r>
            <a:endParaRPr lang="ru-RU" altLang="ru-RU" sz="2200" b="1" dirty="0" smtClean="0">
              <a:solidFill>
                <a:srgbClr val="FFFF00"/>
              </a:solidFill>
              <a:latin typeface="Arial Rounded MT Bold" pitchFamily="34" charset="0"/>
              <a:cs typeface="Arial" charset="0"/>
            </a:endParaRPr>
          </a:p>
          <a:p>
            <a:pPr marL="0" indent="0" algn="r">
              <a:buClr>
                <a:schemeClr val="tx2"/>
              </a:buClr>
              <a:buNone/>
              <a:defRPr/>
            </a:pPr>
            <a:endParaRPr lang="ru-RU" altLang="ru-RU" sz="2200" b="1" dirty="0" smtClean="0">
              <a:solidFill>
                <a:srgbClr val="FFFF00"/>
              </a:solidFill>
              <a:latin typeface="Arial Rounded MT Bold" pitchFamily="34" charset="0"/>
              <a:cs typeface="Arial" charset="0"/>
            </a:endParaRPr>
          </a:p>
          <a:p>
            <a:pPr marL="0" indent="0" algn="r">
              <a:buClr>
                <a:schemeClr val="tx2"/>
              </a:buClr>
              <a:buNone/>
              <a:defRPr/>
            </a:pPr>
            <a:r>
              <a:rPr lang="ru-RU" altLang="ru-RU" sz="22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С </a:t>
            </a:r>
            <a:r>
              <a:rPr lang="ru-RU" altLang="ru-RU" sz="22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началом учебного года!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33350"/>
            <a:ext cx="2487611" cy="199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1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Образовательная </a:t>
            </a:r>
            <a:r>
              <a:rPr lang="ru-RU" sz="3200" b="1" dirty="0" smtClean="0">
                <a:solidFill>
                  <a:srgbClr val="FFFF00"/>
                </a:solidFill>
              </a:rPr>
              <a:t>среда: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260" y="1379057"/>
            <a:ext cx="7994355" cy="518123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4000" dirty="0">
                <a:solidFill>
                  <a:srgbClr val="FFCC00"/>
                </a:solidFill>
                <a:latin typeface="Arial Rounded MT Bold" pitchFamily="34" charset="0"/>
              </a:rPr>
              <a:t> </a:t>
            </a:r>
            <a:r>
              <a:rPr lang="ru-RU" altLang="ru-RU" sz="4000" dirty="0" smtClean="0">
                <a:solidFill>
                  <a:srgbClr val="FFCC00"/>
                </a:solidFill>
                <a:latin typeface="Arial Rounded MT Bold" pitchFamily="34" charset="0"/>
              </a:rPr>
              <a:t>		</a:t>
            </a:r>
            <a:r>
              <a:rPr lang="ru-RU" altLang="ru-RU" sz="2600" b="1" dirty="0" smtClean="0">
                <a:solidFill>
                  <a:srgbClr val="FFFF00"/>
                </a:solidFill>
                <a:latin typeface="Arial Rounded MT Bold" pitchFamily="34" charset="0"/>
              </a:rPr>
              <a:t>Это </a:t>
            </a:r>
            <a:r>
              <a:rPr lang="ru-RU" altLang="ru-RU" sz="2600" b="1" dirty="0">
                <a:solidFill>
                  <a:srgbClr val="FFFF00"/>
                </a:solidFill>
                <a:latin typeface="Arial Rounded MT Bold" pitchFamily="34" charset="0"/>
              </a:rPr>
              <a:t>- система влияний условий </a:t>
            </a:r>
            <a:r>
              <a:rPr lang="ru-RU" altLang="ru-RU" sz="2600" b="1" dirty="0" smtClean="0">
                <a:solidFill>
                  <a:srgbClr val="FFFF00"/>
                </a:solidFill>
                <a:latin typeface="Arial Rounded MT Bold" pitchFamily="34" charset="0"/>
              </a:rPr>
              <a:t>формирования </a:t>
            </a:r>
            <a:r>
              <a:rPr lang="ru-RU" altLang="ru-RU" sz="2600" b="1" dirty="0">
                <a:solidFill>
                  <a:srgbClr val="FFFF00"/>
                </a:solidFill>
                <a:latin typeface="Arial Rounded MT Bold" pitchFamily="34" charset="0"/>
              </a:rPr>
              <a:t>личности по заданному образцу, а также возможностей для ее развития, содержащихся в социальном и пространственно-предметном окружении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2600" b="1" dirty="0" smtClean="0">
                <a:solidFill>
                  <a:srgbClr val="FFFF00"/>
                </a:solidFill>
                <a:latin typeface="Arial Rounded MT Bold" pitchFamily="34" charset="0"/>
              </a:rPr>
              <a:t>	В </a:t>
            </a:r>
            <a:r>
              <a:rPr lang="ru-RU" altLang="ru-RU" sz="2600" b="1" dirty="0">
                <a:solidFill>
                  <a:srgbClr val="FFFF00"/>
                </a:solidFill>
                <a:latin typeface="Arial Rounded MT Bold" pitchFamily="34" charset="0"/>
              </a:rPr>
              <a:t>образовательной среде выделяют три компонента: </a:t>
            </a:r>
            <a:endParaRPr lang="ru-RU" altLang="ru-RU" sz="2600" b="1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2600" b="1" i="1" dirty="0" smtClean="0">
                <a:solidFill>
                  <a:srgbClr val="FFFF00"/>
                </a:solidFill>
                <a:latin typeface="Arial Rounded MT Bold" pitchFamily="34" charset="0"/>
              </a:rPr>
              <a:t>- социальный</a:t>
            </a:r>
            <a:r>
              <a:rPr lang="ru-RU" altLang="ru-RU" sz="2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ru-RU" altLang="ru-RU" sz="2600" b="1" dirty="0">
                <a:solidFill>
                  <a:srgbClr val="FFFF00"/>
                </a:solidFill>
                <a:latin typeface="Arial Rounded MT Bold" pitchFamily="34" charset="0"/>
              </a:rPr>
              <a:t>(социальное окружение</a:t>
            </a:r>
            <a:r>
              <a:rPr lang="ru-RU" altLang="ru-RU" sz="2600" b="1" dirty="0" smtClean="0">
                <a:solidFill>
                  <a:srgbClr val="FFFF00"/>
                </a:solidFill>
                <a:latin typeface="Arial Rounded MT Bold" pitchFamily="34" charset="0"/>
              </a:rPr>
              <a:t>); </a:t>
            </a:r>
            <a:endParaRPr lang="ru-RU" altLang="ru-RU" sz="2600" b="1" dirty="0">
              <a:solidFill>
                <a:srgbClr val="FFFF00"/>
              </a:solidFill>
              <a:latin typeface="Arial Rounded MT Bold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2600" b="1" i="1" dirty="0" smtClean="0">
                <a:solidFill>
                  <a:srgbClr val="FFFF00"/>
                </a:solidFill>
                <a:latin typeface="Arial Rounded MT Bold" pitchFamily="34" charset="0"/>
              </a:rPr>
              <a:t>- пространственно-предметный </a:t>
            </a:r>
            <a:r>
              <a:rPr lang="ru-RU" altLang="ru-RU" sz="2600" b="1" dirty="0">
                <a:solidFill>
                  <a:srgbClr val="FFFF00"/>
                </a:solidFill>
                <a:latin typeface="Arial Rounded MT Bold" pitchFamily="34" charset="0"/>
              </a:rPr>
              <a:t>(пространственно-предметное окружение</a:t>
            </a:r>
            <a:r>
              <a:rPr lang="ru-RU" altLang="ru-RU" sz="2600" b="1" dirty="0" smtClean="0">
                <a:solidFill>
                  <a:srgbClr val="FFFF00"/>
                </a:solidFill>
                <a:latin typeface="Arial Rounded MT Bold" pitchFamily="34" charset="0"/>
              </a:rPr>
              <a:t>);</a:t>
            </a:r>
            <a:endParaRPr lang="ru-RU" altLang="ru-RU" sz="2600" b="1" dirty="0">
              <a:solidFill>
                <a:srgbClr val="FFFF00"/>
              </a:solidFill>
              <a:latin typeface="Arial Rounded MT Bold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2600" b="1" dirty="0" smtClean="0">
                <a:solidFill>
                  <a:srgbClr val="FFFF00"/>
                </a:solidFill>
                <a:latin typeface="Arial Rounded MT Bold" pitchFamily="34" charset="0"/>
              </a:rPr>
              <a:t>-  </a:t>
            </a:r>
            <a:r>
              <a:rPr lang="ru-RU" altLang="ru-RU" sz="2600" b="1" i="1" dirty="0" err="1" smtClean="0">
                <a:solidFill>
                  <a:srgbClr val="FFFF00"/>
                </a:solidFill>
                <a:latin typeface="Arial Rounded MT Bold" pitchFamily="34" charset="0"/>
              </a:rPr>
              <a:t>психо</a:t>
            </a:r>
            <a:r>
              <a:rPr lang="ru-RU" altLang="ru-RU" sz="2600" b="1" i="1" dirty="0" smtClean="0">
                <a:solidFill>
                  <a:srgbClr val="FFFF00"/>
                </a:solidFill>
                <a:latin typeface="Arial Rounded MT Bold" pitchFamily="34" charset="0"/>
              </a:rPr>
              <a:t>-дидактический.</a:t>
            </a:r>
            <a:endParaRPr lang="ru-RU" altLang="ru-RU" sz="2600" b="1" i="1" dirty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2600" b="1" dirty="0">
                <a:solidFill>
                  <a:srgbClr val="FFCC00"/>
                </a:solidFill>
                <a:latin typeface="Arial Rounded MT Bold" pitchFamily="34" charset="0"/>
              </a:rPr>
              <a:t>    </a:t>
            </a:r>
            <a:endParaRPr lang="ru-RU" sz="2600" dirty="0"/>
          </a:p>
        </p:txBody>
      </p:sp>
      <p:pic>
        <p:nvPicPr>
          <p:cNvPr id="6147" name="Picture 3" descr="K:\1 август выступление\1244108_planirovanie-p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4641443"/>
            <a:ext cx="2423793" cy="233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Образовательная </a:t>
            </a:r>
            <a:r>
              <a:rPr lang="ru-RU" sz="3200" b="1" dirty="0" smtClean="0">
                <a:solidFill>
                  <a:srgbClr val="FFFF00"/>
                </a:solidFill>
              </a:rPr>
              <a:t>среда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153400" cy="435133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  <a:defRPr/>
            </a:pPr>
            <a:r>
              <a:rPr lang="ru-RU" altLang="ru-RU" sz="4000" dirty="0">
                <a:solidFill>
                  <a:srgbClr val="FFCC00"/>
                </a:solidFill>
                <a:latin typeface="Arial Rounded MT Bold" pitchFamily="34" charset="0"/>
              </a:rPr>
              <a:t> </a:t>
            </a:r>
            <a:r>
              <a:rPr lang="ru-RU" altLang="ru-RU" sz="32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представляет </a:t>
            </a:r>
            <a:r>
              <a:rPr lang="ru-RU" altLang="ru-RU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собой </a:t>
            </a:r>
            <a:r>
              <a:rPr lang="ru-RU" altLang="ru-RU" sz="32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динамическое образование, </a:t>
            </a:r>
            <a:r>
              <a:rPr lang="ru-RU" altLang="ru-RU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являющееся </a:t>
            </a:r>
            <a:r>
              <a:rPr lang="ru-RU" altLang="ru-RU" sz="32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системным продуктом </a:t>
            </a:r>
            <a:r>
              <a:rPr lang="ru-RU" altLang="ru-RU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взаимодействия: </a:t>
            </a:r>
          </a:p>
          <a:p>
            <a:pPr>
              <a:spcBef>
                <a:spcPts val="1800"/>
              </a:spcBef>
              <a:buFontTx/>
              <a:buChar char="-"/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образовательного пространства;</a:t>
            </a:r>
          </a:p>
          <a:p>
            <a:pPr>
              <a:spcBef>
                <a:spcPts val="1800"/>
              </a:spcBef>
              <a:buFontTx/>
              <a:buChar char="-"/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управления образованием;</a:t>
            </a:r>
          </a:p>
          <a:p>
            <a:pPr>
              <a:spcBef>
                <a:spcPts val="1800"/>
              </a:spcBef>
              <a:buNone/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- места образования в работе учреждения;</a:t>
            </a:r>
          </a:p>
          <a:p>
            <a:pPr>
              <a:spcBef>
                <a:spcPts val="1800"/>
              </a:spcBef>
              <a:buNone/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- и, безусловно, самого </a:t>
            </a:r>
          </a:p>
          <a:p>
            <a:pPr>
              <a:spcBef>
                <a:spcPts val="1800"/>
              </a:spcBef>
              <a:buNone/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обучающегося.</a:t>
            </a:r>
            <a:endParaRPr lang="ru-RU" altLang="ru-RU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>
              <a:buNone/>
              <a:defRPr/>
            </a:pPr>
            <a:r>
              <a:rPr lang="ru-RU" altLang="ru-RU" sz="2400" b="1" dirty="0" smtClean="0">
                <a:solidFill>
                  <a:srgbClr val="FFCC00"/>
                </a:solidFill>
                <a:latin typeface="Arial Rounded MT Bold" pitchFamily="34" charset="0"/>
              </a:rPr>
              <a:t>  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4329113"/>
            <a:ext cx="2420937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8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741" y="2534098"/>
            <a:ext cx="7886700" cy="79580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rgbClr val="FFFF00"/>
                </a:solidFill>
              </a:rPr>
              <a:t>	Образовательная среда,  </a:t>
            </a:r>
            <a:r>
              <a:rPr lang="ru-RU" sz="36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создающая комфортные условия для развития учащихся, повышения их мотивации к обучению, достижению ими высоких образовательных результатов – важное условие успеха любой школы. </a:t>
            </a:r>
            <a:r>
              <a:rPr lang="ru-RU" sz="3600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</a:br>
            <a:r>
              <a:rPr lang="ru-RU" sz="3100" b="1" dirty="0">
                <a:solidFill>
                  <a:srgbClr val="FFFF00"/>
                </a:solidFill>
              </a:rPr>
              <a:t/>
            </a:r>
            <a:br>
              <a:rPr lang="ru-RU" sz="3100" b="1" dirty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				А </a:t>
            </a:r>
            <a:r>
              <a:rPr lang="ru-RU" sz="3100" b="1" dirty="0">
                <a:solidFill>
                  <a:srgbClr val="FFFF00"/>
                </a:solidFill>
              </a:rPr>
              <a:t>проектирование такой </a:t>
            </a:r>
            <a:r>
              <a:rPr lang="ru-RU" sz="3100" b="1" dirty="0" smtClean="0">
                <a:solidFill>
                  <a:srgbClr val="FFFF00"/>
                </a:solidFill>
              </a:rPr>
              <a:t>					мотивационной 							образовательной </a:t>
            </a:r>
            <a:r>
              <a:rPr lang="ru-RU" sz="3100" b="1" dirty="0">
                <a:solidFill>
                  <a:srgbClr val="FFFF00"/>
                </a:solidFill>
              </a:rPr>
              <a:t>среды – </a:t>
            </a:r>
            <a:r>
              <a:rPr lang="ru-RU" sz="3100" b="1" dirty="0" smtClean="0">
                <a:solidFill>
                  <a:srgbClr val="FFFF00"/>
                </a:solidFill>
              </a:rPr>
              <a:t/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				дело </a:t>
            </a:r>
            <a:r>
              <a:rPr lang="ru-RU" sz="3100" b="1" dirty="0">
                <a:solidFill>
                  <a:srgbClr val="FFFF00"/>
                </a:solidFill>
              </a:rPr>
              <a:t>непростое. </a:t>
            </a:r>
          </a:p>
        </p:txBody>
      </p:sp>
      <p:pic>
        <p:nvPicPr>
          <p:cNvPr id="1027" name="Picture 3" descr="D:\Рабочий стол\1 август выступление\18110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9" y="3703113"/>
            <a:ext cx="2402958" cy="27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744" y="-111345"/>
            <a:ext cx="7292606" cy="1325563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Ресурсы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87" y="707878"/>
            <a:ext cx="8867552" cy="533141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1. Кадровые </a:t>
            </a: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</a:rPr>
              <a:t>ресурсы</a:t>
            </a:r>
            <a:r>
              <a:rPr lang="ru-RU" sz="1800" b="1" i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  <a:endParaRPr lang="ru-RU" sz="18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высококвалифицированный педагогический коллектив, готовый к работе по формированию мотивационной образовательной среды, имеющих представление обо всех изменениях в системе образования, направленных на потребности современного общества;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педагоги, способные к переобучению и работе в новых условиях;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педагоги, желающие разрабатывать и внедрять новые учебные курсы;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700" b="1" i="1" dirty="0">
                <a:solidFill>
                  <a:srgbClr val="FFFF00"/>
                </a:solidFill>
                <a:latin typeface="Times New Roman" pitchFamily="18" charset="0"/>
              </a:rPr>
              <a:t>2. </a:t>
            </a:r>
            <a:r>
              <a:rPr lang="ru-RU" sz="1700" b="1" dirty="0">
                <a:solidFill>
                  <a:srgbClr val="FFFF00"/>
                </a:solidFill>
                <a:latin typeface="Times New Roman" pitchFamily="18" charset="0"/>
              </a:rPr>
              <a:t>Материально</a:t>
            </a:r>
            <a:r>
              <a:rPr lang="ru-RU" sz="1700" b="1" i="1" dirty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ru-RU" sz="1700" b="1" dirty="0">
                <a:solidFill>
                  <a:srgbClr val="FFFF00"/>
                </a:solidFill>
                <a:latin typeface="Times New Roman" pitchFamily="18" charset="0"/>
              </a:rPr>
              <a:t>технические ресурсы</a:t>
            </a:r>
            <a:r>
              <a:rPr lang="ru-RU" sz="1700" b="1" i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  <a:endParaRPr lang="ru-RU" sz="17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обеспечение образовательного процесса компьютерами, проекторами, интерактивными досками, копировальной техникой;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компьютерные классы с необходимым программным обеспечением для внедрения новых образовательных программ;</a:t>
            </a:r>
            <a:endParaRPr lang="ru-RU" sz="1700" i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700" b="1" i="1" dirty="0">
                <a:solidFill>
                  <a:srgbClr val="FFFF00"/>
                </a:solidFill>
                <a:latin typeface="Times New Roman" pitchFamily="18" charset="0"/>
              </a:rPr>
              <a:t>3. </a:t>
            </a:r>
            <a:r>
              <a:rPr lang="ru-RU" sz="1700" b="1" dirty="0">
                <a:solidFill>
                  <a:srgbClr val="FFFF00"/>
                </a:solidFill>
                <a:latin typeface="Times New Roman" pitchFamily="18" charset="0"/>
              </a:rPr>
              <a:t>Финансово</a:t>
            </a:r>
            <a:r>
              <a:rPr lang="ru-RU" sz="1700" b="1" i="1" dirty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ru-RU" sz="1700" b="1" dirty="0">
                <a:solidFill>
                  <a:srgbClr val="FFFF00"/>
                </a:solidFill>
                <a:latin typeface="Times New Roman" pitchFamily="18" charset="0"/>
              </a:rPr>
              <a:t>экономические ресурсы</a:t>
            </a:r>
            <a:r>
              <a:rPr lang="ru-RU" sz="1700" b="1" i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  <a:endParaRPr lang="ru-RU" sz="17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программное обеспечение для работы с интерактивными досками;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расходные материалы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700" b="1" i="1" dirty="0">
                <a:solidFill>
                  <a:srgbClr val="FFFF00"/>
                </a:solidFill>
                <a:latin typeface="Times New Roman" pitchFamily="18" charset="0"/>
              </a:rPr>
              <a:t>4. </a:t>
            </a:r>
            <a:r>
              <a:rPr lang="ru-RU" sz="1700" b="1" dirty="0">
                <a:solidFill>
                  <a:srgbClr val="FFFF00"/>
                </a:solidFill>
                <a:latin typeface="Times New Roman" pitchFamily="18" charset="0"/>
              </a:rPr>
              <a:t>Организационные ресурсы</a:t>
            </a:r>
            <a:r>
              <a:rPr lang="ru-RU" sz="1700" b="1" i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  <a:endParaRPr lang="ru-RU" sz="17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конструирование учебного плана с учётом внедрения новых образовательных программ;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организация работы всего педагогического коллектива по заявленным направлениям;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организация курсов повышения квалификации;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организация мониторинга изменений, происходящих в образовательной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16635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327026"/>
            <a:ext cx="78867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/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Содержательные </a:t>
            </a:r>
            <a:r>
              <a:rPr lang="ru-RU" sz="3600" b="1" dirty="0">
                <a:solidFill>
                  <a:srgbClr val="FFFF00"/>
                </a:solidFill>
              </a:rPr>
              <a:t>аспекты </a:t>
            </a: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изменений мотивационной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образовательной среды: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42171" y="2073938"/>
            <a:ext cx="7639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altLang="ru-RU" sz="2400" b="1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671" y="2073938"/>
            <a:ext cx="859110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система управления;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учебно-воспитательная </a:t>
            </a:r>
            <a:r>
              <a:rPr lang="ru-RU" sz="2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система</a:t>
            </a:r>
            <a:r>
              <a:rPr lang="ru-RU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система научно-методического сопровождения;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информационно-технологическая система;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материально-техническая система;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система дополнительного образования детей.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5" y="153967"/>
            <a:ext cx="1642692" cy="161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K:\1 август выступление\img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Образовательная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FF00"/>
                </a:solidFill>
              </a:rPr>
              <a:t>Адаптивная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Гуманитарная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Саморазвивающаяся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Инновационная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Динамичная 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Обновляющаяся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Открытая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Технологичная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Комфортная     </a:t>
            </a:r>
          </a:p>
          <a:p>
            <a:endParaRPr lang="ru-RU" sz="2400" b="1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D:\Рабочий стол\1 август выступление\18110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54" y="2124075"/>
            <a:ext cx="3303846" cy="37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1 август выступление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349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Образовательная среда общеобразовательной школы - зона успешного социального старта для детей с высокой мотивацией</vt:lpstr>
      <vt:lpstr>Образовательная среда: </vt:lpstr>
      <vt:lpstr>Образовательная среда </vt:lpstr>
      <vt:lpstr> Образовательная среда,  создающая комфортные условия для развития учащихся, повышения их мотивации к обучению, достижению ими высоких образовательных результатов – важное условие успеха любой школы.       А проектирование такой      мотивационной        образовательной среды –      дело непростое. </vt:lpstr>
      <vt:lpstr>Ресурсы</vt:lpstr>
      <vt:lpstr>  Содержательные аспекты  изменений мотивационной  образовательной среды:</vt:lpstr>
      <vt:lpstr>Презентация PowerPoint</vt:lpstr>
      <vt:lpstr>Образовательная среда</vt:lpstr>
      <vt:lpstr>Презентация PowerPoint</vt:lpstr>
      <vt:lpstr>Презентация PowerPoint</vt:lpstr>
      <vt:lpstr>НАПРАВЛЕНИЯ ДЕЯТЕЛЬНОСТИ:</vt:lpstr>
      <vt:lpstr>Презентация PowerPoint</vt:lpstr>
      <vt:lpstr>РОЛЬ ДОПОЛНИТЕЛЬНОГО ОБРАЗОВАНИЯ: </vt:lpstr>
      <vt:lpstr>Эффективность форм  обучения: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Галина</cp:lastModifiedBy>
  <cp:revision>91</cp:revision>
  <dcterms:created xsi:type="dcterms:W3CDTF">2014-11-21T11:00:06Z</dcterms:created>
  <dcterms:modified xsi:type="dcterms:W3CDTF">2017-08-24T14:49:41Z</dcterms:modified>
</cp:coreProperties>
</file>