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8"/>
  </p:handoutMasterIdLst>
  <p:sldIdLst>
    <p:sldId id="262" r:id="rId2"/>
    <p:sldId id="260" r:id="rId3"/>
    <p:sldId id="263" r:id="rId4"/>
    <p:sldId id="258" r:id="rId5"/>
    <p:sldId id="264" r:id="rId6"/>
    <p:sldId id="265" r:id="rId7"/>
    <p:sldId id="259" r:id="rId8"/>
    <p:sldId id="266" r:id="rId9"/>
    <p:sldId id="268" r:id="rId10"/>
    <p:sldId id="270" r:id="rId11"/>
    <p:sldId id="267" r:id="rId12"/>
    <p:sldId id="271" r:id="rId13"/>
    <p:sldId id="272" r:id="rId14"/>
    <p:sldId id="273" r:id="rId15"/>
    <p:sldId id="269" r:id="rId16"/>
    <p:sldId id="274" r:id="rId17"/>
  </p:sldIdLst>
  <p:sldSz cx="9144000" cy="6858000" type="screen4x3"/>
  <p:notesSz cx="6797675" cy="9928225"/>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228" y="-6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A3D4000C-D99C-4A89-A63F-78E03581991C}" type="datetimeFigureOut">
              <a:rPr lang="ru-RU" smtClean="0"/>
              <a:t>23.08.2017</a:t>
            </a:fld>
            <a:endParaRPr lang="ru-RU"/>
          </a:p>
        </p:txBody>
      </p:sp>
      <p:sp>
        <p:nvSpPr>
          <p:cNvPr id="4" name="Нижний колонтитул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EF15B945-BD5A-40E5-BC3F-2DC718A9D459}" type="slidenum">
              <a:rPr lang="ru-RU" smtClean="0"/>
              <a:t>‹#›</a:t>
            </a:fld>
            <a:endParaRPr lang="ru-RU"/>
          </a:p>
        </p:txBody>
      </p:sp>
    </p:spTree>
    <p:extLst>
      <p:ext uri="{BB962C8B-B14F-4D97-AF65-F5344CB8AC3E}">
        <p14:creationId xmlns:p14="http://schemas.microsoft.com/office/powerpoint/2010/main" val="141178713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9F9D1EDC-A2B1-4467-8D3F-4DFD9B83CAD8}" type="datetimeFigureOut">
              <a:rPr lang="uk-UA" smtClean="0"/>
              <a:t>23.08.2017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12570F2-E200-4629-A09A-B32E2C0D788B}" type="slidenum">
              <a:rPr lang="uk-UA" smtClean="0"/>
              <a:t>‹#›</a:t>
            </a:fld>
            <a:endParaRPr lang="uk-UA"/>
          </a:p>
        </p:txBody>
      </p:sp>
    </p:spTree>
    <p:extLst>
      <p:ext uri="{BB962C8B-B14F-4D97-AF65-F5344CB8AC3E}">
        <p14:creationId xmlns:p14="http://schemas.microsoft.com/office/powerpoint/2010/main" val="2965496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9F9D1EDC-A2B1-4467-8D3F-4DFD9B83CAD8}" type="datetimeFigureOut">
              <a:rPr lang="uk-UA" smtClean="0"/>
              <a:t>23.08.2017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12570F2-E200-4629-A09A-B32E2C0D788B}" type="slidenum">
              <a:rPr lang="uk-UA" smtClean="0"/>
              <a:t>‹#›</a:t>
            </a:fld>
            <a:endParaRPr lang="uk-UA"/>
          </a:p>
        </p:txBody>
      </p:sp>
    </p:spTree>
    <p:extLst>
      <p:ext uri="{BB962C8B-B14F-4D97-AF65-F5344CB8AC3E}">
        <p14:creationId xmlns:p14="http://schemas.microsoft.com/office/powerpoint/2010/main" val="598699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9F9D1EDC-A2B1-4467-8D3F-4DFD9B83CAD8}" type="datetimeFigureOut">
              <a:rPr lang="uk-UA" smtClean="0"/>
              <a:t>23.08.2017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12570F2-E200-4629-A09A-B32E2C0D788B}" type="slidenum">
              <a:rPr lang="uk-UA" smtClean="0"/>
              <a:t>‹#›</a:t>
            </a:fld>
            <a:endParaRPr lang="uk-UA"/>
          </a:p>
        </p:txBody>
      </p:sp>
    </p:spTree>
    <p:extLst>
      <p:ext uri="{BB962C8B-B14F-4D97-AF65-F5344CB8AC3E}">
        <p14:creationId xmlns:p14="http://schemas.microsoft.com/office/powerpoint/2010/main" val="4066487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9F9D1EDC-A2B1-4467-8D3F-4DFD9B83CAD8}" type="datetimeFigureOut">
              <a:rPr lang="uk-UA" smtClean="0"/>
              <a:t>23.08.2017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12570F2-E200-4629-A09A-B32E2C0D788B}" type="slidenum">
              <a:rPr lang="uk-UA" smtClean="0"/>
              <a:t>‹#›</a:t>
            </a:fld>
            <a:endParaRPr lang="uk-UA"/>
          </a:p>
        </p:txBody>
      </p:sp>
    </p:spTree>
    <p:extLst>
      <p:ext uri="{BB962C8B-B14F-4D97-AF65-F5344CB8AC3E}">
        <p14:creationId xmlns:p14="http://schemas.microsoft.com/office/powerpoint/2010/main" val="160106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F9D1EDC-A2B1-4467-8D3F-4DFD9B83CAD8}" type="datetimeFigureOut">
              <a:rPr lang="uk-UA" smtClean="0"/>
              <a:t>23.08.2017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12570F2-E200-4629-A09A-B32E2C0D788B}" type="slidenum">
              <a:rPr lang="uk-UA" smtClean="0"/>
              <a:t>‹#›</a:t>
            </a:fld>
            <a:endParaRPr lang="uk-UA"/>
          </a:p>
        </p:txBody>
      </p:sp>
    </p:spTree>
    <p:extLst>
      <p:ext uri="{BB962C8B-B14F-4D97-AF65-F5344CB8AC3E}">
        <p14:creationId xmlns:p14="http://schemas.microsoft.com/office/powerpoint/2010/main" val="3801901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9F9D1EDC-A2B1-4467-8D3F-4DFD9B83CAD8}" type="datetimeFigureOut">
              <a:rPr lang="uk-UA" smtClean="0"/>
              <a:t>23.08.2017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12570F2-E200-4629-A09A-B32E2C0D788B}" type="slidenum">
              <a:rPr lang="uk-UA" smtClean="0"/>
              <a:t>‹#›</a:t>
            </a:fld>
            <a:endParaRPr lang="uk-UA"/>
          </a:p>
        </p:txBody>
      </p:sp>
    </p:spTree>
    <p:extLst>
      <p:ext uri="{BB962C8B-B14F-4D97-AF65-F5344CB8AC3E}">
        <p14:creationId xmlns:p14="http://schemas.microsoft.com/office/powerpoint/2010/main" val="321834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9F9D1EDC-A2B1-4467-8D3F-4DFD9B83CAD8}" type="datetimeFigureOut">
              <a:rPr lang="uk-UA" smtClean="0"/>
              <a:t>23.08.2017</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412570F2-E200-4629-A09A-B32E2C0D788B}" type="slidenum">
              <a:rPr lang="uk-UA" smtClean="0"/>
              <a:t>‹#›</a:t>
            </a:fld>
            <a:endParaRPr lang="uk-UA"/>
          </a:p>
        </p:txBody>
      </p:sp>
    </p:spTree>
    <p:extLst>
      <p:ext uri="{BB962C8B-B14F-4D97-AF65-F5344CB8AC3E}">
        <p14:creationId xmlns:p14="http://schemas.microsoft.com/office/powerpoint/2010/main" val="3635784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9F9D1EDC-A2B1-4467-8D3F-4DFD9B83CAD8}" type="datetimeFigureOut">
              <a:rPr lang="uk-UA" smtClean="0"/>
              <a:t>23.08.2017</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412570F2-E200-4629-A09A-B32E2C0D788B}" type="slidenum">
              <a:rPr lang="uk-UA" smtClean="0"/>
              <a:t>‹#›</a:t>
            </a:fld>
            <a:endParaRPr lang="uk-UA"/>
          </a:p>
        </p:txBody>
      </p:sp>
    </p:spTree>
    <p:extLst>
      <p:ext uri="{BB962C8B-B14F-4D97-AF65-F5344CB8AC3E}">
        <p14:creationId xmlns:p14="http://schemas.microsoft.com/office/powerpoint/2010/main" val="3123515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F9D1EDC-A2B1-4467-8D3F-4DFD9B83CAD8}" type="datetimeFigureOut">
              <a:rPr lang="uk-UA" smtClean="0"/>
              <a:t>23.08.2017</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412570F2-E200-4629-A09A-B32E2C0D788B}" type="slidenum">
              <a:rPr lang="uk-UA" smtClean="0"/>
              <a:t>‹#›</a:t>
            </a:fld>
            <a:endParaRPr lang="uk-UA"/>
          </a:p>
        </p:txBody>
      </p:sp>
    </p:spTree>
    <p:extLst>
      <p:ext uri="{BB962C8B-B14F-4D97-AF65-F5344CB8AC3E}">
        <p14:creationId xmlns:p14="http://schemas.microsoft.com/office/powerpoint/2010/main" val="3251291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F9D1EDC-A2B1-4467-8D3F-4DFD9B83CAD8}" type="datetimeFigureOut">
              <a:rPr lang="uk-UA" smtClean="0"/>
              <a:t>23.08.2017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12570F2-E200-4629-A09A-B32E2C0D788B}" type="slidenum">
              <a:rPr lang="uk-UA" smtClean="0"/>
              <a:t>‹#›</a:t>
            </a:fld>
            <a:endParaRPr lang="uk-UA"/>
          </a:p>
        </p:txBody>
      </p:sp>
    </p:spTree>
    <p:extLst>
      <p:ext uri="{BB962C8B-B14F-4D97-AF65-F5344CB8AC3E}">
        <p14:creationId xmlns:p14="http://schemas.microsoft.com/office/powerpoint/2010/main" val="2093366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F9D1EDC-A2B1-4467-8D3F-4DFD9B83CAD8}" type="datetimeFigureOut">
              <a:rPr lang="uk-UA" smtClean="0"/>
              <a:t>23.08.2017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12570F2-E200-4629-A09A-B32E2C0D788B}" type="slidenum">
              <a:rPr lang="uk-UA" smtClean="0"/>
              <a:t>‹#›</a:t>
            </a:fld>
            <a:endParaRPr lang="uk-UA"/>
          </a:p>
        </p:txBody>
      </p:sp>
    </p:spTree>
    <p:extLst>
      <p:ext uri="{BB962C8B-B14F-4D97-AF65-F5344CB8AC3E}">
        <p14:creationId xmlns:p14="http://schemas.microsoft.com/office/powerpoint/2010/main" val="3916249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8760">
              <a:srgbClr val="AAAAAA"/>
            </a:gs>
            <a:gs pos="0">
              <a:schemeClr val="bg1">
                <a:tint val="40000"/>
                <a:satMod val="350000"/>
              </a:schemeClr>
            </a:gs>
            <a:gs pos="40000">
              <a:schemeClr val="bg1">
                <a:tint val="45000"/>
                <a:shade val="99000"/>
                <a:satMod val="350000"/>
              </a:schemeClr>
            </a:gs>
            <a:gs pos="100000">
              <a:schemeClr val="bg1">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3999" cy="6851982"/>
          </a:xfrm>
          <a:prstGeom prst="rect">
            <a:avLst/>
          </a:prstGeom>
        </p:spPr>
      </p:pic>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D1EDC-A2B1-4467-8D3F-4DFD9B83CAD8}" type="datetimeFigureOut">
              <a:rPr lang="uk-UA" smtClean="0"/>
              <a:t>23.08.2017</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2570F2-E200-4629-A09A-B32E2C0D788B}" type="slidenum">
              <a:rPr lang="uk-UA" smtClean="0"/>
              <a:t>‹#›</a:t>
            </a:fld>
            <a:endParaRPr lang="uk-UA"/>
          </a:p>
        </p:txBody>
      </p:sp>
    </p:spTree>
    <p:extLst>
      <p:ext uri="{BB962C8B-B14F-4D97-AF65-F5344CB8AC3E}">
        <p14:creationId xmlns:p14="http://schemas.microsoft.com/office/powerpoint/2010/main" val="30853983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556792"/>
            <a:ext cx="8064896" cy="1224136"/>
          </a:xfrm>
        </p:spPr>
        <p:style>
          <a:lnRef idx="0">
            <a:scrgbClr r="0" g="0" b="0"/>
          </a:lnRef>
          <a:fillRef idx="1003">
            <a:schemeClr val="lt1"/>
          </a:fillRef>
          <a:effectRef idx="0">
            <a:scrgbClr r="0" g="0" b="0"/>
          </a:effectRef>
          <a:fontRef idx="major"/>
        </p:style>
        <p:txBody>
          <a:bodyPr>
            <a:noAutofit/>
          </a:bodyPr>
          <a:lstStyle/>
          <a:p>
            <a:pPr algn="r"/>
            <a:r>
              <a:rPr lang="ru-RU" sz="3200" b="1" cap="all" dirty="0" smtClean="0"/>
              <a:t/>
            </a:r>
            <a:br>
              <a:rPr lang="ru-RU" sz="3200" b="1" cap="all" dirty="0" smtClean="0"/>
            </a:br>
            <a:r>
              <a:rPr lang="ru-RU" sz="3200" b="1" cap="all" dirty="0"/>
              <a:t/>
            </a:r>
            <a:br>
              <a:rPr lang="ru-RU" sz="3200" b="1" cap="all" dirty="0"/>
            </a:br>
            <a:r>
              <a:rPr lang="ru-RU" sz="3200" b="1" cap="all" dirty="0" smtClean="0"/>
              <a:t/>
            </a:r>
            <a:br>
              <a:rPr lang="ru-RU" sz="3200" b="1" cap="all" dirty="0" smtClean="0"/>
            </a:br>
            <a:r>
              <a:rPr lang="ru-RU" sz="3200" b="1" cap="all" dirty="0" smtClean="0"/>
              <a:t/>
            </a:r>
            <a:br>
              <a:rPr lang="ru-RU" sz="3200" b="1" cap="all" dirty="0" smtClean="0"/>
            </a:br>
            <a:r>
              <a:rPr lang="ru-RU" sz="3200" b="1" cap="all" dirty="0"/>
              <a:t/>
            </a:r>
            <a:br>
              <a:rPr lang="ru-RU" sz="3200" b="1" cap="all" dirty="0"/>
            </a:br>
            <a:r>
              <a:rPr lang="ru-RU" sz="3200" b="1" cap="all" dirty="0" smtClean="0"/>
              <a:t/>
            </a:r>
            <a:br>
              <a:rPr lang="ru-RU" sz="3200" b="1" cap="all" dirty="0" smtClean="0"/>
            </a:br>
            <a:r>
              <a:rPr lang="ru-RU" sz="3200" b="1" cap="all" dirty="0"/>
              <a:t/>
            </a:r>
            <a:br>
              <a:rPr lang="ru-RU" sz="3200" b="1" cap="all" dirty="0"/>
            </a:br>
            <a:r>
              <a:rPr lang="ru-RU" sz="3200" b="1" cap="all" dirty="0" smtClean="0">
                <a:solidFill>
                  <a:srgbClr val="FF0000"/>
                </a:solidFill>
                <a:effectLst>
                  <a:outerShdw blurRad="38100" dist="38100" dir="2700000" algn="tl">
                    <a:srgbClr val="000000">
                      <a:alpha val="43137"/>
                    </a:srgbClr>
                  </a:outerShdw>
                </a:effectLst>
              </a:rPr>
              <a:t>Учитель </a:t>
            </a:r>
            <a:r>
              <a:rPr lang="ru-RU" sz="3200" b="1" cap="all" dirty="0">
                <a:solidFill>
                  <a:srgbClr val="FF0000"/>
                </a:solidFill>
                <a:effectLst>
                  <a:outerShdw blurRad="38100" dist="38100" dir="2700000" algn="tl">
                    <a:srgbClr val="000000">
                      <a:alpha val="43137"/>
                    </a:srgbClr>
                  </a:outerShdw>
                </a:effectLst>
              </a:rPr>
              <a:t>до тех пор остается </a:t>
            </a:r>
            <a:r>
              <a:rPr lang="ru-RU" sz="3200" b="1" cap="all" dirty="0" smtClean="0">
                <a:solidFill>
                  <a:srgbClr val="FF0000"/>
                </a:solidFill>
                <a:effectLst>
                  <a:outerShdw blurRad="38100" dist="38100" dir="2700000" algn="tl">
                    <a:srgbClr val="000000">
                      <a:alpha val="43137"/>
                    </a:srgbClr>
                  </a:outerShdw>
                </a:effectLst>
              </a:rPr>
              <a:t> учителем </a:t>
            </a:r>
            <a:r>
              <a:rPr lang="ru-RU" sz="3200" b="1" cap="all" dirty="0">
                <a:solidFill>
                  <a:srgbClr val="FF0000"/>
                </a:solidFill>
                <a:effectLst>
                  <a:outerShdw blurRad="38100" dist="38100" dir="2700000" algn="tl">
                    <a:srgbClr val="000000">
                      <a:alpha val="43137"/>
                    </a:srgbClr>
                  </a:outerShdw>
                </a:effectLst>
              </a:rPr>
              <a:t>пока учится …</a:t>
            </a:r>
            <a:r>
              <a:rPr lang="ru-RU" sz="3200" dirty="0">
                <a:solidFill>
                  <a:srgbClr val="FF0000"/>
                </a:solidFill>
                <a:effectLst>
                  <a:outerShdw blurRad="38100" dist="38100" dir="2700000" algn="tl">
                    <a:srgbClr val="000000">
                      <a:alpha val="43137"/>
                    </a:srgbClr>
                  </a:outerShdw>
                </a:effectLst>
              </a:rPr>
              <a:t/>
            </a:r>
            <a:br>
              <a:rPr lang="ru-RU" sz="3200" dirty="0">
                <a:solidFill>
                  <a:srgbClr val="FF0000"/>
                </a:solidFill>
                <a:effectLst>
                  <a:outerShdw blurRad="38100" dist="38100" dir="2700000" algn="tl">
                    <a:srgbClr val="000000">
                      <a:alpha val="43137"/>
                    </a:srgbClr>
                  </a:outerShdw>
                </a:effectLst>
              </a:rPr>
            </a:br>
            <a:r>
              <a:rPr lang="ru-RU" sz="3200" dirty="0" smtClean="0">
                <a:solidFill>
                  <a:srgbClr val="FF0000"/>
                </a:solidFill>
                <a:effectLst>
                  <a:outerShdw blurRad="38100" dist="38100" dir="2700000" algn="tl">
                    <a:srgbClr val="000000">
                      <a:alpha val="43137"/>
                    </a:srgbClr>
                  </a:outerShdw>
                </a:effectLst>
              </a:rPr>
              <a:t>   </a:t>
            </a:r>
            <a:br>
              <a:rPr lang="ru-RU" sz="3200" dirty="0" smtClean="0">
                <a:solidFill>
                  <a:srgbClr val="FF0000"/>
                </a:solidFill>
                <a:effectLst>
                  <a:outerShdw blurRad="38100" dist="38100" dir="2700000" algn="tl">
                    <a:srgbClr val="000000">
                      <a:alpha val="43137"/>
                    </a:srgbClr>
                  </a:outerShdw>
                </a:effectLst>
              </a:rPr>
            </a:br>
            <a:r>
              <a:rPr lang="ru-RU" sz="3200" dirty="0">
                <a:solidFill>
                  <a:srgbClr val="FF0000"/>
                </a:solidFill>
                <a:effectLst>
                  <a:outerShdw blurRad="38100" dist="38100" dir="2700000" algn="tl">
                    <a:srgbClr val="000000">
                      <a:alpha val="43137"/>
                    </a:srgbClr>
                  </a:outerShdw>
                </a:effectLst>
              </a:rPr>
              <a:t/>
            </a:r>
            <a:br>
              <a:rPr lang="ru-RU" sz="3200" dirty="0">
                <a:solidFill>
                  <a:srgbClr val="FF0000"/>
                </a:solidFill>
                <a:effectLst>
                  <a:outerShdw blurRad="38100" dist="38100" dir="2700000" algn="tl">
                    <a:srgbClr val="000000">
                      <a:alpha val="43137"/>
                    </a:srgbClr>
                  </a:outerShdw>
                </a:effectLst>
              </a:rPr>
            </a:br>
            <a:r>
              <a:rPr lang="ru-RU" sz="2400" b="1" dirty="0" err="1" smtClean="0">
                <a:solidFill>
                  <a:srgbClr val="FF0000"/>
                </a:solidFill>
                <a:effectLst>
                  <a:outerShdw blurRad="38100" dist="38100" dir="2700000" algn="tl">
                    <a:srgbClr val="000000">
                      <a:alpha val="43137"/>
                    </a:srgbClr>
                  </a:outerShdw>
                </a:effectLst>
              </a:rPr>
              <a:t>Черноусенко</a:t>
            </a:r>
            <a:r>
              <a:rPr lang="ru-RU" sz="2400" b="1" dirty="0" smtClean="0">
                <a:solidFill>
                  <a:srgbClr val="FF0000"/>
                </a:solidFill>
                <a:effectLst>
                  <a:outerShdw blurRad="38100" dist="38100" dir="2700000" algn="tl">
                    <a:srgbClr val="000000">
                      <a:alpha val="43137"/>
                    </a:srgbClr>
                  </a:outerShdw>
                </a:effectLst>
              </a:rPr>
              <a:t>  Татьяна Ивановна,</a:t>
            </a:r>
            <a:br>
              <a:rPr lang="ru-RU" sz="2400" b="1" dirty="0" smtClean="0">
                <a:solidFill>
                  <a:srgbClr val="FF0000"/>
                </a:solidFill>
                <a:effectLst>
                  <a:outerShdw blurRad="38100" dist="38100" dir="2700000" algn="tl">
                    <a:srgbClr val="000000">
                      <a:alpha val="43137"/>
                    </a:srgbClr>
                  </a:outerShdw>
                </a:effectLst>
              </a:rPr>
            </a:br>
            <a:r>
              <a:rPr lang="ru-RU" sz="2400" b="1" dirty="0" smtClean="0">
                <a:solidFill>
                  <a:srgbClr val="FF0000"/>
                </a:solidFill>
                <a:effectLst>
                  <a:outerShdw blurRad="38100" dist="38100" dir="2700000" algn="tl">
                    <a:srgbClr val="000000">
                      <a:alpha val="43137"/>
                    </a:srgbClr>
                  </a:outerShdw>
                </a:effectLst>
              </a:rPr>
              <a:t>доцент кафедры ЕМД и ИТ СКИРО ПК и ПРО, </a:t>
            </a:r>
            <a:br>
              <a:rPr lang="ru-RU" sz="2400" b="1" dirty="0" smtClean="0">
                <a:solidFill>
                  <a:srgbClr val="FF0000"/>
                </a:solidFill>
                <a:effectLst>
                  <a:outerShdw blurRad="38100" dist="38100" dir="2700000" algn="tl">
                    <a:srgbClr val="000000">
                      <a:alpha val="43137"/>
                    </a:srgbClr>
                  </a:outerShdw>
                </a:effectLst>
              </a:rPr>
            </a:br>
            <a:r>
              <a:rPr lang="ru-RU" sz="2400" b="1" dirty="0" smtClean="0">
                <a:solidFill>
                  <a:srgbClr val="FF0000"/>
                </a:solidFill>
                <a:effectLst>
                  <a:outerShdw blurRad="38100" dist="38100" dir="2700000" algn="tl">
                    <a:srgbClr val="000000">
                      <a:alpha val="43137"/>
                    </a:srgbClr>
                  </a:outerShdw>
                </a:effectLst>
              </a:rPr>
              <a:t>кандидат педагогических наук</a:t>
            </a:r>
            <a:br>
              <a:rPr lang="ru-RU" sz="2400" b="1" dirty="0" smtClean="0">
                <a:solidFill>
                  <a:srgbClr val="FF0000"/>
                </a:solidFill>
                <a:effectLst>
                  <a:outerShdw blurRad="38100" dist="38100" dir="2700000" algn="tl">
                    <a:srgbClr val="000000">
                      <a:alpha val="43137"/>
                    </a:srgbClr>
                  </a:outerShdw>
                </a:effectLst>
              </a:rPr>
            </a:br>
            <a:r>
              <a:rPr lang="ru-RU" sz="2400" b="1" dirty="0" smtClean="0">
                <a:solidFill>
                  <a:srgbClr val="FF0000"/>
                </a:solidFill>
                <a:effectLst>
                  <a:outerShdw blurRad="38100" dist="38100" dir="2700000" algn="tl">
                    <a:srgbClr val="000000">
                      <a:alpha val="43137"/>
                    </a:srgbClr>
                  </a:outerShdw>
                </a:effectLst>
              </a:rPr>
              <a:t/>
            </a:r>
            <a:br>
              <a:rPr lang="ru-RU" sz="2400" b="1" dirty="0" smtClean="0">
                <a:solidFill>
                  <a:srgbClr val="FF0000"/>
                </a:solidFill>
                <a:effectLst>
                  <a:outerShdw blurRad="38100" dist="38100" dir="2700000" algn="tl">
                    <a:srgbClr val="000000">
                      <a:alpha val="43137"/>
                    </a:srgbClr>
                  </a:outerShdw>
                </a:effectLst>
              </a:rPr>
            </a:br>
            <a:r>
              <a:rPr lang="ru-RU" sz="2400" b="1" dirty="0">
                <a:solidFill>
                  <a:srgbClr val="FF0000"/>
                </a:solidFill>
                <a:effectLst>
                  <a:outerShdw blurRad="38100" dist="38100" dir="2700000" algn="tl">
                    <a:srgbClr val="000000">
                      <a:alpha val="43137"/>
                    </a:srgbClr>
                  </a:outerShdw>
                </a:effectLst>
              </a:rPr>
              <a:t/>
            </a:r>
            <a:br>
              <a:rPr lang="ru-RU" sz="2400" b="1" dirty="0">
                <a:solidFill>
                  <a:srgbClr val="FF0000"/>
                </a:solidFill>
                <a:effectLst>
                  <a:outerShdw blurRad="38100" dist="38100" dir="2700000" algn="tl">
                    <a:srgbClr val="000000">
                      <a:alpha val="43137"/>
                    </a:srgbClr>
                  </a:outerShdw>
                </a:effectLst>
              </a:rPr>
            </a:br>
            <a:r>
              <a:rPr lang="ru-RU" sz="2400" b="1" dirty="0" smtClean="0">
                <a:solidFill>
                  <a:srgbClr val="FF0000"/>
                </a:solidFill>
                <a:effectLst>
                  <a:outerShdw blurRad="38100" dist="38100" dir="2700000" algn="tl">
                    <a:srgbClr val="000000">
                      <a:alpha val="43137"/>
                    </a:srgbClr>
                  </a:outerShdw>
                </a:effectLst>
              </a:rPr>
              <a:t>г. Ставрополь</a:t>
            </a:r>
            <a:br>
              <a:rPr lang="ru-RU" sz="2400" b="1" dirty="0" smtClean="0">
                <a:solidFill>
                  <a:srgbClr val="FF0000"/>
                </a:solidFill>
                <a:effectLst>
                  <a:outerShdw blurRad="38100" dist="38100" dir="2700000" algn="tl">
                    <a:srgbClr val="000000">
                      <a:alpha val="43137"/>
                    </a:srgbClr>
                  </a:outerShdw>
                </a:effectLst>
              </a:rPr>
            </a:br>
            <a:r>
              <a:rPr lang="ru-RU" sz="2400" b="1" dirty="0" smtClean="0">
                <a:solidFill>
                  <a:srgbClr val="FF0000"/>
                </a:solidFill>
                <a:effectLst>
                  <a:outerShdw blurRad="38100" dist="38100" dir="2700000" algn="tl">
                    <a:srgbClr val="000000">
                      <a:alpha val="43137"/>
                    </a:srgbClr>
                  </a:outerShdw>
                </a:effectLst>
              </a:rPr>
              <a:t> 24 августа 2017 года</a:t>
            </a:r>
            <a:endParaRPr lang="uk-UA" sz="2400" b="1" dirty="0">
              <a:ln w="19050">
                <a:solidFill>
                  <a:schemeClr val="tx2">
                    <a:tint val="1000"/>
                  </a:schemeClr>
                </a:solidFill>
                <a:prstDash val="solid"/>
              </a:ln>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68859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effectLst>
                  <a:outerShdw blurRad="38100" dist="38100" dir="2700000" algn="tl">
                    <a:srgbClr val="000000">
                      <a:alpha val="43137"/>
                    </a:srgbClr>
                  </a:outerShdw>
                </a:effectLst>
              </a:rPr>
              <a:t>Результаты</a:t>
            </a:r>
            <a:endParaRPr lang="ru-RU" b="1" dirty="0">
              <a:solidFill>
                <a:srgbClr val="C000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normAutofit fontScale="92500" lnSpcReduction="10000"/>
          </a:bodyPr>
          <a:lstStyle/>
          <a:p>
            <a:pPr marL="0" indent="0" algn="ctr">
              <a:buNone/>
            </a:pPr>
            <a:r>
              <a:rPr lang="ru-RU" b="1" dirty="0"/>
              <a:t>Результаты выполнения заданий учителями Ставропольского края распределились в диапазоне от 4 баллов (у двух участников) до 24 баллов (у двух участников). Наибольшее количество участников (по 22 человека) набрали по 12 и 14 баллов из 26возможных. Большинство тестируемых педагогов (157 - 83,1%) получили первичные баллы, заключенные в </a:t>
            </a:r>
            <a:r>
              <a:rPr lang="ru-RU" b="1" dirty="0" smtClean="0"/>
              <a:t>диапазоне</a:t>
            </a:r>
          </a:p>
          <a:p>
            <a:pPr marL="0" indent="0" algn="ctr">
              <a:buNone/>
            </a:pPr>
            <a:r>
              <a:rPr lang="ru-RU" b="1" dirty="0" smtClean="0"/>
              <a:t> </a:t>
            </a:r>
            <a:r>
              <a:rPr lang="ru-RU" b="1" dirty="0"/>
              <a:t>от 10 до 18.</a:t>
            </a:r>
          </a:p>
          <a:p>
            <a:endParaRPr lang="ru-RU" dirty="0"/>
          </a:p>
        </p:txBody>
      </p:sp>
    </p:spTree>
    <p:extLst>
      <p:ext uri="{BB962C8B-B14F-4D97-AF65-F5344CB8AC3E}">
        <p14:creationId xmlns:p14="http://schemas.microsoft.com/office/powerpoint/2010/main" val="4210939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effectLst>
                  <a:outerShdw blurRad="38100" dist="38100" dir="2700000" algn="tl">
                    <a:srgbClr val="000000">
                      <a:alpha val="43137"/>
                    </a:srgbClr>
                  </a:outerShdw>
                </a:effectLst>
              </a:rPr>
              <a:t>Выводы</a:t>
            </a:r>
            <a:endParaRPr lang="ru-RU" b="1" dirty="0">
              <a:solidFill>
                <a:srgbClr val="C000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normAutofit fontScale="77500" lnSpcReduction="20000"/>
          </a:bodyPr>
          <a:lstStyle/>
          <a:p>
            <a:pPr lvl="0"/>
            <a:r>
              <a:rPr lang="ru-RU" b="1" dirty="0"/>
              <a:t>Значительная доля учителей показала относительно невысокие результаты выполнения стандартных учебных </a:t>
            </a:r>
            <a:r>
              <a:rPr lang="ru-RU" b="1" dirty="0" smtClean="0"/>
              <a:t>заданий</a:t>
            </a:r>
            <a:endParaRPr lang="ru-RU" b="1" dirty="0"/>
          </a:p>
          <a:p>
            <a:pPr lvl="0"/>
            <a:r>
              <a:rPr lang="ru-RU" b="1" dirty="0"/>
              <a:t>Можно констатировать достаточно низкий уровень методических компетенций учителей, неумение объяснить свои действия, спланировать учебную работу в соответствии с конкретной </a:t>
            </a:r>
            <a:r>
              <a:rPr lang="ru-RU" b="1" dirty="0" smtClean="0"/>
              <a:t>задачей</a:t>
            </a:r>
            <a:endParaRPr lang="ru-RU" b="1" dirty="0"/>
          </a:p>
          <a:p>
            <a:pPr lvl="0"/>
            <a:r>
              <a:rPr lang="ru-RU" b="1" dirty="0"/>
              <a:t>Выявлен недостаточный уровень владения приемами объективного стандартизированного оценивания результатов обучения, что может препятствовать эффективному выполнению учителями их </a:t>
            </a:r>
            <a:r>
              <a:rPr lang="ru-RU" b="1" dirty="0" smtClean="0"/>
              <a:t>работы</a:t>
            </a:r>
            <a:endParaRPr lang="ru-RU" b="1" dirty="0"/>
          </a:p>
          <a:p>
            <a:endParaRPr lang="ru-RU" dirty="0"/>
          </a:p>
        </p:txBody>
      </p:sp>
    </p:spTree>
    <p:extLst>
      <p:ext uri="{BB962C8B-B14F-4D97-AF65-F5344CB8AC3E}">
        <p14:creationId xmlns:p14="http://schemas.microsoft.com/office/powerpoint/2010/main" val="1247088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115616" y="1600200"/>
            <a:ext cx="7113984" cy="4525963"/>
          </a:xfrm>
        </p:spPr>
        <p:txBody>
          <a:bodyPr>
            <a:normAutofit fontScale="85000" lnSpcReduction="10000"/>
          </a:bodyPr>
          <a:lstStyle/>
          <a:p>
            <a:pPr marL="0" indent="450850" algn="just">
              <a:buNone/>
            </a:pPr>
            <a:r>
              <a:rPr lang="ru-RU" b="1" dirty="0"/>
              <a:t>Глава </a:t>
            </a:r>
            <a:r>
              <a:rPr lang="ru-RU" b="1" dirty="0" err="1"/>
              <a:t>Рособрнадзора</a:t>
            </a:r>
            <a:r>
              <a:rPr lang="ru-RU" b="1" dirty="0"/>
              <a:t> Сергей Кравцов назвал регионы РФ, в которых в 2017 году школьные учителя напишут предметные тесты по русскому языку и математике для оценки уровня их компетенции. В апробации модели уровневой оценки компетенций учителей будут участвовать Татарстан, Чечня, Московская, Волгоградская, Рязанская, Ленинградская, Курганская, Томская и Ярославская области. </a:t>
            </a:r>
            <a:endParaRPr lang="ru-RU" b="1" dirty="0" smtClean="0"/>
          </a:p>
          <a:p>
            <a:pPr marL="0" indent="0" algn="r">
              <a:buNone/>
            </a:pPr>
            <a:r>
              <a:rPr lang="ru-RU" b="1" dirty="0" smtClean="0">
                <a:solidFill>
                  <a:srgbClr val="C00000"/>
                </a:solidFill>
              </a:rPr>
              <a:t>А </a:t>
            </a:r>
            <a:r>
              <a:rPr lang="ru-RU" b="1" dirty="0">
                <a:solidFill>
                  <a:srgbClr val="C00000"/>
                </a:solidFill>
              </a:rPr>
              <a:t>когда мы?</a:t>
            </a:r>
          </a:p>
          <a:p>
            <a:endParaRPr lang="ru-RU" dirty="0"/>
          </a:p>
        </p:txBody>
      </p:sp>
    </p:spTree>
    <p:extLst>
      <p:ext uri="{BB962C8B-B14F-4D97-AF65-F5344CB8AC3E}">
        <p14:creationId xmlns:p14="http://schemas.microsoft.com/office/powerpoint/2010/main" val="609092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lgn="ctr">
              <a:buNone/>
            </a:pPr>
            <a:endParaRPr lang="ru-RU" dirty="0" smtClean="0"/>
          </a:p>
          <a:p>
            <a:pPr marL="0" indent="0" algn="ctr">
              <a:buNone/>
            </a:pPr>
            <a:endParaRPr lang="ru-RU" dirty="0"/>
          </a:p>
          <a:p>
            <a:pPr marL="0" indent="0" algn="ctr">
              <a:buNone/>
            </a:pPr>
            <a:r>
              <a:rPr lang="ru-RU" sz="4000" b="1" dirty="0" smtClean="0">
                <a:solidFill>
                  <a:srgbClr val="C00000"/>
                </a:solidFill>
                <a:effectLst>
                  <a:outerShdw blurRad="38100" dist="38100" dir="2700000" algn="tl">
                    <a:srgbClr val="000000">
                      <a:alpha val="43137"/>
                    </a:srgbClr>
                  </a:outerShdw>
                </a:effectLst>
              </a:rPr>
              <a:t>Новый тренды     – ВПР, РПР</a:t>
            </a:r>
            <a:endParaRPr lang="ru-RU" sz="40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78573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259632" y="1600200"/>
            <a:ext cx="6768752" cy="4525963"/>
          </a:xfrm>
        </p:spPr>
        <p:txBody>
          <a:bodyPr/>
          <a:lstStyle/>
          <a:p>
            <a:pPr marL="0" indent="0" algn="ctr">
              <a:buNone/>
            </a:pPr>
            <a:r>
              <a:rPr lang="ru-RU" b="1" dirty="0">
                <a:effectLst>
                  <a:outerShdw blurRad="38100" dist="38100" dir="2700000" algn="tl">
                    <a:srgbClr val="000000">
                      <a:alpha val="43137"/>
                    </a:srgbClr>
                  </a:outerShdw>
                </a:effectLst>
              </a:rPr>
              <a:t>Как бы успешно учителями не решались задачи школьного курса математики, представляется необходимым продолжить формирование как предметных, так и методических знаний и умений педагогов средствами </a:t>
            </a:r>
            <a:r>
              <a:rPr lang="ru-RU" b="1" dirty="0" err="1">
                <a:effectLst>
                  <a:outerShdw blurRad="38100" dist="38100" dir="2700000" algn="tl">
                    <a:srgbClr val="000000">
                      <a:alpha val="43137"/>
                    </a:srgbClr>
                  </a:outerShdw>
                </a:effectLst>
              </a:rPr>
              <a:t>внутришкольной</a:t>
            </a:r>
            <a:r>
              <a:rPr lang="ru-RU" b="1" dirty="0">
                <a:effectLst>
                  <a:outerShdw blurRad="38100" dist="38100" dir="2700000" algn="tl">
                    <a:srgbClr val="000000">
                      <a:alpha val="43137"/>
                    </a:srgbClr>
                  </a:outerShdw>
                </a:effectLst>
              </a:rPr>
              <a:t> системы повышения </a:t>
            </a:r>
            <a:r>
              <a:rPr lang="ru-RU" b="1" dirty="0" smtClean="0">
                <a:effectLst>
                  <a:outerShdw blurRad="38100" dist="38100" dir="2700000" algn="tl">
                    <a:srgbClr val="000000">
                      <a:alpha val="43137"/>
                    </a:srgbClr>
                  </a:outerShdw>
                </a:effectLst>
              </a:rPr>
              <a:t>квалификации</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5769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899592" y="1557338"/>
            <a:ext cx="7330008" cy="4525962"/>
          </a:xfrm>
        </p:spPr>
        <p:txBody>
          <a:bodyPr/>
          <a:lstStyle/>
          <a:p>
            <a:pPr marL="0" indent="0" algn="ctr">
              <a:buNone/>
            </a:pPr>
            <a:r>
              <a:rPr lang="ru-RU" sz="4800" b="1" dirty="0" smtClean="0">
                <a:solidFill>
                  <a:srgbClr val="C00000"/>
                </a:solidFill>
                <a:effectLst>
                  <a:outerShdw blurRad="38100" dist="38100" dir="2700000" algn="tl">
                    <a:srgbClr val="000000">
                      <a:alpha val="43137"/>
                    </a:srgbClr>
                  </a:outerShdw>
                </a:effectLst>
              </a:rPr>
              <a:t>Учитель </a:t>
            </a:r>
            <a:r>
              <a:rPr lang="ru-RU" sz="4800" b="1" dirty="0">
                <a:solidFill>
                  <a:srgbClr val="C00000"/>
                </a:solidFill>
                <a:effectLst>
                  <a:outerShdw blurRad="38100" dist="38100" dir="2700000" algn="tl">
                    <a:srgbClr val="000000">
                      <a:alpha val="43137"/>
                    </a:srgbClr>
                  </a:outerShdw>
                </a:effectLst>
              </a:rPr>
              <a:t>до тех пор остается учителем пока учится сам, как только он перестает учиться - в нем умирает </a:t>
            </a:r>
            <a:r>
              <a:rPr lang="ru-RU" sz="4800" b="1" dirty="0" smtClean="0">
                <a:solidFill>
                  <a:srgbClr val="C00000"/>
                </a:solidFill>
                <a:effectLst>
                  <a:outerShdw blurRad="38100" dist="38100" dir="2700000" algn="tl">
                    <a:srgbClr val="000000">
                      <a:alpha val="43137"/>
                    </a:srgbClr>
                  </a:outerShdw>
                </a:effectLst>
              </a:rPr>
              <a:t>учитель.</a:t>
            </a:r>
            <a:endParaRPr lang="ru-RU" sz="4800" b="1" dirty="0">
              <a:solidFill>
                <a:srgbClr val="C00000"/>
              </a:solidFill>
              <a:effectLst>
                <a:outerShdw blurRad="38100" dist="38100" dir="2700000" algn="tl">
                  <a:srgbClr val="000000">
                    <a:alpha val="43137"/>
                  </a:srgbClr>
                </a:outerShdw>
              </a:effectLst>
            </a:endParaRPr>
          </a:p>
          <a:p>
            <a:pPr marL="0" indent="0" algn="r">
              <a:buNone/>
            </a:pPr>
            <a:r>
              <a:rPr lang="ru-RU" b="1" dirty="0">
                <a:solidFill>
                  <a:srgbClr val="C00000"/>
                </a:solidFill>
              </a:rPr>
              <a:t>К.Д.  </a:t>
            </a:r>
            <a:r>
              <a:rPr lang="ru-RU" b="1" dirty="0" smtClean="0">
                <a:solidFill>
                  <a:srgbClr val="C00000"/>
                </a:solidFill>
              </a:rPr>
              <a:t>Ушинский</a:t>
            </a:r>
            <a:endParaRPr lang="ru-RU" b="1" dirty="0">
              <a:solidFill>
                <a:srgbClr val="C00000"/>
              </a:solidFill>
            </a:endParaRPr>
          </a:p>
        </p:txBody>
      </p:sp>
    </p:spTree>
    <p:extLst>
      <p:ext uri="{BB962C8B-B14F-4D97-AF65-F5344CB8AC3E}">
        <p14:creationId xmlns:p14="http://schemas.microsoft.com/office/powerpoint/2010/main" val="929212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455" t="25018" r="41373" b="28526"/>
          <a:stretch/>
        </p:blipFill>
        <p:spPr bwMode="auto">
          <a:xfrm>
            <a:off x="0" y="80679"/>
            <a:ext cx="9144000" cy="6696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5873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бъект 8"/>
          <p:cNvSpPr>
            <a:spLocks noGrp="1"/>
          </p:cNvSpPr>
          <p:nvPr>
            <p:ph idx="4294967295"/>
          </p:nvPr>
        </p:nvSpPr>
        <p:spPr>
          <a:xfrm>
            <a:off x="1043608" y="404664"/>
            <a:ext cx="7848872" cy="6120680"/>
          </a:xfrm>
          <a:blipFill>
            <a:blip r:embed="rId2"/>
            <a:tile tx="0" ty="0" sx="100000" sy="100000" flip="none" algn="tl"/>
          </a:blipFill>
        </p:spPr>
        <p:txBody>
          <a:bodyPr>
            <a:noAutofit/>
          </a:bodyPr>
          <a:lstStyle/>
          <a:p>
            <a:pPr marL="0" indent="0" algn="ctr">
              <a:buNone/>
            </a:pPr>
            <a:r>
              <a:rPr lang="ru-RU" sz="2400" b="1" dirty="0">
                <a:latin typeface="Times New Roman" pitchFamily="18" charset="0"/>
                <a:cs typeface="Times New Roman" pitchFamily="18" charset="0"/>
              </a:rPr>
              <a:t>П</a:t>
            </a:r>
            <a:r>
              <a:rPr lang="ru-RU" sz="2400" b="1" dirty="0" smtClean="0">
                <a:latin typeface="Times New Roman" pitchFamily="18" charset="0"/>
                <a:cs typeface="Times New Roman" pitchFamily="18" charset="0"/>
              </a:rPr>
              <a:t>рофессия </a:t>
            </a:r>
            <a:r>
              <a:rPr lang="ru-RU" sz="2400" b="1" dirty="0">
                <a:latin typeface="Times New Roman" pitchFamily="18" charset="0"/>
                <a:cs typeface="Times New Roman" pitchFamily="18" charset="0"/>
              </a:rPr>
              <a:t>учителя — древнейшая на земле и вечная. По своей сути это самая ответственная и благородная, самая сложная, интересная и радостная, самая гуманная и творческая профессия. Учитель осуществляет связь времен между прошлым, настоящим и будущим; между старшими и младшими поколениями, способствует воспитанию, образованию и развитию человека, совершенствованию культуры общества. В современном обществе это одна из массовых, важных и необходимых профессий. Трудом учителя создается величайшая ценность на земле — Человек. Ни одна профессия не дает такого разностороннего развития, как профессия учителя. Учитель продолжает себя в своих учениках, он продолжает жить и совершенствоваться вместе с ними.</a:t>
            </a:r>
          </a:p>
          <a:p>
            <a:pPr algn="ctr"/>
            <a:endParaRPr lang="ru-RU" sz="2400" dirty="0"/>
          </a:p>
        </p:txBody>
      </p:sp>
    </p:spTree>
    <p:extLst>
      <p:ext uri="{BB962C8B-B14F-4D97-AF65-F5344CB8AC3E}">
        <p14:creationId xmlns:p14="http://schemas.microsoft.com/office/powerpoint/2010/main" val="2308769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sp>
        <p:nvSpPr>
          <p:cNvPr id="5" name="Текст 4"/>
          <p:cNvSpPr>
            <a:spLocks noGrp="1"/>
          </p:cNvSpPr>
          <p:nvPr>
            <p:ph type="body" idx="1"/>
          </p:nvPr>
        </p:nvSpPr>
        <p:spPr/>
        <p:txBody>
          <a:bodyPr/>
          <a:lstStyle/>
          <a:p>
            <a:endParaRPr lang="ru-RU"/>
          </a:p>
        </p:txBody>
      </p:sp>
      <p:sp>
        <p:nvSpPr>
          <p:cNvPr id="6" name="Объект 5"/>
          <p:cNvSpPr>
            <a:spLocks noGrp="1"/>
          </p:cNvSpPr>
          <p:nvPr>
            <p:ph sz="half" idx="2"/>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lstStyle/>
          <a:p>
            <a:pPr marL="0" indent="0" algn="just">
              <a:buNone/>
            </a:pPr>
            <a:r>
              <a:rPr lang="ru-RU" dirty="0"/>
              <a:t>Оценка и развитие профессиональной компетентности учителя на разных этапах его профессиональной карьеры является одним из важнейших направлений государственной политики в области образования.</a:t>
            </a:r>
          </a:p>
        </p:txBody>
      </p:sp>
      <p:sp>
        <p:nvSpPr>
          <p:cNvPr id="7" name="Текст 6"/>
          <p:cNvSpPr>
            <a:spLocks noGrp="1"/>
          </p:cNvSpPr>
          <p:nvPr>
            <p:ph type="body" sz="quarter" idx="3"/>
          </p:nvPr>
        </p:nvSpPr>
        <p:spPr/>
        <p:txBody>
          <a:bodyPr/>
          <a:lstStyle/>
          <a:p>
            <a:endParaRPr lang="ru-RU" dirty="0"/>
          </a:p>
        </p:txBody>
      </p:sp>
      <p:sp>
        <p:nvSpPr>
          <p:cNvPr id="8" name="Объект 7"/>
          <p:cNvSpPr>
            <a:spLocks noGrp="1"/>
          </p:cNvSpPr>
          <p:nvPr>
            <p:ph sz="quarter" idx="4"/>
          </p:nvPr>
        </p:nvSpPr>
        <p:spPr>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0800000" scaled="1"/>
            <a:tileRect/>
          </a:gradFill>
        </p:spPr>
        <p:txBody>
          <a:bodyPr>
            <a:normAutofit fontScale="85000" lnSpcReduction="10000"/>
          </a:bodyPr>
          <a:lstStyle/>
          <a:p>
            <a:pPr marL="0" indent="0" algn="just">
              <a:buNone/>
            </a:pPr>
            <a:r>
              <a:rPr lang="ru-RU" dirty="0" smtClean="0"/>
              <a:t>Одной </a:t>
            </a:r>
            <a:r>
              <a:rPr lang="ru-RU" dirty="0"/>
              <a:t>из актуальных задач модернизации системы общего образования является организация объективной оценки компетенций учителей на основе единых для России подходов, которая позволяла бы, с одной стороны, использовать результаты оценки для присвоения квалификационных категорий, а с другой – давала бы импульс развитию системы подготовки и повышения квалификации учителей.</a:t>
            </a:r>
          </a:p>
          <a:p>
            <a:endParaRPr lang="ru-RU" dirty="0"/>
          </a:p>
        </p:txBody>
      </p:sp>
    </p:spTree>
    <p:extLst>
      <p:ext uri="{BB962C8B-B14F-4D97-AF65-F5344CB8AC3E}">
        <p14:creationId xmlns:p14="http://schemas.microsoft.com/office/powerpoint/2010/main" val="1924918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blipFill>
            <a:blip r:embed="rId2"/>
            <a:tile tx="0" ty="0" sx="100000" sy="100000" flip="none" algn="tl"/>
          </a:blipFill>
        </p:spPr>
        <p:txBody>
          <a:bodyPr/>
          <a:lstStyle/>
          <a:p>
            <a:pPr marL="0" indent="0" algn="just">
              <a:buNone/>
            </a:pPr>
            <a:r>
              <a:rPr lang="ru-RU" b="1" dirty="0"/>
              <a:t>Большое внимание подготовке учителей математики уделено в Концепции развития математического образования в Российской Федерации, в которой задачи профессионального развития учителей математики тесно взаимосвязаны с общими задачами совершенствования системы математического образования в </a:t>
            </a:r>
            <a:r>
              <a:rPr lang="ru-RU" b="1" dirty="0" smtClean="0"/>
              <a:t>России</a:t>
            </a:r>
            <a:endParaRPr lang="ru-RU" b="1" dirty="0"/>
          </a:p>
          <a:p>
            <a:endParaRPr lang="ru-RU" dirty="0"/>
          </a:p>
        </p:txBody>
      </p:sp>
    </p:spTree>
    <p:extLst>
      <p:ext uri="{BB962C8B-B14F-4D97-AF65-F5344CB8AC3E}">
        <p14:creationId xmlns:p14="http://schemas.microsoft.com/office/powerpoint/2010/main" val="2910884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683568" y="980728"/>
            <a:ext cx="8136904" cy="5472608"/>
          </a:xfrm>
        </p:spPr>
        <p:txBody>
          <a:bodyPr>
            <a:normAutofit fontScale="55000" lnSpcReduction="20000"/>
          </a:bodyPr>
          <a:lstStyle/>
          <a:p>
            <a:pPr algn="ctr"/>
            <a:r>
              <a:rPr lang="ru-RU" sz="4900" b="1" dirty="0"/>
              <a:t>В настоящий момент повышение квалификации учителей, а также аттестация на присвоение квалификационной категории, осуществляются в Российской Федерации преимущественно на региональном уровне. При этом отсутствуют единые для России механизмы обеспечения качества работы учителей. Таким образом, одной из актуальных задач модернизации системы общего образования является организация объективной оценки компетенций учителей на основе единых для России подходов, которая позволяла бы, с одной стороны, использовать результаты оценки для присвоения квалификационных категорий, а с другой – давала бы импульс развитию системы подготовки и повышения квалификации учителей.</a:t>
            </a:r>
          </a:p>
          <a:p>
            <a:endParaRPr lang="ru-RU" dirty="0"/>
          </a:p>
        </p:txBody>
      </p:sp>
    </p:spTree>
    <p:extLst>
      <p:ext uri="{BB962C8B-B14F-4D97-AF65-F5344CB8AC3E}">
        <p14:creationId xmlns:p14="http://schemas.microsoft.com/office/powerpoint/2010/main" val="3740122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0" y="1600200"/>
            <a:ext cx="8229600" cy="4525963"/>
          </a:xfrm>
        </p:spPr>
        <p:txBody>
          <a:bodyPr/>
          <a:lstStyle/>
          <a:p>
            <a:pPr marL="0" indent="0" algn="ctr">
              <a:buNone/>
            </a:pPr>
            <a:r>
              <a:rPr lang="ru-RU" dirty="0"/>
              <a:t>Большое внимание подготовке учителей математики уделено в Концепции развития математического образования в Российской Федерации, в которой задачи профессионального развития учителей математики тесно взаимосвязаны с общими задачами совершенствования системы математического образования в России.</a:t>
            </a:r>
          </a:p>
          <a:p>
            <a:endParaRPr lang="ru-RU" dirty="0"/>
          </a:p>
        </p:txBody>
      </p:sp>
    </p:spTree>
    <p:extLst>
      <p:ext uri="{BB962C8B-B14F-4D97-AF65-F5344CB8AC3E}">
        <p14:creationId xmlns:p14="http://schemas.microsoft.com/office/powerpoint/2010/main" val="461758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115616" y="836712"/>
            <a:ext cx="7113984" cy="5289451"/>
          </a:xfrm>
        </p:spPr>
        <p:txBody>
          <a:bodyPr>
            <a:normAutofit/>
          </a:bodyPr>
          <a:lstStyle/>
          <a:p>
            <a:pPr marL="0" indent="0" algn="ctr">
              <a:spcBef>
                <a:spcPts val="0"/>
              </a:spcBef>
              <a:buNone/>
            </a:pPr>
            <a:r>
              <a:rPr lang="ru-RU" dirty="0" smtClean="0"/>
              <a:t>Ставропольском крае в </a:t>
            </a:r>
            <a:r>
              <a:rPr lang="ru-RU" dirty="0"/>
              <a:t>эксперименте, проводимом в апреле-мае 2016 года, были задействованы 189 учителей из </a:t>
            </a:r>
            <a:endParaRPr lang="ru-RU" dirty="0" smtClean="0"/>
          </a:p>
          <a:p>
            <a:pPr marL="0" indent="0" algn="ctr">
              <a:spcBef>
                <a:spcPts val="0"/>
              </a:spcBef>
              <a:buNone/>
            </a:pPr>
            <a:r>
              <a:rPr lang="ru-RU" dirty="0" smtClean="0"/>
              <a:t>4-х </a:t>
            </a:r>
            <a:r>
              <a:rPr lang="ru-RU" dirty="0"/>
              <a:t>территориальных групп</a:t>
            </a:r>
            <a:r>
              <a:rPr lang="ru-RU" dirty="0" smtClean="0"/>
              <a:t>:</a:t>
            </a:r>
          </a:p>
          <a:p>
            <a:pPr algn="ctr">
              <a:buFont typeface="Wingdings" pitchFamily="2" charset="2"/>
              <a:buChar char="Ø"/>
            </a:pPr>
            <a:r>
              <a:rPr lang="ru-RU" dirty="0" smtClean="0"/>
              <a:t> г</a:t>
            </a:r>
            <a:r>
              <a:rPr lang="ru-RU" dirty="0"/>
              <a:t>. Ставрополя, </a:t>
            </a:r>
            <a:endParaRPr lang="ru-RU" dirty="0" smtClean="0"/>
          </a:p>
          <a:p>
            <a:pPr algn="ctr">
              <a:buFont typeface="Wingdings" pitchFamily="2" charset="2"/>
              <a:buChar char="Ø"/>
            </a:pPr>
            <a:r>
              <a:rPr lang="ru-RU" dirty="0"/>
              <a:t> </a:t>
            </a:r>
            <a:r>
              <a:rPr lang="ru-RU" dirty="0" err="1" smtClean="0"/>
              <a:t>Новоалександровского</a:t>
            </a:r>
            <a:r>
              <a:rPr lang="ru-RU" dirty="0" smtClean="0"/>
              <a:t> </a:t>
            </a:r>
            <a:r>
              <a:rPr lang="ru-RU" dirty="0"/>
              <a:t>района, </a:t>
            </a:r>
            <a:endParaRPr lang="ru-RU" dirty="0" smtClean="0"/>
          </a:p>
          <a:p>
            <a:pPr algn="ctr">
              <a:buFont typeface="Wingdings" pitchFamily="2" charset="2"/>
              <a:buChar char="Ø"/>
            </a:pPr>
            <a:r>
              <a:rPr lang="ru-RU" dirty="0"/>
              <a:t> </a:t>
            </a:r>
            <a:r>
              <a:rPr lang="ru-RU" dirty="0" smtClean="0"/>
              <a:t>г</a:t>
            </a:r>
            <a:r>
              <a:rPr lang="ru-RU" dirty="0"/>
              <a:t>. Пятигорска, г. Невинномысска, г. Георгиевска и Георгиевского района</a:t>
            </a:r>
            <a:r>
              <a:rPr lang="ru-RU" dirty="0" smtClean="0"/>
              <a:t>,</a:t>
            </a:r>
          </a:p>
          <a:p>
            <a:pPr algn="ctr">
              <a:buFont typeface="Wingdings" pitchFamily="2" charset="2"/>
              <a:buChar char="Ø"/>
            </a:pPr>
            <a:r>
              <a:rPr lang="ru-RU" dirty="0" smtClean="0"/>
              <a:t> </a:t>
            </a:r>
            <a:r>
              <a:rPr lang="ru-RU" dirty="0"/>
              <a:t>Шпаковского и </a:t>
            </a:r>
            <a:r>
              <a:rPr lang="ru-RU" dirty="0" err="1"/>
              <a:t>Грачёвского</a:t>
            </a:r>
            <a:r>
              <a:rPr lang="ru-RU" dirty="0"/>
              <a:t> районов.</a:t>
            </a:r>
          </a:p>
          <a:p>
            <a:endParaRPr lang="ru-RU" dirty="0"/>
          </a:p>
        </p:txBody>
      </p:sp>
    </p:spTree>
    <p:extLst>
      <p:ext uri="{BB962C8B-B14F-4D97-AF65-F5344CB8AC3E}">
        <p14:creationId xmlns:p14="http://schemas.microsoft.com/office/powerpoint/2010/main" val="1851983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54162"/>
          </a:xfrm>
        </p:spPr>
        <p:txBody>
          <a:bodyPr>
            <a:normAutofit fontScale="90000"/>
          </a:bodyPr>
          <a:lstStyle/>
          <a:p>
            <a:r>
              <a:rPr lang="ru-RU" b="1" dirty="0" smtClean="0">
                <a:solidFill>
                  <a:srgbClr val="C00000"/>
                </a:solidFill>
                <a:effectLst>
                  <a:outerShdw blurRad="38100" dist="38100" dir="2700000" algn="tl">
                    <a:srgbClr val="000000">
                      <a:alpha val="43137"/>
                    </a:srgbClr>
                  </a:outerShdw>
                </a:effectLst>
              </a:rPr>
              <a:t>Содержание работы для учителей</a:t>
            </a:r>
            <a:r>
              <a:rPr lang="en-US" b="1" dirty="0" smtClean="0">
                <a:solidFill>
                  <a:srgbClr val="C00000"/>
                </a:solidFill>
                <a:effectLst>
                  <a:outerShdw blurRad="38100" dist="38100" dir="2700000" algn="tl">
                    <a:srgbClr val="000000">
                      <a:alpha val="43137"/>
                    </a:srgbClr>
                  </a:outerShdw>
                </a:effectLst>
              </a:rPr>
              <a:t/>
            </a:r>
            <a:br>
              <a:rPr lang="en-US" b="1" dirty="0" smtClean="0">
                <a:solidFill>
                  <a:srgbClr val="C00000"/>
                </a:solidFill>
                <a:effectLst>
                  <a:outerShdw blurRad="38100" dist="38100" dir="2700000" algn="tl">
                    <a:srgbClr val="000000">
                      <a:alpha val="43137"/>
                    </a:srgbClr>
                  </a:outerShdw>
                </a:effectLst>
              </a:rPr>
            </a:br>
            <a:r>
              <a:rPr lang="ru-RU" sz="2000" b="1" dirty="0"/>
              <a:t>По математике предлагалось 14 заданий, ориентированных на отдельные аспекты педагогической деятельности учителя. Максимальный первичный балл за работу составлял 26.</a:t>
            </a:r>
            <a:endParaRPr lang="ru-RU" sz="2000" b="1" dirty="0">
              <a:solidFill>
                <a:srgbClr val="C00000"/>
              </a:solidFill>
              <a:effectLst>
                <a:outerShdw blurRad="38100" dist="38100" dir="2700000" algn="tl">
                  <a:srgbClr val="000000">
                    <a:alpha val="43137"/>
                  </a:srgbClr>
                </a:outerShdw>
              </a:effectLst>
            </a:endParaRPr>
          </a:p>
        </p:txBody>
      </p:sp>
      <mc:AlternateContent xmlns:mc="http://schemas.openxmlformats.org/markup-compatibility/2006">
        <mc:Choice xmlns:a14="http://schemas.microsoft.com/office/drawing/2010/main" Requires="a14">
          <p:sp>
            <p:nvSpPr>
              <p:cNvPr id="3" name="Объект 2"/>
              <p:cNvSpPr>
                <a:spLocks noGrp="1"/>
              </p:cNvSpPr>
              <p:nvPr>
                <p:ph idx="1"/>
              </p:nvPr>
            </p:nvSpPr>
            <p:spPr/>
            <p:txBody>
              <a:bodyPr>
                <a:normAutofit fontScale="85000" lnSpcReduction="10000"/>
              </a:bodyPr>
              <a:lstStyle/>
              <a:p>
                <a:pPr algn="just">
                  <a:buFont typeface="Wingdings" pitchFamily="2" charset="2"/>
                  <a:buChar char="Ø"/>
                </a:pPr>
                <a:r>
                  <a:rPr lang="ru-RU" dirty="0" smtClean="0"/>
                  <a:t>Задания </a:t>
                </a:r>
                <a:r>
                  <a:rPr lang="ru-RU" dirty="0"/>
                  <a:t>1-6 с выбором ответа, проверяющие фактическое владение материалом по всем разделам математики на базовом уровне, коррелирующие с заданиями единого государственного экзамена базового уровня (типа «решите уравнение (7х + 1)</a:t>
                </a:r>
                <a:r>
                  <a:rPr lang="ru-RU" baseline="30000" dirty="0"/>
                  <a:t>2 </a:t>
                </a:r>
                <a:r>
                  <a:rPr lang="ru-RU" dirty="0"/>
                  <a:t>= </a:t>
                </a:r>
                <a:r>
                  <a:rPr lang="ru-RU" dirty="0" smtClean="0"/>
                  <a:t>2</a:t>
                </a:r>
                <a:r>
                  <a:rPr lang="en-US" dirty="0" smtClean="0"/>
                  <a:t>|</a:t>
                </a:r>
                <a:r>
                  <a:rPr lang="ru-RU" dirty="0"/>
                  <a:t> 7х + </a:t>
                </a:r>
                <a:r>
                  <a:rPr lang="ru-RU" dirty="0" smtClean="0"/>
                  <a:t>1</a:t>
                </a:r>
                <a:r>
                  <a:rPr lang="en-US" dirty="0" smtClean="0"/>
                  <a:t>|</a:t>
                </a:r>
                <a:r>
                  <a:rPr lang="ru-RU" dirty="0" smtClean="0"/>
                  <a:t>») Задания </a:t>
                </a:r>
                <a:r>
                  <a:rPr lang="ru-RU" dirty="0"/>
                  <a:t>7-9 с развернутым ответом повышенного уровня сложности, опосредованно проверяющие знание учебного материала по основным разделам математики (типа «решите уравнение </a:t>
                </a:r>
                <a14:m>
                  <m:oMath xmlns:m="http://schemas.openxmlformats.org/officeDocument/2006/math">
                    <m:sSup>
                      <m:sSupPr>
                        <m:ctrlPr>
                          <a:rPr lang="ru-RU" i="1"/>
                        </m:ctrlPr>
                      </m:sSupPr>
                      <m:e>
                        <m:r>
                          <a:rPr lang="ru-RU" i="1"/>
                          <m:t>3</m:t>
                        </m:r>
                      </m:e>
                      <m:sup>
                        <m:func>
                          <m:funcPr>
                            <m:ctrlPr>
                              <a:rPr lang="ru-RU" i="1"/>
                            </m:ctrlPr>
                          </m:funcPr>
                          <m:fName>
                            <m:sSup>
                              <m:sSupPr>
                                <m:ctrlPr>
                                  <a:rPr lang="ru-RU" i="1"/>
                                </m:ctrlPr>
                              </m:sSupPr>
                              <m:e>
                                <m:r>
                                  <m:rPr>
                                    <m:sty m:val="p"/>
                                  </m:rPr>
                                  <a:rPr lang="ru-RU"/>
                                  <m:t>cos</m:t>
                                </m:r>
                              </m:e>
                              <m:sup>
                                <m:r>
                                  <a:rPr lang="ru-RU" i="1"/>
                                  <m:t>2</m:t>
                                </m:r>
                              </m:sup>
                            </m:sSup>
                          </m:fName>
                          <m:e>
                            <m:r>
                              <a:rPr lang="ru-RU" i="1"/>
                              <m:t>х</m:t>
                            </m:r>
                          </m:e>
                        </m:func>
                      </m:sup>
                    </m:sSup>
                    <m:r>
                      <a:rPr lang="ru-RU" i="1"/>
                      <m:t>+</m:t>
                    </m:r>
                    <m:sSup>
                      <m:sSupPr>
                        <m:ctrlPr>
                          <a:rPr lang="ru-RU" i="1"/>
                        </m:ctrlPr>
                      </m:sSupPr>
                      <m:e>
                        <m:r>
                          <a:rPr lang="ru-RU" i="1"/>
                          <m:t>3</m:t>
                        </m:r>
                      </m:e>
                      <m:sup>
                        <m:func>
                          <m:funcPr>
                            <m:ctrlPr>
                              <a:rPr lang="ru-RU" i="1"/>
                            </m:ctrlPr>
                          </m:funcPr>
                          <m:fName>
                            <m:sSup>
                              <m:sSupPr>
                                <m:ctrlPr>
                                  <a:rPr lang="ru-RU" i="1"/>
                                </m:ctrlPr>
                              </m:sSupPr>
                              <m:e>
                                <m:r>
                                  <m:rPr>
                                    <m:sty m:val="p"/>
                                  </m:rPr>
                                  <a:rPr lang="ru-RU"/>
                                  <m:t>sin</m:t>
                                </m:r>
                              </m:e>
                              <m:sup>
                                <m:r>
                                  <a:rPr lang="ru-RU" i="1"/>
                                  <m:t>2</m:t>
                                </m:r>
                              </m:sup>
                            </m:sSup>
                          </m:fName>
                          <m:e>
                            <m:r>
                              <a:rPr lang="ru-RU" i="1"/>
                              <m:t>х</m:t>
                            </m:r>
                          </m:e>
                        </m:func>
                      </m:sup>
                    </m:sSup>
                    <m:r>
                      <a:rPr lang="ru-RU" i="1"/>
                      <m:t>=2</m:t>
                    </m:r>
                    <m:rad>
                      <m:radPr>
                        <m:degHide m:val="on"/>
                        <m:ctrlPr>
                          <a:rPr lang="ru-RU" i="1"/>
                        </m:ctrlPr>
                      </m:radPr>
                      <m:deg/>
                      <m:e>
                        <m:r>
                          <a:rPr lang="ru-RU" i="1"/>
                          <m:t>3</m:t>
                        </m:r>
                      </m:e>
                    </m:rad>
                  </m:oMath>
                </a14:m>
                <a:r>
                  <a:rPr lang="ru-RU" dirty="0"/>
                  <a:t>») </a:t>
                </a:r>
                <a:endParaRPr lang="ru-RU" dirty="0"/>
              </a:p>
            </p:txBody>
          </p:sp>
        </mc:Choice>
        <mc:Fallback>
          <p:sp>
            <p:nvSpPr>
              <p:cNvPr id="3" name="Объект 2"/>
              <p:cNvSpPr>
                <a:spLocks noGrp="1" noRot="1" noChangeAspect="1" noMove="1" noResize="1" noEditPoints="1" noAdjustHandles="1" noChangeArrowheads="1" noChangeShapeType="1" noTextEdit="1"/>
              </p:cNvSpPr>
              <p:nvPr>
                <p:ph idx="1"/>
              </p:nvPr>
            </p:nvSpPr>
            <p:spPr>
              <a:blipFill rotWithShape="1">
                <a:blip r:embed="rId2"/>
                <a:stretch>
                  <a:fillRect l="-1185" t="-2022" r="-1407"/>
                </a:stretch>
              </a:blipFill>
            </p:spPr>
            <p:txBody>
              <a:bodyPr/>
              <a:lstStyle/>
              <a:p>
                <a:r>
                  <a:rPr lang="ru-RU">
                    <a:noFill/>
                  </a:rPr>
                  <a:t> </a:t>
                </a:r>
              </a:p>
            </p:txBody>
          </p:sp>
        </mc:Fallback>
      </mc:AlternateContent>
    </p:spTree>
    <p:extLst>
      <p:ext uri="{BB962C8B-B14F-4D97-AF65-F5344CB8AC3E}">
        <p14:creationId xmlns:p14="http://schemas.microsoft.com/office/powerpoint/2010/main" val="2220265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C00000"/>
                </a:solidFill>
                <a:effectLst>
                  <a:outerShdw blurRad="38100" dist="38100" dir="2700000" algn="tl">
                    <a:srgbClr val="000000">
                      <a:alpha val="43137"/>
                    </a:srgbClr>
                  </a:outerShdw>
                </a:effectLst>
              </a:rPr>
              <a:t>Содержание работы для учителей</a:t>
            </a:r>
            <a:endParaRPr lang="ru-RU" dirty="0"/>
          </a:p>
        </p:txBody>
      </p:sp>
      <p:sp>
        <p:nvSpPr>
          <p:cNvPr id="3" name="Объект 2"/>
          <p:cNvSpPr>
            <a:spLocks noGrp="1"/>
          </p:cNvSpPr>
          <p:nvPr>
            <p:ph idx="1"/>
          </p:nvPr>
        </p:nvSpPr>
        <p:spPr/>
        <p:txBody>
          <a:bodyPr>
            <a:normAutofit fontScale="85000" lnSpcReduction="20000"/>
          </a:bodyPr>
          <a:lstStyle/>
          <a:p>
            <a:pPr>
              <a:buFont typeface="Wingdings" pitchFamily="2" charset="2"/>
              <a:buChar char="Ø"/>
            </a:pPr>
            <a:r>
              <a:rPr lang="ru-RU" dirty="0" smtClean="0"/>
              <a:t>Задания 10-13 с развернутым ответом, проверяющие владение методикой преподавания в затрудняющих условиях, актуальных для введения ФГОС ООО, и в условиях подготовки к государственной итоговой аттестации (типа «при решении задачи школьник написал… Есть ли ошибка в рассуждениях, в чем она, с помощью какого методического приема ее можно устранить в будущем?»)</a:t>
            </a:r>
          </a:p>
          <a:p>
            <a:pPr>
              <a:buFont typeface="Wingdings" pitchFamily="2" charset="2"/>
              <a:buChar char="Ø"/>
            </a:pPr>
            <a:r>
              <a:rPr lang="ru-RU" dirty="0" smtClean="0"/>
              <a:t>Задание 14, проверяющее умение оценивать задание с развернутым ответом, коррелирующее с работой в формате ЕГЭ</a:t>
            </a:r>
          </a:p>
          <a:p>
            <a:endParaRPr lang="ru-RU" dirty="0"/>
          </a:p>
        </p:txBody>
      </p:sp>
    </p:spTree>
    <p:extLst>
      <p:ext uri="{BB962C8B-B14F-4D97-AF65-F5344CB8AC3E}">
        <p14:creationId xmlns:p14="http://schemas.microsoft.com/office/powerpoint/2010/main" val="1083044712"/>
      </p:ext>
    </p:extLst>
  </p:cSld>
  <p:clrMapOvr>
    <a:masterClrMapping/>
  </p:clrMapOvr>
</p:sld>
</file>

<file path=ppt/theme/theme1.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788</TotalTime>
  <Words>804</Words>
  <Application>Microsoft Office PowerPoint</Application>
  <PresentationFormat>Экран (4:3)</PresentationFormat>
  <Paragraphs>33</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Специальное оформление</vt:lpstr>
      <vt:lpstr>       Учитель до тех пор остается  учителем пока учится …      Черноусенко  Татьяна Ивановна, доцент кафедры ЕМД и ИТ СКИРО ПК и ПРО,  кандидат педагогических наук   г. Ставрополь  24 августа 2017 года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Содержание работы для учителей По математике предлагалось 14 заданий, ориентированных на отдельные аспекты педагогической деятельности учителя. Максимальный первичный балл за работу составлял 26.</vt:lpstr>
      <vt:lpstr>Содержание работы для учителей</vt:lpstr>
      <vt:lpstr>Результаты</vt:lpstr>
      <vt:lpstr>Выводы</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Название  презентации</dc:title>
  <dc:creator>Павел</dc:creator>
  <cp:lastModifiedBy>дом</cp:lastModifiedBy>
  <cp:revision>41</cp:revision>
  <cp:lastPrinted>2017-08-23T18:41:19Z</cp:lastPrinted>
  <dcterms:created xsi:type="dcterms:W3CDTF">2009-01-08T12:15:48Z</dcterms:created>
  <dcterms:modified xsi:type="dcterms:W3CDTF">2017-08-23T18:45:04Z</dcterms:modified>
</cp:coreProperties>
</file>