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1" r:id="rId5"/>
    <p:sldId id="259" r:id="rId6"/>
    <p:sldId id="260" r:id="rId7"/>
    <p:sldId id="264" r:id="rId8"/>
    <p:sldId id="263" r:id="rId9"/>
    <p:sldId id="262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5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43" autoAdjust="0"/>
    <p:restoredTop sz="94660"/>
  </p:normalViewPr>
  <p:slideViewPr>
    <p:cSldViewPr>
      <p:cViewPr varScale="1">
        <p:scale>
          <a:sx n="84" d="100"/>
          <a:sy n="84" d="100"/>
        </p:scale>
        <p:origin x="869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B2A8D-AE68-4EF5-8218-ADFECC0B967A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2702D06-554D-43D9-80A2-C3B84CBD40AC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50000"/>
                </a:schemeClr>
              </a:solidFill>
            </a:rPr>
            <a:t>В средневековой Руси воспитательный идеал был укоренён в религии и представлен для православных христиан прежде всего в образе Иисуса Христа. Ценность семьи, народа, веры.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C4AB7B58-6661-4989-938F-59E2E203FBCA}" type="parTrans" cxnId="{00EEBBDD-928D-47BF-A53B-C58D56405D19}">
      <dgm:prSet/>
      <dgm:spPr/>
      <dgm:t>
        <a:bodyPr/>
        <a:lstStyle/>
        <a:p>
          <a:endParaRPr lang="ru-RU"/>
        </a:p>
      </dgm:t>
    </dgm:pt>
    <dgm:pt modelId="{EEEAD05E-27DD-4BD0-893F-2AAC70F717B3}" type="sibTrans" cxnId="{00EEBBDD-928D-47BF-A53B-C58D56405D19}">
      <dgm:prSet/>
      <dgm:spPr/>
      <dgm:t>
        <a:bodyPr/>
        <a:lstStyle/>
        <a:p>
          <a:endParaRPr lang="ru-RU"/>
        </a:p>
      </dgm:t>
    </dgm:pt>
    <dgm:pt modelId="{25F6EAEF-F41D-4D74-A24A-000DACF14C16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50000"/>
                </a:schemeClr>
              </a:solidFill>
            </a:rPr>
            <a:t>XVIII в. Россия стала империей. Государство возвышалось над церковью, был сформулирован новый воспитательный идеал — «человек государственный, слуга царю и Отечеству».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506E34B8-9317-4677-A04E-D2B2141E76CE}" type="parTrans" cxnId="{1B4E75CE-A4D9-4BFE-9C31-F1A589146F5D}">
      <dgm:prSet/>
      <dgm:spPr/>
      <dgm:t>
        <a:bodyPr/>
        <a:lstStyle/>
        <a:p>
          <a:endParaRPr lang="ru-RU"/>
        </a:p>
      </dgm:t>
    </dgm:pt>
    <dgm:pt modelId="{EC0B5F7A-7080-4839-AE34-33F2DA610DB1}" type="sibTrans" cxnId="{1B4E75CE-A4D9-4BFE-9C31-F1A589146F5D}">
      <dgm:prSet/>
      <dgm:spPr/>
      <dgm:t>
        <a:bodyPr/>
        <a:lstStyle/>
        <a:p>
          <a:endParaRPr lang="ru-RU"/>
        </a:p>
      </dgm:t>
    </dgm:pt>
    <dgm:pt modelId="{4E41E0EE-F50A-435E-89B5-A775AF609E55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50000"/>
                </a:schemeClr>
              </a:solidFill>
            </a:rPr>
            <a:t>Советское время - вера в коммунизм и служения коммунистической партии и т.д.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8DE96A86-6B02-4A7A-93E3-5D36633DE7FE}" type="parTrans" cxnId="{49EF2105-A4E1-4822-9D9A-4F75697BDDD2}">
      <dgm:prSet/>
      <dgm:spPr/>
      <dgm:t>
        <a:bodyPr/>
        <a:lstStyle/>
        <a:p>
          <a:endParaRPr lang="ru-RU"/>
        </a:p>
      </dgm:t>
    </dgm:pt>
    <dgm:pt modelId="{C773C0A5-883D-4C93-9C64-8F05BF36ABA9}" type="sibTrans" cxnId="{49EF2105-A4E1-4822-9D9A-4F75697BDDD2}">
      <dgm:prSet/>
      <dgm:spPr/>
      <dgm:t>
        <a:bodyPr/>
        <a:lstStyle/>
        <a:p>
          <a:endParaRPr lang="ru-RU"/>
        </a:p>
      </dgm:t>
    </dgm:pt>
    <dgm:pt modelId="{B61F3FD1-929C-4A60-BE07-1A0D048B44EF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50000"/>
                </a:schemeClr>
              </a:solidFill>
            </a:rPr>
            <a:t>В 90‑е гг. ХХ в. в России сформировался идеал свободной в своём самоопределении и развитии личности, «освобождённой» от ценностей, национальных традиций, обязательств перед обществом.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22BCCDDA-70F6-4EC9-A734-0D08BDC7FB1C}" type="parTrans" cxnId="{8CEE910F-612F-479B-B3AB-CBF4674A0709}">
      <dgm:prSet/>
      <dgm:spPr/>
      <dgm:t>
        <a:bodyPr/>
        <a:lstStyle/>
        <a:p>
          <a:endParaRPr lang="ru-RU"/>
        </a:p>
      </dgm:t>
    </dgm:pt>
    <dgm:pt modelId="{9179A694-067C-4908-AAFE-E86F28D208C1}" type="sibTrans" cxnId="{8CEE910F-612F-479B-B3AB-CBF4674A0709}">
      <dgm:prSet/>
      <dgm:spPr/>
      <dgm:t>
        <a:bodyPr/>
        <a:lstStyle/>
        <a:p>
          <a:endParaRPr lang="ru-RU"/>
        </a:p>
      </dgm:t>
    </dgm:pt>
    <dgm:pt modelId="{382BE51F-3BE4-46EA-B6E8-2D2E9A65A607}" type="pres">
      <dgm:prSet presAssocID="{BD0B2A8D-AE68-4EF5-8218-ADFECC0B96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548F68-64B8-4B0A-8A23-2839530CE5B4}" type="pres">
      <dgm:prSet presAssocID="{D2702D06-554D-43D9-80A2-C3B84CBD40AC}" presName="comp" presStyleCnt="0"/>
      <dgm:spPr/>
    </dgm:pt>
    <dgm:pt modelId="{101F451D-1F9E-42B8-81A3-6823A8FDCCD8}" type="pres">
      <dgm:prSet presAssocID="{D2702D06-554D-43D9-80A2-C3B84CBD40AC}" presName="box" presStyleLbl="node1" presStyleIdx="0" presStyleCnt="4"/>
      <dgm:spPr/>
      <dgm:t>
        <a:bodyPr/>
        <a:lstStyle/>
        <a:p>
          <a:endParaRPr lang="ru-RU"/>
        </a:p>
      </dgm:t>
    </dgm:pt>
    <dgm:pt modelId="{B27CFD24-3E8C-4556-AB03-4F8613D9BE8E}" type="pres">
      <dgm:prSet presAssocID="{D2702D06-554D-43D9-80A2-C3B84CBD40AC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D5668EED-7B5D-467B-AAF3-F87161C868AA}" type="pres">
      <dgm:prSet presAssocID="{D2702D06-554D-43D9-80A2-C3B84CBD40A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DF9B7-45B3-4AB3-B754-FA39B4A807A8}" type="pres">
      <dgm:prSet presAssocID="{EEEAD05E-27DD-4BD0-893F-2AAC70F717B3}" presName="spacer" presStyleCnt="0"/>
      <dgm:spPr/>
    </dgm:pt>
    <dgm:pt modelId="{09C856C5-97F7-4B82-9EA0-BB6CCA5A9F86}" type="pres">
      <dgm:prSet presAssocID="{25F6EAEF-F41D-4D74-A24A-000DACF14C16}" presName="comp" presStyleCnt="0"/>
      <dgm:spPr/>
    </dgm:pt>
    <dgm:pt modelId="{20E1A699-E3B2-483A-AC09-37A4073776BB}" type="pres">
      <dgm:prSet presAssocID="{25F6EAEF-F41D-4D74-A24A-000DACF14C16}" presName="box" presStyleLbl="node1" presStyleIdx="1" presStyleCnt="4"/>
      <dgm:spPr/>
      <dgm:t>
        <a:bodyPr/>
        <a:lstStyle/>
        <a:p>
          <a:endParaRPr lang="ru-RU"/>
        </a:p>
      </dgm:t>
    </dgm:pt>
    <dgm:pt modelId="{A0B098BB-6AC5-40F6-A1D8-56428E2E5BBB}" type="pres">
      <dgm:prSet presAssocID="{25F6EAEF-F41D-4D74-A24A-000DACF14C16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3E69957E-9D55-459E-AF30-0BEA7E4C9496}" type="pres">
      <dgm:prSet presAssocID="{25F6EAEF-F41D-4D74-A24A-000DACF14C1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81547-AC53-4D68-8811-F11953FFB845}" type="pres">
      <dgm:prSet presAssocID="{EC0B5F7A-7080-4839-AE34-33F2DA610DB1}" presName="spacer" presStyleCnt="0"/>
      <dgm:spPr/>
    </dgm:pt>
    <dgm:pt modelId="{93AEA2AF-3FE6-443E-9D99-0F3E52F72B8B}" type="pres">
      <dgm:prSet presAssocID="{4E41E0EE-F50A-435E-89B5-A775AF609E55}" presName="comp" presStyleCnt="0"/>
      <dgm:spPr/>
    </dgm:pt>
    <dgm:pt modelId="{73842BB2-E43E-474D-88F2-B0DEA58D3099}" type="pres">
      <dgm:prSet presAssocID="{4E41E0EE-F50A-435E-89B5-A775AF609E55}" presName="box" presStyleLbl="node1" presStyleIdx="2" presStyleCnt="4" custLinFactNeighborX="2357" custLinFactNeighborY="1079"/>
      <dgm:spPr/>
      <dgm:t>
        <a:bodyPr/>
        <a:lstStyle/>
        <a:p>
          <a:endParaRPr lang="ru-RU"/>
        </a:p>
      </dgm:t>
    </dgm:pt>
    <dgm:pt modelId="{E798469F-260E-4CCC-9C5E-3CB098AFD8BF}" type="pres">
      <dgm:prSet presAssocID="{4E41E0EE-F50A-435E-89B5-A775AF609E55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CBEA00B4-7EB4-41A8-8952-225967628377}" type="pres">
      <dgm:prSet presAssocID="{4E41E0EE-F50A-435E-89B5-A775AF609E5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8F18E-71BA-400F-AD52-693264AF68C9}" type="pres">
      <dgm:prSet presAssocID="{C773C0A5-883D-4C93-9C64-8F05BF36ABA9}" presName="spacer" presStyleCnt="0"/>
      <dgm:spPr/>
    </dgm:pt>
    <dgm:pt modelId="{4ABC2510-25F2-421A-9C99-BAC5A80222C4}" type="pres">
      <dgm:prSet presAssocID="{B61F3FD1-929C-4A60-BE07-1A0D048B44EF}" presName="comp" presStyleCnt="0"/>
      <dgm:spPr/>
    </dgm:pt>
    <dgm:pt modelId="{C99EBE9C-8811-4BA3-8884-771AE821556D}" type="pres">
      <dgm:prSet presAssocID="{B61F3FD1-929C-4A60-BE07-1A0D048B44EF}" presName="box" presStyleLbl="node1" presStyleIdx="3" presStyleCnt="4"/>
      <dgm:spPr/>
      <dgm:t>
        <a:bodyPr/>
        <a:lstStyle/>
        <a:p>
          <a:endParaRPr lang="ru-RU"/>
        </a:p>
      </dgm:t>
    </dgm:pt>
    <dgm:pt modelId="{5146E41C-2397-428B-9AC0-6B2729425E70}" type="pres">
      <dgm:prSet presAssocID="{B61F3FD1-929C-4A60-BE07-1A0D048B44EF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625C850-0450-49D0-B045-192158269CA3}" type="pres">
      <dgm:prSet presAssocID="{B61F3FD1-929C-4A60-BE07-1A0D048B44E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E44060-9274-4F3C-9A97-FB697030F80D}" type="presOf" srcId="{D2702D06-554D-43D9-80A2-C3B84CBD40AC}" destId="{D5668EED-7B5D-467B-AAF3-F87161C868AA}" srcOrd="1" destOrd="0" presId="urn:microsoft.com/office/officeart/2005/8/layout/vList4"/>
    <dgm:cxn modelId="{EE01BE2E-9CC0-481C-B874-95107D482445}" type="presOf" srcId="{BD0B2A8D-AE68-4EF5-8218-ADFECC0B967A}" destId="{382BE51F-3BE4-46EA-B6E8-2D2E9A65A607}" srcOrd="0" destOrd="0" presId="urn:microsoft.com/office/officeart/2005/8/layout/vList4"/>
    <dgm:cxn modelId="{EB266F6D-B4DA-4A0B-B774-D7240E51834B}" type="presOf" srcId="{B61F3FD1-929C-4A60-BE07-1A0D048B44EF}" destId="{C99EBE9C-8811-4BA3-8884-771AE821556D}" srcOrd="0" destOrd="0" presId="urn:microsoft.com/office/officeart/2005/8/layout/vList4"/>
    <dgm:cxn modelId="{0C8F0CF4-F89A-4CE2-8E91-FADAB959F22A}" type="presOf" srcId="{4E41E0EE-F50A-435E-89B5-A775AF609E55}" destId="{73842BB2-E43E-474D-88F2-B0DEA58D3099}" srcOrd="0" destOrd="0" presId="urn:microsoft.com/office/officeart/2005/8/layout/vList4"/>
    <dgm:cxn modelId="{49EF2105-A4E1-4822-9D9A-4F75697BDDD2}" srcId="{BD0B2A8D-AE68-4EF5-8218-ADFECC0B967A}" destId="{4E41E0EE-F50A-435E-89B5-A775AF609E55}" srcOrd="2" destOrd="0" parTransId="{8DE96A86-6B02-4A7A-93E3-5D36633DE7FE}" sibTransId="{C773C0A5-883D-4C93-9C64-8F05BF36ABA9}"/>
    <dgm:cxn modelId="{A92A1BB1-990A-4ABE-886C-3457AB39D2CD}" type="presOf" srcId="{25F6EAEF-F41D-4D74-A24A-000DACF14C16}" destId="{3E69957E-9D55-459E-AF30-0BEA7E4C9496}" srcOrd="1" destOrd="0" presId="urn:microsoft.com/office/officeart/2005/8/layout/vList4"/>
    <dgm:cxn modelId="{DC81B5D2-2A90-4015-9FCA-6AE0E98081AD}" type="presOf" srcId="{4E41E0EE-F50A-435E-89B5-A775AF609E55}" destId="{CBEA00B4-7EB4-41A8-8952-225967628377}" srcOrd="1" destOrd="0" presId="urn:microsoft.com/office/officeart/2005/8/layout/vList4"/>
    <dgm:cxn modelId="{00EEBBDD-928D-47BF-A53B-C58D56405D19}" srcId="{BD0B2A8D-AE68-4EF5-8218-ADFECC0B967A}" destId="{D2702D06-554D-43D9-80A2-C3B84CBD40AC}" srcOrd="0" destOrd="0" parTransId="{C4AB7B58-6661-4989-938F-59E2E203FBCA}" sibTransId="{EEEAD05E-27DD-4BD0-893F-2AAC70F717B3}"/>
    <dgm:cxn modelId="{D5C701A1-4767-4F5F-AD98-A067FEF74B04}" type="presOf" srcId="{25F6EAEF-F41D-4D74-A24A-000DACF14C16}" destId="{20E1A699-E3B2-483A-AC09-37A4073776BB}" srcOrd="0" destOrd="0" presId="urn:microsoft.com/office/officeart/2005/8/layout/vList4"/>
    <dgm:cxn modelId="{1B4E75CE-A4D9-4BFE-9C31-F1A589146F5D}" srcId="{BD0B2A8D-AE68-4EF5-8218-ADFECC0B967A}" destId="{25F6EAEF-F41D-4D74-A24A-000DACF14C16}" srcOrd="1" destOrd="0" parTransId="{506E34B8-9317-4677-A04E-D2B2141E76CE}" sibTransId="{EC0B5F7A-7080-4839-AE34-33F2DA610DB1}"/>
    <dgm:cxn modelId="{DAD43F69-DFFC-4AD2-92C0-F0E899B1FA45}" type="presOf" srcId="{B61F3FD1-929C-4A60-BE07-1A0D048B44EF}" destId="{9625C850-0450-49D0-B045-192158269CA3}" srcOrd="1" destOrd="0" presId="urn:microsoft.com/office/officeart/2005/8/layout/vList4"/>
    <dgm:cxn modelId="{8CEE910F-612F-479B-B3AB-CBF4674A0709}" srcId="{BD0B2A8D-AE68-4EF5-8218-ADFECC0B967A}" destId="{B61F3FD1-929C-4A60-BE07-1A0D048B44EF}" srcOrd="3" destOrd="0" parTransId="{22BCCDDA-70F6-4EC9-A734-0D08BDC7FB1C}" sibTransId="{9179A694-067C-4908-AAFE-E86F28D208C1}"/>
    <dgm:cxn modelId="{F3E52112-358A-4D98-9881-F8D4F4A8C915}" type="presOf" srcId="{D2702D06-554D-43D9-80A2-C3B84CBD40AC}" destId="{101F451D-1F9E-42B8-81A3-6823A8FDCCD8}" srcOrd="0" destOrd="0" presId="urn:microsoft.com/office/officeart/2005/8/layout/vList4"/>
    <dgm:cxn modelId="{D77FDA5D-33AB-460E-854F-936FA3AD5467}" type="presParOf" srcId="{382BE51F-3BE4-46EA-B6E8-2D2E9A65A607}" destId="{3C548F68-64B8-4B0A-8A23-2839530CE5B4}" srcOrd="0" destOrd="0" presId="urn:microsoft.com/office/officeart/2005/8/layout/vList4"/>
    <dgm:cxn modelId="{6FB3631E-8872-4731-8F9D-2D01BA1A5E00}" type="presParOf" srcId="{3C548F68-64B8-4B0A-8A23-2839530CE5B4}" destId="{101F451D-1F9E-42B8-81A3-6823A8FDCCD8}" srcOrd="0" destOrd="0" presId="urn:microsoft.com/office/officeart/2005/8/layout/vList4"/>
    <dgm:cxn modelId="{35A7E8EA-E7E6-4637-ADEA-82FFA4FFAD46}" type="presParOf" srcId="{3C548F68-64B8-4B0A-8A23-2839530CE5B4}" destId="{B27CFD24-3E8C-4556-AB03-4F8613D9BE8E}" srcOrd="1" destOrd="0" presId="urn:microsoft.com/office/officeart/2005/8/layout/vList4"/>
    <dgm:cxn modelId="{79B94919-2212-4399-8A35-FBA4A0660469}" type="presParOf" srcId="{3C548F68-64B8-4B0A-8A23-2839530CE5B4}" destId="{D5668EED-7B5D-467B-AAF3-F87161C868AA}" srcOrd="2" destOrd="0" presId="urn:microsoft.com/office/officeart/2005/8/layout/vList4"/>
    <dgm:cxn modelId="{EEC8ECD9-DA25-4FF6-B18D-BC623C945C67}" type="presParOf" srcId="{382BE51F-3BE4-46EA-B6E8-2D2E9A65A607}" destId="{798DF9B7-45B3-4AB3-B754-FA39B4A807A8}" srcOrd="1" destOrd="0" presId="urn:microsoft.com/office/officeart/2005/8/layout/vList4"/>
    <dgm:cxn modelId="{5AC9DA7B-2072-4520-8E67-7625161A815A}" type="presParOf" srcId="{382BE51F-3BE4-46EA-B6E8-2D2E9A65A607}" destId="{09C856C5-97F7-4B82-9EA0-BB6CCA5A9F86}" srcOrd="2" destOrd="0" presId="urn:microsoft.com/office/officeart/2005/8/layout/vList4"/>
    <dgm:cxn modelId="{E6126272-2537-4BB8-AD4B-ED1C0ACFAAA7}" type="presParOf" srcId="{09C856C5-97F7-4B82-9EA0-BB6CCA5A9F86}" destId="{20E1A699-E3B2-483A-AC09-37A4073776BB}" srcOrd="0" destOrd="0" presId="urn:microsoft.com/office/officeart/2005/8/layout/vList4"/>
    <dgm:cxn modelId="{F852FB2F-3FF0-40A3-8B8E-1A26DD3C3774}" type="presParOf" srcId="{09C856C5-97F7-4B82-9EA0-BB6CCA5A9F86}" destId="{A0B098BB-6AC5-40F6-A1D8-56428E2E5BBB}" srcOrd="1" destOrd="0" presId="urn:microsoft.com/office/officeart/2005/8/layout/vList4"/>
    <dgm:cxn modelId="{A9B9F72C-E03C-40D1-9A70-B7A3F93DF1BB}" type="presParOf" srcId="{09C856C5-97F7-4B82-9EA0-BB6CCA5A9F86}" destId="{3E69957E-9D55-459E-AF30-0BEA7E4C9496}" srcOrd="2" destOrd="0" presId="urn:microsoft.com/office/officeart/2005/8/layout/vList4"/>
    <dgm:cxn modelId="{AA938AE3-BA15-4626-A2DC-A23650EE7941}" type="presParOf" srcId="{382BE51F-3BE4-46EA-B6E8-2D2E9A65A607}" destId="{4F581547-AC53-4D68-8811-F11953FFB845}" srcOrd="3" destOrd="0" presId="urn:microsoft.com/office/officeart/2005/8/layout/vList4"/>
    <dgm:cxn modelId="{AD9506A6-C6E0-4296-8E06-5C05B0DCB879}" type="presParOf" srcId="{382BE51F-3BE4-46EA-B6E8-2D2E9A65A607}" destId="{93AEA2AF-3FE6-443E-9D99-0F3E52F72B8B}" srcOrd="4" destOrd="0" presId="urn:microsoft.com/office/officeart/2005/8/layout/vList4"/>
    <dgm:cxn modelId="{75E48EA1-5FD7-414B-A7D4-7EA28AF5D532}" type="presParOf" srcId="{93AEA2AF-3FE6-443E-9D99-0F3E52F72B8B}" destId="{73842BB2-E43E-474D-88F2-B0DEA58D3099}" srcOrd="0" destOrd="0" presId="urn:microsoft.com/office/officeart/2005/8/layout/vList4"/>
    <dgm:cxn modelId="{A7CFE2B0-E9F0-4703-9EE9-B04599DF0176}" type="presParOf" srcId="{93AEA2AF-3FE6-443E-9D99-0F3E52F72B8B}" destId="{E798469F-260E-4CCC-9C5E-3CB098AFD8BF}" srcOrd="1" destOrd="0" presId="urn:microsoft.com/office/officeart/2005/8/layout/vList4"/>
    <dgm:cxn modelId="{328267A7-89A2-42FA-8CE0-FAA5E61DFDFC}" type="presParOf" srcId="{93AEA2AF-3FE6-443E-9D99-0F3E52F72B8B}" destId="{CBEA00B4-7EB4-41A8-8952-225967628377}" srcOrd="2" destOrd="0" presId="urn:microsoft.com/office/officeart/2005/8/layout/vList4"/>
    <dgm:cxn modelId="{B7926952-59C7-483D-8827-C06C9DEE3FF5}" type="presParOf" srcId="{382BE51F-3BE4-46EA-B6E8-2D2E9A65A607}" destId="{5608F18E-71BA-400F-AD52-693264AF68C9}" srcOrd="5" destOrd="0" presId="urn:microsoft.com/office/officeart/2005/8/layout/vList4"/>
    <dgm:cxn modelId="{5E3CA3D3-F27B-48FC-85FB-2552FD3C71B8}" type="presParOf" srcId="{382BE51F-3BE4-46EA-B6E8-2D2E9A65A607}" destId="{4ABC2510-25F2-421A-9C99-BAC5A80222C4}" srcOrd="6" destOrd="0" presId="urn:microsoft.com/office/officeart/2005/8/layout/vList4"/>
    <dgm:cxn modelId="{4277BBCE-3CF8-452F-A26C-EB600DD84AC3}" type="presParOf" srcId="{4ABC2510-25F2-421A-9C99-BAC5A80222C4}" destId="{C99EBE9C-8811-4BA3-8884-771AE821556D}" srcOrd="0" destOrd="0" presId="urn:microsoft.com/office/officeart/2005/8/layout/vList4"/>
    <dgm:cxn modelId="{6010F7AA-5376-4478-855E-6BBE63C024C0}" type="presParOf" srcId="{4ABC2510-25F2-421A-9C99-BAC5A80222C4}" destId="{5146E41C-2397-428B-9AC0-6B2729425E70}" srcOrd="1" destOrd="0" presId="urn:microsoft.com/office/officeart/2005/8/layout/vList4"/>
    <dgm:cxn modelId="{5B7FF394-18A3-4F58-9F90-06B839F964DC}" type="presParOf" srcId="{4ABC2510-25F2-421A-9C99-BAC5A80222C4}" destId="{9625C850-0450-49D0-B045-192158269C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3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9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6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0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4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6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9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0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1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EE0C1-23B7-4D40-8C96-BFD12516E478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C3F6E-274C-45D0-8826-3A069EACE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08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895" y="2690336"/>
            <a:ext cx="8100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 системы воспитательной работы в образовательной организации в соответствии с требованиями ФГОС ООО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из опыта работы учителей-практиков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5876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Ставрополь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</a:rPr>
              <a:t>2017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xn--80abucjiibhv9a.xn--p1ai/media/events/photos/big/41d5806eb8a1a023a59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3295476" cy="21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school40m.edusite.ru/images/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015" y="2636912"/>
            <a:ext cx="87362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Впервые в документах такого уровня уделяется столь значительное внимание деятельности школьников, организуемой за рамками уроков. При этом подчеркивается важность занятий по интересам,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отвечающих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потребностям учащихся разных возрастов, потребностей, возможностей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29075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993" y="2492896"/>
            <a:ext cx="87414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Внеурочная деятельность более эффективно, чем урочная,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позволяет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удовлетворить индивидуальные познавательные потребности обучающихся,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организовать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деятельность, направленную на развитие конкретного ученика, достижение личностных результатов освоения основной образовательной программы.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310" y="4653136"/>
            <a:ext cx="860916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 внеурочной деятельности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 – создание условий для реализации детьми и подростками своих потребностей, интересов, способностей в тех областях познавательной, социальной, культурной жизнедеятельности, которые не могут быть реализованы только в процессе учебных занятий по математике и в рамках основных образовательных дисциплин.</a:t>
            </a:r>
          </a:p>
        </p:txBody>
      </p:sp>
    </p:spTree>
    <p:extLst>
      <p:ext uri="{BB962C8B-B14F-4D97-AF65-F5344CB8AC3E}">
        <p14:creationId xmlns:p14="http://schemas.microsoft.com/office/powerpoint/2010/main" val="14258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36912"/>
            <a:ext cx="85689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 внеурочной деятельности: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 расширение общекультурного кругозора;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формирование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позитивного восприятия ценностей общего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 образования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и более успешного освоения его содержания;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включение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 личностно значимые творческие виды деятельности;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формирование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нравственных, духовных, эстетических ценностей;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развитие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социальной активности и желания реального участия в общественно значимых делах;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создание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пространства для межличностного,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</a:rPr>
              <a:t>межвозрастного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</a:rPr>
              <a:t>межпоколенческого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 общения. </a:t>
            </a:r>
          </a:p>
        </p:txBody>
      </p:sp>
    </p:spTree>
    <p:extLst>
      <p:ext uri="{BB962C8B-B14F-4D97-AF65-F5344CB8AC3E}">
        <p14:creationId xmlns:p14="http://schemas.microsoft.com/office/powerpoint/2010/main" val="34597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310" y="2564904"/>
            <a:ext cx="8609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формула работы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ЗАИНТЕРЕСОВАТЬ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ВЫЯВИТЬ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НАУЧИТЬ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РАЗВИТЬ!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2" name="Picture 4" descr="http://www.euro-land.ru/upload/medialibrary/39e/zyoedvn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39" y="3573016"/>
            <a:ext cx="4860032" cy="30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lib3.podelise.ru/tw_files2/urls_105/141/d-140630/140630_html_m2114faaa.gif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620077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310" y="2492896"/>
            <a:ext cx="882518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детьми ведется по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следующим направлениям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 проведение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кружковых занятий с учетом дифференциации материала для разных групп обучающихся; </a:t>
            </a:r>
          </a:p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  проведение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дополнительных занятий и индивидуальных консультаций; </a:t>
            </a:r>
          </a:p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- включение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детей в исследовательскую и проектную деятельность, выполняемую под руководством учителя;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подготовка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к олимпиадам, конкурсам, викторинам,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чемпионатам различного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уровня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ведение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элективных и учебных курсов, разработанных и скорректированных педагогом.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503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igumo.ru/images/1519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/>
          <a:stretch/>
        </p:blipFill>
        <p:spPr bwMode="auto">
          <a:xfrm>
            <a:off x="6588224" y="4696918"/>
            <a:ext cx="2448270" cy="19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310" y="2492896"/>
            <a:ext cx="88251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занятиях используются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следующих технологий обучения:    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     -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технология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развивающего обучения;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технология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личностно-ориентированного обучения;      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     -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технология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продуктивного обучения;  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технология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творческих мастерских;       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проектное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обучение;            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инновационные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компьютерные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21411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310" y="2636912"/>
            <a:ext cx="86811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творческого характера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проблемные, поисковые, эвристические, исследовательские,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проектные;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— в сочетании с методами самостоятельной, индивидуальной и групповой работы.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Целенаправленная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и систематическая работа с детьми, которые проявляют интерес к творческой деятельности, позволяет более эффективно управлять формированием комплексных характеристик мышления (гибкость ума, внимание, память, воображение, синтез, анализ), активизировать работоспособность и темпы познавательной и творческой деятельности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4289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3099" y="1268760"/>
            <a:ext cx="8871766" cy="5186093"/>
            <a:chOff x="93099" y="1364176"/>
            <a:chExt cx="8871766" cy="5186093"/>
          </a:xfrm>
        </p:grpSpPr>
        <p:pic>
          <p:nvPicPr>
            <p:cNvPr id="3" name="Picture 10" descr="http://www.opengaz.ru/sites/www.opengaz.ru/files/u353/3e187d244dcaf172c1fd8115268bbfaf_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62" y="4254381"/>
              <a:ext cx="2957267" cy="18355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Группа 3"/>
            <p:cNvGrpSpPr/>
            <p:nvPr/>
          </p:nvGrpSpPr>
          <p:grpSpPr>
            <a:xfrm>
              <a:off x="93099" y="1364176"/>
              <a:ext cx="8871766" cy="5186093"/>
              <a:chOff x="78908" y="1339406"/>
              <a:chExt cx="8871766" cy="5186093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1808398" y="1339406"/>
                <a:ext cx="53044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6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Сетевое взаимодействие </a:t>
                </a:r>
                <a:endParaRPr lang="ru-RU" sz="36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" name="Двойная стрелка влево/вправо 5"/>
              <p:cNvSpPr/>
              <p:nvPr/>
            </p:nvSpPr>
            <p:spPr>
              <a:xfrm rot="19981950">
                <a:off x="2867234" y="4179385"/>
                <a:ext cx="472226" cy="242316"/>
              </a:xfrm>
              <a:prstGeom prst="left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Двойная стрелка влево/вправо 6"/>
              <p:cNvSpPr/>
              <p:nvPr/>
            </p:nvSpPr>
            <p:spPr>
              <a:xfrm rot="1619082">
                <a:off x="5622527" y="4266434"/>
                <a:ext cx="472226" cy="242316"/>
              </a:xfrm>
              <a:prstGeom prst="left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Двойная стрелка влево/вправо 7"/>
              <p:cNvSpPr/>
              <p:nvPr/>
            </p:nvSpPr>
            <p:spPr>
              <a:xfrm rot="19981950">
                <a:off x="5841738" y="3262242"/>
                <a:ext cx="472226" cy="242316"/>
              </a:xfrm>
              <a:prstGeom prst="left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4108206" y="2271375"/>
                <a:ext cx="67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ОУ</a:t>
                </a:r>
                <a:endParaRPr lang="ru-RU" sz="32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10" name="Picture 2" descr="http://kakpravilino.com/wp-content/uploads/2016/01/Kuda-postupit-posle-9-klass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0106" y="2756158"/>
                <a:ext cx="2718459" cy="180777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2" descr="http://sspi.ru/sveden/img/sgpi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08" y="2419469"/>
                <a:ext cx="2843198" cy="189042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https://govorun26.ru/uploads/article/Image/6206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3030" y="2415626"/>
                <a:ext cx="2634468" cy="175686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http://stavgorod.ru/assets/images_cache/ec52df19d17b79061d78f4f8c80da63c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7852" y="4174392"/>
                <a:ext cx="2767598" cy="184506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165321" y="5940724"/>
                <a:ext cx="11262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СКФУ</a:t>
                </a:r>
                <a:endParaRPr lang="ru-RU" sz="32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196788" y="2127081"/>
                <a:ext cx="11063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СГПИ</a:t>
                </a:r>
                <a:endParaRPr lang="ru-RU" sz="32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Двойная стрелка влево/вправо 15"/>
              <p:cNvSpPr/>
              <p:nvPr/>
            </p:nvSpPr>
            <p:spPr>
              <a:xfrm rot="1619082">
                <a:off x="2858886" y="3202287"/>
                <a:ext cx="472226" cy="242316"/>
              </a:xfrm>
              <a:prstGeom prst="left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7239949" y="1987932"/>
                <a:ext cx="17107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«Поиск»</a:t>
                </a:r>
                <a:endParaRPr lang="ru-RU" sz="32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7825607" y="5890667"/>
                <a:ext cx="105189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МАН</a:t>
                </a:r>
                <a:endParaRPr lang="ru-RU" sz="32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9" name="Picture 2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29" y="4917760"/>
            <a:ext cx="2908481" cy="16166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Двойная стрелка влево/вправо 19"/>
          <p:cNvSpPr/>
          <p:nvPr/>
        </p:nvSpPr>
        <p:spPr>
          <a:xfrm rot="5400000">
            <a:off x="4317414" y="4528659"/>
            <a:ext cx="472226" cy="242316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101177" y="6285912"/>
            <a:ext cx="3147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СКИРО ПК и ПРО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546021"/>
            <a:ext cx="89289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Основными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формами внеурочной деятельности массового характера по математике   являются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математические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 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вечера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фестивали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математических боев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математические карусели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математические игры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конкурсы инсценированной математической задачи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тренинги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</a:rPr>
              <a:t>флешмобы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выставки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газет 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фотогалерей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http://distansizova.ucoz.ru/MBOUSOH14/logotip_po_matematik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4"/>
          <a:stretch/>
        </p:blipFill>
        <p:spPr bwMode="auto">
          <a:xfrm>
            <a:off x="4010300" y="4942647"/>
            <a:ext cx="4952360" cy="179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2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340768"/>
            <a:ext cx="6732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“Главным ресурсом развивающего 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  общества являются люди,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 не столько подготовленные,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сколько развивающиеся непрерывно”.                           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Петр Георгиевич  Щедровицкий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http://vladnews.ru/uploads/news/2015/11/20/ce7f214183e8632c391587f36dc273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90577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hool40m.edusite.ru/images/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" y="1484784"/>
            <a:ext cx="3280569" cy="9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564904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педагога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- привить ребенку вкус к серьезной творческой работе. Необходимо чтобы в процессе воспитания и обучения присутствовало сотворчество учителя и ученика. Педагог должен расширять собственный кругозор, видеть перспективы развития науки, формировать умения общаться со способными детьми, организовывать их индивидуальную и совместную деятельность в соответствии с интересами, развивать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их творческий потенциал.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 descr="http://psyh-olog.ru/wp-content/uploads/2014/09/%D0%9F%D1%80%D0%BE%D0%B1%D0%BB%D0%B5%D0%BC%D1%8B-%D1%81%D0%BE%D0%B2%D1%80%D0%B5%D0%BC%D0%B5%D0%BD%D0%BD%D0%BE%D0%B3%D0%BE-%D0%BE%D0%B1%D1%80%D0%B0%D0%B7%D0%BE%D0%B2%D0%B0%D0%BD%D0%B8%D1%8F-%D1%81%D0%BF%D0%BE%D1%80%D1%8B-%D1%81-%D1%83%D1%87%D0%B8%D1%82%D0%B5%D0%BB%D0%B5%D0%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03446"/>
            <a:ext cx="3240360" cy="2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ndmyeducation.com/wp-content/uploads/2014/07/bigstock-Education-School-Boy-Learning-39486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15" y="3356992"/>
            <a:ext cx="4067944" cy="33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72084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«Образование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, которое включает в себя обретение навыка учиться, не начинает устаревать мгновенно… Скорее оно готовит обучающихся к тому, чтобы вести продолжительную интеллектуальную беседу с миром и, тем самым, не останавливаться в своем интеллектуальном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росте».</a:t>
            </a:r>
          </a:p>
          <a:p>
            <a:pPr algn="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Чарлз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Темпл</a:t>
            </a:r>
          </a:p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чало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49" y="1484784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412776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</a:rPr>
              <a:t> Воспитание ориентировано на достижение определённого идеала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, т. е. образа человека, имеющего приоритетное значение для общества в конкретно‑</a:t>
            </a:r>
          </a:p>
          <a:p>
            <a:pPr algn="just"/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исторических социокультурных  условиях.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81829275"/>
              </p:ext>
            </p:extLst>
          </p:nvPr>
        </p:nvGraphicFramePr>
        <p:xfrm>
          <a:off x="179512" y="2564904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7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31746" r="50931" b="35167"/>
          <a:stretch/>
        </p:blipFill>
        <p:spPr bwMode="auto">
          <a:xfrm>
            <a:off x="4716016" y="2686037"/>
            <a:ext cx="4176464" cy="261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417929"/>
            <a:ext cx="8496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«Человек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– это наша главная задача, и внеурочное время – то самое, когда можно с ребенком говорить и что-то делать, чтобы он вырос гражданином нашей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страны».</a:t>
            </a:r>
          </a:p>
          <a:p>
            <a:pPr algn="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министр образования Ольга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Васильева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02" y="1340768"/>
            <a:ext cx="9131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воспитательный  идеал является высшей целью образования</a:t>
            </a:r>
            <a:endParaRPr lang="ru-RU" sz="3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5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172" y="1340768"/>
            <a:ext cx="9025324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Особенности организации воспитательной системы в условиях реализации ФГОС нового поколения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http://dsad_soln.ust.edu54.ru/images/custom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589240"/>
            <a:ext cx="3093368" cy="112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79512" y="2492896"/>
            <a:ext cx="87820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0875" algn="l"/>
                <a:tab pos="1301750" algn="l"/>
                <a:tab pos="1954213" algn="l"/>
                <a:tab pos="2606675" algn="l"/>
                <a:tab pos="3259138" algn="l"/>
                <a:tab pos="3911600" algn="l"/>
                <a:tab pos="4564063" algn="l"/>
                <a:tab pos="5216525" algn="l"/>
                <a:tab pos="5868988" algn="l"/>
                <a:tab pos="6521450" algn="l"/>
                <a:tab pos="7173913" algn="l"/>
                <a:tab pos="7826375" algn="l"/>
                <a:tab pos="8478838" algn="l"/>
                <a:tab pos="9129713" algn="l"/>
                <a:tab pos="97821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en-US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Современный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национальный воспитательный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 </a:t>
            </a:r>
            <a:r>
              <a:rPr lang="en-US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идеал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 </a:t>
            </a:r>
            <a:r>
              <a:rPr lang="en-US" altLang="ru-RU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—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это 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+mn-lt"/>
              <a:cs typeface="Arial" charset="0"/>
            </a:endParaRPr>
          </a:p>
          <a:p>
            <a:pPr algn="just" eaLnBrk="1" hangingPunct="1">
              <a:lnSpc>
                <a:spcPct val="95000"/>
              </a:lnSpc>
            </a:pP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</a:t>
            </a:r>
          </a:p>
          <a:p>
            <a:pPr algn="just" eaLnBrk="1" hangingPunct="1">
              <a:lnSpc>
                <a:spcPct val="95000"/>
              </a:lnSpc>
            </a:pPr>
            <a:r>
              <a:rPr lang="en-US" altLang="ru-RU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страны, укоренённый в духовных и культурных традициях многонационального народа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358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67" y="1916832"/>
            <a:ext cx="90016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патриотизм 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любовь к своей малой Родине, своему народу, к России, служение Отечеству;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гражданственность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 – закон и порядок, свобода совести и вероисповедания, правовое государство;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 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социальная солидарность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 – свобода личная и национальная, доверие к людям, институтам государства и гражданского общества, справедливость, милосердие, честь, достоинство;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человечество 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мир во всем мире, многообразие культур и народов, прогресс человечества, международное сотрудничество,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 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наука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 – ценность знания, стремление к истине, научная картина мира;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 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семья 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любовь и верность, здоровье, достаток, уважение к родителям, забота о старших и младших, забота о продолжении рода;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труд и творчество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 – уважение к труду, творчество и созидание, целеустремленность и настойчивость;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традиционные российские религии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 – представление о вере, духовности, религиозной жизни человека, толерантности, формируемые на основе межконфессионального диалога;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искусство и литература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 – красота, гармония, духовный мир человека, нравственный выбор, смысл жизни, эстетическое развитие, этическое развитие;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природа 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эволюция, родная земля, заповедная природа, планета Земля, экологическое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сознание.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89" y="1386753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Система базовых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национальных ценностей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cpdme.com/Resources/Pictures/Fotolia_10738346_Subscription_XXL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02" b="9148"/>
          <a:stretch/>
        </p:blipFill>
        <p:spPr bwMode="auto">
          <a:xfrm>
            <a:off x="4283968" y="3500932"/>
            <a:ext cx="4722009" cy="320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одержимое 2"/>
          <p:cNvSpPr txBox="1">
            <a:spLocks/>
          </p:cNvSpPr>
          <p:nvPr/>
        </p:nvSpPr>
        <p:spPr>
          <a:xfrm>
            <a:off x="35496" y="1844824"/>
            <a:ext cx="9073008" cy="38884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1. Урочная деятельность 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Формирование основ гражданского и правового сознания на учебных дисциплинах.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Проведение часов общения по гражданско-патриотическому воспитанию.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2. Внеурочная деятельность </a:t>
            </a:r>
          </a:p>
          <a:p>
            <a:pPr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П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роведение общешкольных мероприятий.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Деятельность кружков и секций.</a:t>
            </a:r>
          </a:p>
          <a:p>
            <a:pPr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Взаимодействие с общественными организациями и доп. образованием.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3. Внешкольная деятельность</a:t>
            </a:r>
          </a:p>
          <a:p>
            <a:pPr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Участие в городских конкурсах.</a:t>
            </a:r>
          </a:p>
          <a:p>
            <a:pPr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Участие в благотворительных акциях, полезных делах, экскурсии.</a:t>
            </a:r>
          </a:p>
          <a:p>
            <a:pPr marL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4. Семейное воспитание</a:t>
            </a:r>
          </a:p>
          <a:p>
            <a:pPr marL="0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Система творческих заданий для выполнения  которых нужна   помощь родителей.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23" y="1260049"/>
            <a:ext cx="3700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Виды деятельности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enuda.ru/nuda/204/203537/203537_html_6ad9832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5103" r="986" b="2303"/>
          <a:stretch/>
        </p:blipFill>
        <p:spPr bwMode="auto">
          <a:xfrm>
            <a:off x="107503" y="1484784"/>
            <a:ext cx="8928993" cy="490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729</Words>
  <Application>Microsoft Office PowerPoint</Application>
  <PresentationFormat>Экран (4:3)</PresentationFormat>
  <Paragraphs>95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SventsitskyGM</cp:lastModifiedBy>
  <cp:revision>36</cp:revision>
  <dcterms:created xsi:type="dcterms:W3CDTF">2016-10-11T18:12:39Z</dcterms:created>
  <dcterms:modified xsi:type="dcterms:W3CDTF">2017-11-23T11:06:19Z</dcterms:modified>
</cp:coreProperties>
</file>