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6"/>
  </p:notesMasterIdLst>
  <p:sldIdLst>
    <p:sldId id="256" r:id="rId2"/>
    <p:sldId id="260" r:id="rId3"/>
    <p:sldId id="258" r:id="rId4"/>
    <p:sldId id="334" r:id="rId5"/>
    <p:sldId id="335" r:id="rId6"/>
    <p:sldId id="336" r:id="rId7"/>
    <p:sldId id="337" r:id="rId8"/>
    <p:sldId id="338" r:id="rId9"/>
    <p:sldId id="329" r:id="rId10"/>
    <p:sldId id="342" r:id="rId11"/>
    <p:sldId id="340" r:id="rId12"/>
    <p:sldId id="344" r:id="rId13"/>
    <p:sldId id="325" r:id="rId14"/>
    <p:sldId id="343" r:id="rId15"/>
    <p:sldId id="355" r:id="rId16"/>
    <p:sldId id="330" r:id="rId17"/>
    <p:sldId id="331" r:id="rId18"/>
    <p:sldId id="332" r:id="rId19"/>
    <p:sldId id="333" r:id="rId20"/>
    <p:sldId id="323" r:id="rId21"/>
    <p:sldId id="351" r:id="rId22"/>
    <p:sldId id="352" r:id="rId23"/>
    <p:sldId id="354" r:id="rId24"/>
    <p:sldId id="357" r:id="rId25"/>
    <p:sldId id="356" r:id="rId26"/>
    <p:sldId id="358" r:id="rId27"/>
    <p:sldId id="348" r:id="rId28"/>
    <p:sldId id="326" r:id="rId29"/>
    <p:sldId id="309" r:id="rId30"/>
    <p:sldId id="324" r:id="rId31"/>
    <p:sldId id="345" r:id="rId32"/>
    <p:sldId id="346" r:id="rId33"/>
    <p:sldId id="347" r:id="rId34"/>
    <p:sldId id="32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6600"/>
    <a:srgbClr val="345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713" autoAdjust="0"/>
  </p:normalViewPr>
  <p:slideViewPr>
    <p:cSldViewPr>
      <p:cViewPr>
        <p:scale>
          <a:sx n="75" d="100"/>
          <a:sy n="75" d="100"/>
        </p:scale>
        <p:origin x="-990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2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33EA8-2899-442F-B8A5-77DBC0D6498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CB338-F2EC-42F4-9379-7EE3AAB13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3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CB338-F2EC-42F4-9379-7EE3AAB13E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13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E1F56-3C85-4F31-AFC4-17DDDA3D15CA}" type="slidenum">
              <a:rPr lang="ru-RU" altLang="ru-RU">
                <a:solidFill>
                  <a:prstClr val="black"/>
                </a:solidFill>
              </a:rPr>
              <a:pPr/>
              <a:t>17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CB338-F2EC-42F4-9379-7EE3AAB13E4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64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EC51B-448F-4806-B01D-DAAF2C7EBC75}" type="slidenum">
              <a:rPr lang="ru-RU" altLang="ru-RU">
                <a:solidFill>
                  <a:prstClr val="black"/>
                </a:solidFill>
              </a:rPr>
              <a:pPr/>
              <a:t>19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E9A864E6-10D7-4585-8AC8-759CDA6B8F62}" type="slidenum">
              <a:rPr lang="ru-RU" altLang="ru-RU" smtClean="0">
                <a:solidFill>
                  <a:srgbClr val="000000"/>
                </a:solidFill>
              </a:rPr>
              <a:pPr/>
              <a:t>21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1484168C-13C1-4939-9A37-B93FFBEFCA4A}" type="slidenum">
              <a:rPr lang="ru-RU" altLang="ru-RU" smtClean="0">
                <a:solidFill>
                  <a:srgbClr val="000000"/>
                </a:solidFill>
              </a:rPr>
              <a:pPr/>
              <a:t>22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1484168C-13C1-4939-9A37-B93FFBEFCA4A}" type="slidenum">
              <a:rPr lang="ru-RU" altLang="ru-RU" smtClean="0">
                <a:solidFill>
                  <a:srgbClr val="000000"/>
                </a:solidFill>
              </a:rPr>
              <a:pPr/>
              <a:t>23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54011-FAC9-498F-89B6-6D07A2962E5A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 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6A6BD9-F950-42DD-A401-127D15099613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 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07192-994D-4F2B-B264-374C4CFA5910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 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6AF31-E450-43F1-BB29-7A7158E143C0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48980-D43D-4CEA-8E9D-C6C59FBDE4EF}" type="slidenum">
              <a:rPr lang="ru-RU" altLang="ru-RU">
                <a:solidFill>
                  <a:prstClr val="black"/>
                </a:solidFill>
              </a:rPr>
              <a:pPr/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F628F-3B57-4440-B523-D36D88F5DBF6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A4E49-5F74-45D9-A4EB-D26849CA7170}" type="slidenum">
              <a:rPr lang="ru-RU" altLang="ru-RU">
                <a:solidFill>
                  <a:prstClr val="black"/>
                </a:solidFill>
              </a:rPr>
              <a:pPr/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343BA-E77A-4A84-B674-2EF49EBBA318}" type="slidenum">
              <a:rPr lang="ru-RU" altLang="ru-RU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DAD70-68B8-4985-9038-57DB02AF7F7C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D16CD6-A067-49CB-B12C-DDA7E02E2D55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03DAD-2DDB-47B5-BB2F-A90FC5B9409F}" type="slidenum">
              <a:rPr lang="ru-RU" altLang="ru-RU">
                <a:solidFill>
                  <a:prstClr val="black"/>
                </a:solidFill>
              </a:rPr>
              <a:pPr/>
              <a:t>16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b7_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G:\&#1042;&#1045;&#1041;&#1048;&#1053;&#1040;&#1056;_2017_&#1076;&#1077;&#1082;&#1072;&#1073;&#1088;&#1100;\&#1043;&#1086;&#1090;&#1086;&#1088;&#1086;_&#1076;&#1077;&#1082;&#1072;&#1073;&#1088;&#1100;_2017\b12.pdf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295921" y="1124744"/>
            <a:ext cx="6911975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kern="10" dirty="0" smtClean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+mj-lt"/>
                <a:cs typeface="Times New Roman"/>
              </a:rPr>
              <a:t>Готовимся к ЕГЭ и ОГЭ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2240" y="6309320"/>
            <a:ext cx="192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Ставрополь, 2018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03" name="Text Box 51"/>
          <p:cNvSpPr txBox="1">
            <a:spLocks noChangeArrowheads="1"/>
          </p:cNvSpPr>
          <p:nvPr/>
        </p:nvSpPr>
        <p:spPr bwMode="auto">
          <a:xfrm>
            <a:off x="228600" y="152400"/>
            <a:ext cx="891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</a:rPr>
              <a:t>На путь по течению реки катер затратил 3ч, а на обратный путь 4,5ч. Какова скорость течения реки, если скорость катера относительно воды 25 км/ч?</a:t>
            </a:r>
          </a:p>
        </p:txBody>
      </p:sp>
      <p:grpSp>
        <p:nvGrpSpPr>
          <p:cNvPr id="100361" name="Group 9"/>
          <p:cNvGrpSpPr>
            <a:grpSpLocks/>
          </p:cNvGrpSpPr>
          <p:nvPr/>
        </p:nvGrpSpPr>
        <p:grpSpPr bwMode="auto">
          <a:xfrm rot="413717">
            <a:off x="6172200" y="4821238"/>
            <a:ext cx="2762250" cy="893762"/>
            <a:chOff x="3366" y="1007"/>
            <a:chExt cx="1740" cy="563"/>
          </a:xfrm>
        </p:grpSpPr>
        <p:sp>
          <p:nvSpPr>
            <p:cNvPr id="100362" name="Freeform 10"/>
            <p:cNvSpPr>
              <a:spLocks/>
            </p:cNvSpPr>
            <p:nvPr/>
          </p:nvSpPr>
          <p:spPr bwMode="auto">
            <a:xfrm>
              <a:off x="3744" y="1378"/>
              <a:ext cx="1362" cy="192"/>
            </a:xfrm>
            <a:custGeom>
              <a:avLst/>
              <a:gdLst>
                <a:gd name="T0" fmla="*/ 1362 w 1362"/>
                <a:gd name="T1" fmla="*/ 0 h 192"/>
                <a:gd name="T2" fmla="*/ 0 w 1362"/>
                <a:gd name="T3" fmla="*/ 192 h 192"/>
                <a:gd name="T4" fmla="*/ 0 w 1362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2" h="192">
                  <a:moveTo>
                    <a:pt x="1362" y="0"/>
                  </a:moveTo>
                  <a:lnTo>
                    <a:pt x="0" y="192"/>
                  </a:lnTo>
                  <a:lnTo>
                    <a:pt x="0" y="192"/>
                  </a:lnTo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0363" name="Rectangle 11"/>
            <p:cNvSpPr>
              <a:spLocks noChangeArrowheads="1"/>
            </p:cNvSpPr>
            <p:nvPr/>
          </p:nvSpPr>
          <p:spPr bwMode="auto">
            <a:xfrm rot="-373429">
              <a:off x="3366" y="1007"/>
              <a:ext cx="156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3600" b="1" i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 v</a:t>
              </a:r>
              <a:r>
                <a:rPr lang="ru-RU" altLang="ru-RU" sz="2400" b="1" i="1" baseline="-2500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соб</a:t>
              </a:r>
              <a:r>
                <a:rPr lang="en-US" altLang="ru-RU" sz="2400" b="1" i="1" baseline="-2500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altLang="ru-RU" sz="2400" b="1" i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=</a:t>
              </a:r>
              <a:r>
                <a:rPr lang="en-US" altLang="ru-RU" sz="2400" b="1" i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ru-RU" sz="2400" b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25</a:t>
              </a:r>
              <a:r>
                <a:rPr lang="ru-RU" altLang="ru-RU" sz="2400" b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км/ч</a:t>
              </a:r>
            </a:p>
          </p:txBody>
        </p:sp>
      </p:grpSp>
      <p:sp>
        <p:nvSpPr>
          <p:cNvPr id="100364" name="Freeform 12"/>
          <p:cNvSpPr>
            <a:spLocks/>
          </p:cNvSpPr>
          <p:nvPr/>
        </p:nvSpPr>
        <p:spPr bwMode="auto">
          <a:xfrm rot="348712">
            <a:off x="-457200" y="5340350"/>
            <a:ext cx="10160000" cy="1784350"/>
          </a:xfrm>
          <a:custGeom>
            <a:avLst/>
            <a:gdLst>
              <a:gd name="T0" fmla="*/ 335 w 6400"/>
              <a:gd name="T1" fmla="*/ 687 h 1124"/>
              <a:gd name="T2" fmla="*/ 391 w 6400"/>
              <a:gd name="T3" fmla="*/ 691 h 1124"/>
              <a:gd name="T4" fmla="*/ 2674 w 6400"/>
              <a:gd name="T5" fmla="*/ 444 h 1124"/>
              <a:gd name="T6" fmla="*/ 4249 w 6400"/>
              <a:gd name="T7" fmla="*/ 244 h 1124"/>
              <a:gd name="T8" fmla="*/ 4627 w 6400"/>
              <a:gd name="T9" fmla="*/ 236 h 1124"/>
              <a:gd name="T10" fmla="*/ 6076 w 6400"/>
              <a:gd name="T11" fmla="*/ 2 h 1124"/>
              <a:gd name="T12" fmla="*/ 6094 w 6400"/>
              <a:gd name="T13" fmla="*/ 247 h 1124"/>
              <a:gd name="T14" fmla="*/ 6105 w 6400"/>
              <a:gd name="T15" fmla="*/ 353 h 1124"/>
              <a:gd name="T16" fmla="*/ 4318 w 6400"/>
              <a:gd name="T17" fmla="*/ 603 h 1124"/>
              <a:gd name="T18" fmla="*/ 2575 w 6400"/>
              <a:gd name="T19" fmla="*/ 768 h 1124"/>
              <a:gd name="T20" fmla="*/ 695 w 6400"/>
              <a:gd name="T21" fmla="*/ 1045 h 1124"/>
              <a:gd name="T22" fmla="*/ 169 w 6400"/>
              <a:gd name="T23" fmla="*/ 964 h 1124"/>
              <a:gd name="T24" fmla="*/ 201 w 6400"/>
              <a:gd name="T25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00" h="1124">
                <a:moveTo>
                  <a:pt x="335" y="687"/>
                </a:moveTo>
                <a:cubicBezTo>
                  <a:pt x="168" y="708"/>
                  <a:pt x="0" y="731"/>
                  <a:pt x="391" y="691"/>
                </a:cubicBezTo>
                <a:cubicBezTo>
                  <a:pt x="780" y="650"/>
                  <a:pt x="2031" y="518"/>
                  <a:pt x="2674" y="444"/>
                </a:cubicBezTo>
                <a:cubicBezTo>
                  <a:pt x="3317" y="370"/>
                  <a:pt x="3924" y="279"/>
                  <a:pt x="4249" y="244"/>
                </a:cubicBezTo>
                <a:cubicBezTo>
                  <a:pt x="4574" y="209"/>
                  <a:pt x="4323" y="276"/>
                  <a:pt x="4627" y="236"/>
                </a:cubicBezTo>
                <a:cubicBezTo>
                  <a:pt x="4931" y="196"/>
                  <a:pt x="5832" y="0"/>
                  <a:pt x="6076" y="2"/>
                </a:cubicBezTo>
                <a:cubicBezTo>
                  <a:pt x="6321" y="4"/>
                  <a:pt x="6089" y="189"/>
                  <a:pt x="6094" y="247"/>
                </a:cubicBezTo>
                <a:cubicBezTo>
                  <a:pt x="6100" y="306"/>
                  <a:pt x="6400" y="293"/>
                  <a:pt x="6105" y="353"/>
                </a:cubicBezTo>
                <a:cubicBezTo>
                  <a:pt x="5809" y="412"/>
                  <a:pt x="4907" y="534"/>
                  <a:pt x="4318" y="603"/>
                </a:cubicBezTo>
                <a:cubicBezTo>
                  <a:pt x="3729" y="672"/>
                  <a:pt x="3179" y="694"/>
                  <a:pt x="2575" y="768"/>
                </a:cubicBezTo>
                <a:cubicBezTo>
                  <a:pt x="1972" y="841"/>
                  <a:pt x="1096" y="1012"/>
                  <a:pt x="695" y="1045"/>
                </a:cubicBezTo>
                <a:cubicBezTo>
                  <a:pt x="294" y="1078"/>
                  <a:pt x="251" y="951"/>
                  <a:pt x="169" y="964"/>
                </a:cubicBezTo>
                <a:cubicBezTo>
                  <a:pt x="87" y="977"/>
                  <a:pt x="194" y="1091"/>
                  <a:pt x="201" y="1124"/>
                </a:cubicBezTo>
              </a:path>
            </a:pathLst>
          </a:custGeom>
          <a:gradFill rotWithShape="1">
            <a:gsLst>
              <a:gs pos="0">
                <a:srgbClr val="CCFFFF"/>
              </a:gs>
              <a:gs pos="50000">
                <a:srgbClr val="66CCFF"/>
              </a:gs>
              <a:gs pos="100000">
                <a:srgbClr val="CCFF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000000"/>
              </a:solidFill>
            </a:endParaRPr>
          </a:p>
        </p:txBody>
      </p:sp>
      <p:grpSp>
        <p:nvGrpSpPr>
          <p:cNvPr id="100366" name="Group 14"/>
          <p:cNvGrpSpPr>
            <a:grpSpLocks/>
          </p:cNvGrpSpPr>
          <p:nvPr/>
        </p:nvGrpSpPr>
        <p:grpSpPr bwMode="auto">
          <a:xfrm rot="21137484" flipH="1">
            <a:off x="109538" y="5397500"/>
            <a:ext cx="9186862" cy="1006475"/>
            <a:chOff x="-27" y="3112"/>
            <a:chExt cx="5787" cy="634"/>
          </a:xfrm>
        </p:grpSpPr>
        <p:sp>
          <p:nvSpPr>
            <p:cNvPr id="100367" name="Freeform 15"/>
            <p:cNvSpPr>
              <a:spLocks/>
            </p:cNvSpPr>
            <p:nvPr/>
          </p:nvSpPr>
          <p:spPr bwMode="auto">
            <a:xfrm rot="21161318" flipH="1">
              <a:off x="-27" y="3635"/>
              <a:ext cx="1464" cy="111"/>
            </a:xfrm>
            <a:custGeom>
              <a:avLst/>
              <a:gdLst>
                <a:gd name="T0" fmla="*/ 0 w 5837"/>
                <a:gd name="T1" fmla="*/ 816 h 927"/>
                <a:gd name="T2" fmla="*/ 556 w 5837"/>
                <a:gd name="T3" fmla="*/ 99 h 927"/>
                <a:gd name="T4" fmla="*/ 1010 w 5837"/>
                <a:gd name="T5" fmla="*/ 442 h 927"/>
                <a:gd name="T6" fmla="*/ 697 w 5837"/>
                <a:gd name="T7" fmla="*/ 301 h 927"/>
                <a:gd name="T8" fmla="*/ 455 w 5837"/>
                <a:gd name="T9" fmla="*/ 594 h 927"/>
                <a:gd name="T10" fmla="*/ 727 w 5837"/>
                <a:gd name="T11" fmla="*/ 877 h 927"/>
                <a:gd name="T12" fmla="*/ 1071 w 5837"/>
                <a:gd name="T13" fmla="*/ 675 h 927"/>
                <a:gd name="T14" fmla="*/ 1263 w 5837"/>
                <a:gd name="T15" fmla="*/ 311 h 927"/>
                <a:gd name="T16" fmla="*/ 1627 w 5837"/>
                <a:gd name="T17" fmla="*/ 79 h 927"/>
                <a:gd name="T18" fmla="*/ 1940 w 5837"/>
                <a:gd name="T19" fmla="*/ 372 h 927"/>
                <a:gd name="T20" fmla="*/ 1667 w 5837"/>
                <a:gd name="T21" fmla="*/ 281 h 927"/>
                <a:gd name="T22" fmla="*/ 1485 w 5837"/>
                <a:gd name="T23" fmla="*/ 594 h 927"/>
                <a:gd name="T24" fmla="*/ 1738 w 5837"/>
                <a:gd name="T25" fmla="*/ 907 h 927"/>
                <a:gd name="T26" fmla="*/ 2112 w 5837"/>
                <a:gd name="T27" fmla="*/ 715 h 927"/>
                <a:gd name="T28" fmla="*/ 2213 w 5837"/>
                <a:gd name="T29" fmla="*/ 392 h 927"/>
                <a:gd name="T30" fmla="*/ 2546 w 5837"/>
                <a:gd name="T31" fmla="*/ 58 h 927"/>
                <a:gd name="T32" fmla="*/ 2910 w 5837"/>
                <a:gd name="T33" fmla="*/ 382 h 927"/>
                <a:gd name="T34" fmla="*/ 2607 w 5837"/>
                <a:gd name="T35" fmla="*/ 301 h 927"/>
                <a:gd name="T36" fmla="*/ 2465 w 5837"/>
                <a:gd name="T37" fmla="*/ 584 h 927"/>
                <a:gd name="T38" fmla="*/ 2496 w 5837"/>
                <a:gd name="T39" fmla="*/ 756 h 927"/>
                <a:gd name="T40" fmla="*/ 2839 w 5837"/>
                <a:gd name="T41" fmla="*/ 897 h 927"/>
                <a:gd name="T42" fmla="*/ 3052 w 5837"/>
                <a:gd name="T43" fmla="*/ 766 h 927"/>
                <a:gd name="T44" fmla="*/ 3102 w 5837"/>
                <a:gd name="T45" fmla="*/ 614 h 927"/>
                <a:gd name="T46" fmla="*/ 3183 w 5837"/>
                <a:gd name="T47" fmla="*/ 402 h 927"/>
                <a:gd name="T48" fmla="*/ 3294 w 5837"/>
                <a:gd name="T49" fmla="*/ 169 h 927"/>
                <a:gd name="T50" fmla="*/ 3486 w 5837"/>
                <a:gd name="T51" fmla="*/ 48 h 927"/>
                <a:gd name="T52" fmla="*/ 3708 w 5837"/>
                <a:gd name="T53" fmla="*/ 109 h 927"/>
                <a:gd name="T54" fmla="*/ 3900 w 5837"/>
                <a:gd name="T55" fmla="*/ 372 h 927"/>
                <a:gd name="T56" fmla="*/ 3567 w 5837"/>
                <a:gd name="T57" fmla="*/ 240 h 927"/>
                <a:gd name="T58" fmla="*/ 3456 w 5837"/>
                <a:gd name="T59" fmla="*/ 483 h 927"/>
                <a:gd name="T60" fmla="*/ 3425 w 5837"/>
                <a:gd name="T61" fmla="*/ 604 h 927"/>
                <a:gd name="T62" fmla="*/ 3476 w 5837"/>
                <a:gd name="T63" fmla="*/ 756 h 927"/>
                <a:gd name="T64" fmla="*/ 3587 w 5837"/>
                <a:gd name="T65" fmla="*/ 826 h 927"/>
                <a:gd name="T66" fmla="*/ 3729 w 5837"/>
                <a:gd name="T67" fmla="*/ 857 h 927"/>
                <a:gd name="T68" fmla="*/ 3900 w 5837"/>
                <a:gd name="T69" fmla="*/ 796 h 927"/>
                <a:gd name="T70" fmla="*/ 4133 w 5837"/>
                <a:gd name="T71" fmla="*/ 584 h 927"/>
                <a:gd name="T72" fmla="*/ 4173 w 5837"/>
                <a:gd name="T73" fmla="*/ 422 h 927"/>
                <a:gd name="T74" fmla="*/ 4436 w 5837"/>
                <a:gd name="T75" fmla="*/ 18 h 927"/>
                <a:gd name="T76" fmla="*/ 4871 w 5837"/>
                <a:gd name="T77" fmla="*/ 311 h 927"/>
                <a:gd name="T78" fmla="*/ 4567 w 5837"/>
                <a:gd name="T79" fmla="*/ 240 h 927"/>
                <a:gd name="T80" fmla="*/ 4416 w 5837"/>
                <a:gd name="T81" fmla="*/ 503 h 927"/>
                <a:gd name="T82" fmla="*/ 4416 w 5837"/>
                <a:gd name="T83" fmla="*/ 725 h 927"/>
                <a:gd name="T84" fmla="*/ 4588 w 5837"/>
                <a:gd name="T85" fmla="*/ 826 h 927"/>
                <a:gd name="T86" fmla="*/ 4891 w 5837"/>
                <a:gd name="T87" fmla="*/ 867 h 927"/>
                <a:gd name="T88" fmla="*/ 5073 w 5837"/>
                <a:gd name="T89" fmla="*/ 604 h 927"/>
                <a:gd name="T90" fmla="*/ 5153 w 5837"/>
                <a:gd name="T91" fmla="*/ 372 h 927"/>
                <a:gd name="T92" fmla="*/ 5295 w 5837"/>
                <a:gd name="T93" fmla="*/ 129 h 927"/>
                <a:gd name="T94" fmla="*/ 5497 w 5837"/>
                <a:gd name="T95" fmla="*/ 58 h 927"/>
                <a:gd name="T96" fmla="*/ 5740 w 5837"/>
                <a:gd name="T97" fmla="*/ 190 h 927"/>
                <a:gd name="T98" fmla="*/ 5810 w 5837"/>
                <a:gd name="T99" fmla="*/ 442 h 927"/>
                <a:gd name="T100" fmla="*/ 5578 w 5837"/>
                <a:gd name="T101" fmla="*/ 240 h 927"/>
                <a:gd name="T102" fmla="*/ 5366 w 5837"/>
                <a:gd name="T103" fmla="*/ 553 h 927"/>
                <a:gd name="T104" fmla="*/ 5416 w 5837"/>
                <a:gd name="T105" fmla="*/ 725 h 927"/>
                <a:gd name="T106" fmla="*/ 5537 w 5837"/>
                <a:gd name="T107" fmla="*/ 836 h 927"/>
                <a:gd name="T108" fmla="*/ 5719 w 5837"/>
                <a:gd name="T109" fmla="*/ 867 h 927"/>
                <a:gd name="T110" fmla="*/ 5750 w 5837"/>
                <a:gd name="T111" fmla="*/ 766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0368" name="Freeform 16"/>
            <p:cNvSpPr>
              <a:spLocks/>
            </p:cNvSpPr>
            <p:nvPr/>
          </p:nvSpPr>
          <p:spPr bwMode="auto">
            <a:xfrm rot="21161318" flipH="1">
              <a:off x="1433" y="3460"/>
              <a:ext cx="1464" cy="111"/>
            </a:xfrm>
            <a:custGeom>
              <a:avLst/>
              <a:gdLst>
                <a:gd name="T0" fmla="*/ 0 w 5837"/>
                <a:gd name="T1" fmla="*/ 816 h 927"/>
                <a:gd name="T2" fmla="*/ 556 w 5837"/>
                <a:gd name="T3" fmla="*/ 99 h 927"/>
                <a:gd name="T4" fmla="*/ 1010 w 5837"/>
                <a:gd name="T5" fmla="*/ 442 h 927"/>
                <a:gd name="T6" fmla="*/ 697 w 5837"/>
                <a:gd name="T7" fmla="*/ 301 h 927"/>
                <a:gd name="T8" fmla="*/ 455 w 5837"/>
                <a:gd name="T9" fmla="*/ 594 h 927"/>
                <a:gd name="T10" fmla="*/ 727 w 5837"/>
                <a:gd name="T11" fmla="*/ 877 h 927"/>
                <a:gd name="T12" fmla="*/ 1071 w 5837"/>
                <a:gd name="T13" fmla="*/ 675 h 927"/>
                <a:gd name="T14" fmla="*/ 1263 w 5837"/>
                <a:gd name="T15" fmla="*/ 311 h 927"/>
                <a:gd name="T16" fmla="*/ 1627 w 5837"/>
                <a:gd name="T17" fmla="*/ 79 h 927"/>
                <a:gd name="T18" fmla="*/ 1940 w 5837"/>
                <a:gd name="T19" fmla="*/ 372 h 927"/>
                <a:gd name="T20" fmla="*/ 1667 w 5837"/>
                <a:gd name="T21" fmla="*/ 281 h 927"/>
                <a:gd name="T22" fmla="*/ 1485 w 5837"/>
                <a:gd name="T23" fmla="*/ 594 h 927"/>
                <a:gd name="T24" fmla="*/ 1738 w 5837"/>
                <a:gd name="T25" fmla="*/ 907 h 927"/>
                <a:gd name="T26" fmla="*/ 2112 w 5837"/>
                <a:gd name="T27" fmla="*/ 715 h 927"/>
                <a:gd name="T28" fmla="*/ 2213 w 5837"/>
                <a:gd name="T29" fmla="*/ 392 h 927"/>
                <a:gd name="T30" fmla="*/ 2546 w 5837"/>
                <a:gd name="T31" fmla="*/ 58 h 927"/>
                <a:gd name="T32" fmla="*/ 2910 w 5837"/>
                <a:gd name="T33" fmla="*/ 382 h 927"/>
                <a:gd name="T34" fmla="*/ 2607 w 5837"/>
                <a:gd name="T35" fmla="*/ 301 h 927"/>
                <a:gd name="T36" fmla="*/ 2465 w 5837"/>
                <a:gd name="T37" fmla="*/ 584 h 927"/>
                <a:gd name="T38" fmla="*/ 2496 w 5837"/>
                <a:gd name="T39" fmla="*/ 756 h 927"/>
                <a:gd name="T40" fmla="*/ 2839 w 5837"/>
                <a:gd name="T41" fmla="*/ 897 h 927"/>
                <a:gd name="T42" fmla="*/ 3052 w 5837"/>
                <a:gd name="T43" fmla="*/ 766 h 927"/>
                <a:gd name="T44" fmla="*/ 3102 w 5837"/>
                <a:gd name="T45" fmla="*/ 614 h 927"/>
                <a:gd name="T46" fmla="*/ 3183 w 5837"/>
                <a:gd name="T47" fmla="*/ 402 h 927"/>
                <a:gd name="T48" fmla="*/ 3294 w 5837"/>
                <a:gd name="T49" fmla="*/ 169 h 927"/>
                <a:gd name="T50" fmla="*/ 3486 w 5837"/>
                <a:gd name="T51" fmla="*/ 48 h 927"/>
                <a:gd name="T52" fmla="*/ 3708 w 5837"/>
                <a:gd name="T53" fmla="*/ 109 h 927"/>
                <a:gd name="T54" fmla="*/ 3900 w 5837"/>
                <a:gd name="T55" fmla="*/ 372 h 927"/>
                <a:gd name="T56" fmla="*/ 3567 w 5837"/>
                <a:gd name="T57" fmla="*/ 240 h 927"/>
                <a:gd name="T58" fmla="*/ 3456 w 5837"/>
                <a:gd name="T59" fmla="*/ 483 h 927"/>
                <a:gd name="T60" fmla="*/ 3425 w 5837"/>
                <a:gd name="T61" fmla="*/ 604 h 927"/>
                <a:gd name="T62" fmla="*/ 3476 w 5837"/>
                <a:gd name="T63" fmla="*/ 756 h 927"/>
                <a:gd name="T64" fmla="*/ 3587 w 5837"/>
                <a:gd name="T65" fmla="*/ 826 h 927"/>
                <a:gd name="T66" fmla="*/ 3729 w 5837"/>
                <a:gd name="T67" fmla="*/ 857 h 927"/>
                <a:gd name="T68" fmla="*/ 3900 w 5837"/>
                <a:gd name="T69" fmla="*/ 796 h 927"/>
                <a:gd name="T70" fmla="*/ 4133 w 5837"/>
                <a:gd name="T71" fmla="*/ 584 h 927"/>
                <a:gd name="T72" fmla="*/ 4173 w 5837"/>
                <a:gd name="T73" fmla="*/ 422 h 927"/>
                <a:gd name="T74" fmla="*/ 4436 w 5837"/>
                <a:gd name="T75" fmla="*/ 18 h 927"/>
                <a:gd name="T76" fmla="*/ 4871 w 5837"/>
                <a:gd name="T77" fmla="*/ 311 h 927"/>
                <a:gd name="T78" fmla="*/ 4567 w 5837"/>
                <a:gd name="T79" fmla="*/ 240 h 927"/>
                <a:gd name="T80" fmla="*/ 4416 w 5837"/>
                <a:gd name="T81" fmla="*/ 503 h 927"/>
                <a:gd name="T82" fmla="*/ 4416 w 5837"/>
                <a:gd name="T83" fmla="*/ 725 h 927"/>
                <a:gd name="T84" fmla="*/ 4588 w 5837"/>
                <a:gd name="T85" fmla="*/ 826 h 927"/>
                <a:gd name="T86" fmla="*/ 4891 w 5837"/>
                <a:gd name="T87" fmla="*/ 867 h 927"/>
                <a:gd name="T88" fmla="*/ 5073 w 5837"/>
                <a:gd name="T89" fmla="*/ 604 h 927"/>
                <a:gd name="T90" fmla="*/ 5153 w 5837"/>
                <a:gd name="T91" fmla="*/ 372 h 927"/>
                <a:gd name="T92" fmla="*/ 5295 w 5837"/>
                <a:gd name="T93" fmla="*/ 129 h 927"/>
                <a:gd name="T94" fmla="*/ 5497 w 5837"/>
                <a:gd name="T95" fmla="*/ 58 h 927"/>
                <a:gd name="T96" fmla="*/ 5740 w 5837"/>
                <a:gd name="T97" fmla="*/ 190 h 927"/>
                <a:gd name="T98" fmla="*/ 5810 w 5837"/>
                <a:gd name="T99" fmla="*/ 442 h 927"/>
                <a:gd name="T100" fmla="*/ 5578 w 5837"/>
                <a:gd name="T101" fmla="*/ 240 h 927"/>
                <a:gd name="T102" fmla="*/ 5366 w 5837"/>
                <a:gd name="T103" fmla="*/ 553 h 927"/>
                <a:gd name="T104" fmla="*/ 5416 w 5837"/>
                <a:gd name="T105" fmla="*/ 725 h 927"/>
                <a:gd name="T106" fmla="*/ 5537 w 5837"/>
                <a:gd name="T107" fmla="*/ 836 h 927"/>
                <a:gd name="T108" fmla="*/ 5719 w 5837"/>
                <a:gd name="T109" fmla="*/ 867 h 927"/>
                <a:gd name="T110" fmla="*/ 5750 w 5837"/>
                <a:gd name="T111" fmla="*/ 766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0369" name="Freeform 17"/>
            <p:cNvSpPr>
              <a:spLocks/>
            </p:cNvSpPr>
            <p:nvPr/>
          </p:nvSpPr>
          <p:spPr bwMode="auto">
            <a:xfrm rot="21161318" flipH="1">
              <a:off x="2863" y="3277"/>
              <a:ext cx="1464" cy="111"/>
            </a:xfrm>
            <a:custGeom>
              <a:avLst/>
              <a:gdLst>
                <a:gd name="T0" fmla="*/ 0 w 5837"/>
                <a:gd name="T1" fmla="*/ 816 h 927"/>
                <a:gd name="T2" fmla="*/ 556 w 5837"/>
                <a:gd name="T3" fmla="*/ 99 h 927"/>
                <a:gd name="T4" fmla="*/ 1010 w 5837"/>
                <a:gd name="T5" fmla="*/ 442 h 927"/>
                <a:gd name="T6" fmla="*/ 697 w 5837"/>
                <a:gd name="T7" fmla="*/ 301 h 927"/>
                <a:gd name="T8" fmla="*/ 455 w 5837"/>
                <a:gd name="T9" fmla="*/ 594 h 927"/>
                <a:gd name="T10" fmla="*/ 727 w 5837"/>
                <a:gd name="T11" fmla="*/ 877 h 927"/>
                <a:gd name="T12" fmla="*/ 1071 w 5837"/>
                <a:gd name="T13" fmla="*/ 675 h 927"/>
                <a:gd name="T14" fmla="*/ 1263 w 5837"/>
                <a:gd name="T15" fmla="*/ 311 h 927"/>
                <a:gd name="T16" fmla="*/ 1627 w 5837"/>
                <a:gd name="T17" fmla="*/ 79 h 927"/>
                <a:gd name="T18" fmla="*/ 1940 w 5837"/>
                <a:gd name="T19" fmla="*/ 372 h 927"/>
                <a:gd name="T20" fmla="*/ 1667 w 5837"/>
                <a:gd name="T21" fmla="*/ 281 h 927"/>
                <a:gd name="T22" fmla="*/ 1485 w 5837"/>
                <a:gd name="T23" fmla="*/ 594 h 927"/>
                <a:gd name="T24" fmla="*/ 1738 w 5837"/>
                <a:gd name="T25" fmla="*/ 907 h 927"/>
                <a:gd name="T26" fmla="*/ 2112 w 5837"/>
                <a:gd name="T27" fmla="*/ 715 h 927"/>
                <a:gd name="T28" fmla="*/ 2213 w 5837"/>
                <a:gd name="T29" fmla="*/ 392 h 927"/>
                <a:gd name="T30" fmla="*/ 2546 w 5837"/>
                <a:gd name="T31" fmla="*/ 58 h 927"/>
                <a:gd name="T32" fmla="*/ 2910 w 5837"/>
                <a:gd name="T33" fmla="*/ 382 h 927"/>
                <a:gd name="T34" fmla="*/ 2607 w 5837"/>
                <a:gd name="T35" fmla="*/ 301 h 927"/>
                <a:gd name="T36" fmla="*/ 2465 w 5837"/>
                <a:gd name="T37" fmla="*/ 584 h 927"/>
                <a:gd name="T38" fmla="*/ 2496 w 5837"/>
                <a:gd name="T39" fmla="*/ 756 h 927"/>
                <a:gd name="T40" fmla="*/ 2839 w 5837"/>
                <a:gd name="T41" fmla="*/ 897 h 927"/>
                <a:gd name="T42" fmla="*/ 3052 w 5837"/>
                <a:gd name="T43" fmla="*/ 766 h 927"/>
                <a:gd name="T44" fmla="*/ 3102 w 5837"/>
                <a:gd name="T45" fmla="*/ 614 h 927"/>
                <a:gd name="T46" fmla="*/ 3183 w 5837"/>
                <a:gd name="T47" fmla="*/ 402 h 927"/>
                <a:gd name="T48" fmla="*/ 3294 w 5837"/>
                <a:gd name="T49" fmla="*/ 169 h 927"/>
                <a:gd name="T50" fmla="*/ 3486 w 5837"/>
                <a:gd name="T51" fmla="*/ 48 h 927"/>
                <a:gd name="T52" fmla="*/ 3708 w 5837"/>
                <a:gd name="T53" fmla="*/ 109 h 927"/>
                <a:gd name="T54" fmla="*/ 3900 w 5837"/>
                <a:gd name="T55" fmla="*/ 372 h 927"/>
                <a:gd name="T56" fmla="*/ 3567 w 5837"/>
                <a:gd name="T57" fmla="*/ 240 h 927"/>
                <a:gd name="T58" fmla="*/ 3456 w 5837"/>
                <a:gd name="T59" fmla="*/ 483 h 927"/>
                <a:gd name="T60" fmla="*/ 3425 w 5837"/>
                <a:gd name="T61" fmla="*/ 604 h 927"/>
                <a:gd name="T62" fmla="*/ 3476 w 5837"/>
                <a:gd name="T63" fmla="*/ 756 h 927"/>
                <a:gd name="T64" fmla="*/ 3587 w 5837"/>
                <a:gd name="T65" fmla="*/ 826 h 927"/>
                <a:gd name="T66" fmla="*/ 3729 w 5837"/>
                <a:gd name="T67" fmla="*/ 857 h 927"/>
                <a:gd name="T68" fmla="*/ 3900 w 5837"/>
                <a:gd name="T69" fmla="*/ 796 h 927"/>
                <a:gd name="T70" fmla="*/ 4133 w 5837"/>
                <a:gd name="T71" fmla="*/ 584 h 927"/>
                <a:gd name="T72" fmla="*/ 4173 w 5837"/>
                <a:gd name="T73" fmla="*/ 422 h 927"/>
                <a:gd name="T74" fmla="*/ 4436 w 5837"/>
                <a:gd name="T75" fmla="*/ 18 h 927"/>
                <a:gd name="T76" fmla="*/ 4871 w 5837"/>
                <a:gd name="T77" fmla="*/ 311 h 927"/>
                <a:gd name="T78" fmla="*/ 4567 w 5837"/>
                <a:gd name="T79" fmla="*/ 240 h 927"/>
                <a:gd name="T80" fmla="*/ 4416 w 5837"/>
                <a:gd name="T81" fmla="*/ 503 h 927"/>
                <a:gd name="T82" fmla="*/ 4416 w 5837"/>
                <a:gd name="T83" fmla="*/ 725 h 927"/>
                <a:gd name="T84" fmla="*/ 4588 w 5837"/>
                <a:gd name="T85" fmla="*/ 826 h 927"/>
                <a:gd name="T86" fmla="*/ 4891 w 5837"/>
                <a:gd name="T87" fmla="*/ 867 h 927"/>
                <a:gd name="T88" fmla="*/ 5073 w 5837"/>
                <a:gd name="T89" fmla="*/ 604 h 927"/>
                <a:gd name="T90" fmla="*/ 5153 w 5837"/>
                <a:gd name="T91" fmla="*/ 372 h 927"/>
                <a:gd name="T92" fmla="*/ 5295 w 5837"/>
                <a:gd name="T93" fmla="*/ 129 h 927"/>
                <a:gd name="T94" fmla="*/ 5497 w 5837"/>
                <a:gd name="T95" fmla="*/ 58 h 927"/>
                <a:gd name="T96" fmla="*/ 5740 w 5837"/>
                <a:gd name="T97" fmla="*/ 190 h 927"/>
                <a:gd name="T98" fmla="*/ 5810 w 5837"/>
                <a:gd name="T99" fmla="*/ 442 h 927"/>
                <a:gd name="T100" fmla="*/ 5578 w 5837"/>
                <a:gd name="T101" fmla="*/ 240 h 927"/>
                <a:gd name="T102" fmla="*/ 5366 w 5837"/>
                <a:gd name="T103" fmla="*/ 553 h 927"/>
                <a:gd name="T104" fmla="*/ 5416 w 5837"/>
                <a:gd name="T105" fmla="*/ 725 h 927"/>
                <a:gd name="T106" fmla="*/ 5537 w 5837"/>
                <a:gd name="T107" fmla="*/ 836 h 927"/>
                <a:gd name="T108" fmla="*/ 5719 w 5837"/>
                <a:gd name="T109" fmla="*/ 867 h 927"/>
                <a:gd name="T110" fmla="*/ 5750 w 5837"/>
                <a:gd name="T111" fmla="*/ 766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0370" name="Freeform 18"/>
            <p:cNvSpPr>
              <a:spLocks/>
            </p:cNvSpPr>
            <p:nvPr/>
          </p:nvSpPr>
          <p:spPr bwMode="auto">
            <a:xfrm rot="21161318" flipH="1">
              <a:off x="4296" y="3112"/>
              <a:ext cx="1464" cy="111"/>
            </a:xfrm>
            <a:custGeom>
              <a:avLst/>
              <a:gdLst>
                <a:gd name="T0" fmla="*/ 0 w 5837"/>
                <a:gd name="T1" fmla="*/ 816 h 927"/>
                <a:gd name="T2" fmla="*/ 556 w 5837"/>
                <a:gd name="T3" fmla="*/ 99 h 927"/>
                <a:gd name="T4" fmla="*/ 1010 w 5837"/>
                <a:gd name="T5" fmla="*/ 442 h 927"/>
                <a:gd name="T6" fmla="*/ 697 w 5837"/>
                <a:gd name="T7" fmla="*/ 301 h 927"/>
                <a:gd name="T8" fmla="*/ 455 w 5837"/>
                <a:gd name="T9" fmla="*/ 594 h 927"/>
                <a:gd name="T10" fmla="*/ 727 w 5837"/>
                <a:gd name="T11" fmla="*/ 877 h 927"/>
                <a:gd name="T12" fmla="*/ 1071 w 5837"/>
                <a:gd name="T13" fmla="*/ 675 h 927"/>
                <a:gd name="T14" fmla="*/ 1263 w 5837"/>
                <a:gd name="T15" fmla="*/ 311 h 927"/>
                <a:gd name="T16" fmla="*/ 1627 w 5837"/>
                <a:gd name="T17" fmla="*/ 79 h 927"/>
                <a:gd name="T18" fmla="*/ 1940 w 5837"/>
                <a:gd name="T19" fmla="*/ 372 h 927"/>
                <a:gd name="T20" fmla="*/ 1667 w 5837"/>
                <a:gd name="T21" fmla="*/ 281 h 927"/>
                <a:gd name="T22" fmla="*/ 1485 w 5837"/>
                <a:gd name="T23" fmla="*/ 594 h 927"/>
                <a:gd name="T24" fmla="*/ 1738 w 5837"/>
                <a:gd name="T25" fmla="*/ 907 h 927"/>
                <a:gd name="T26" fmla="*/ 2112 w 5837"/>
                <a:gd name="T27" fmla="*/ 715 h 927"/>
                <a:gd name="T28" fmla="*/ 2213 w 5837"/>
                <a:gd name="T29" fmla="*/ 392 h 927"/>
                <a:gd name="T30" fmla="*/ 2546 w 5837"/>
                <a:gd name="T31" fmla="*/ 58 h 927"/>
                <a:gd name="T32" fmla="*/ 2910 w 5837"/>
                <a:gd name="T33" fmla="*/ 382 h 927"/>
                <a:gd name="T34" fmla="*/ 2607 w 5837"/>
                <a:gd name="T35" fmla="*/ 301 h 927"/>
                <a:gd name="T36" fmla="*/ 2465 w 5837"/>
                <a:gd name="T37" fmla="*/ 584 h 927"/>
                <a:gd name="T38" fmla="*/ 2496 w 5837"/>
                <a:gd name="T39" fmla="*/ 756 h 927"/>
                <a:gd name="T40" fmla="*/ 2839 w 5837"/>
                <a:gd name="T41" fmla="*/ 897 h 927"/>
                <a:gd name="T42" fmla="*/ 3052 w 5837"/>
                <a:gd name="T43" fmla="*/ 766 h 927"/>
                <a:gd name="T44" fmla="*/ 3102 w 5837"/>
                <a:gd name="T45" fmla="*/ 614 h 927"/>
                <a:gd name="T46" fmla="*/ 3183 w 5837"/>
                <a:gd name="T47" fmla="*/ 402 h 927"/>
                <a:gd name="T48" fmla="*/ 3294 w 5837"/>
                <a:gd name="T49" fmla="*/ 169 h 927"/>
                <a:gd name="T50" fmla="*/ 3486 w 5837"/>
                <a:gd name="T51" fmla="*/ 48 h 927"/>
                <a:gd name="T52" fmla="*/ 3708 w 5837"/>
                <a:gd name="T53" fmla="*/ 109 h 927"/>
                <a:gd name="T54" fmla="*/ 3900 w 5837"/>
                <a:gd name="T55" fmla="*/ 372 h 927"/>
                <a:gd name="T56" fmla="*/ 3567 w 5837"/>
                <a:gd name="T57" fmla="*/ 240 h 927"/>
                <a:gd name="T58" fmla="*/ 3456 w 5837"/>
                <a:gd name="T59" fmla="*/ 483 h 927"/>
                <a:gd name="T60" fmla="*/ 3425 w 5837"/>
                <a:gd name="T61" fmla="*/ 604 h 927"/>
                <a:gd name="T62" fmla="*/ 3476 w 5837"/>
                <a:gd name="T63" fmla="*/ 756 h 927"/>
                <a:gd name="T64" fmla="*/ 3587 w 5837"/>
                <a:gd name="T65" fmla="*/ 826 h 927"/>
                <a:gd name="T66" fmla="*/ 3729 w 5837"/>
                <a:gd name="T67" fmla="*/ 857 h 927"/>
                <a:gd name="T68" fmla="*/ 3900 w 5837"/>
                <a:gd name="T69" fmla="*/ 796 h 927"/>
                <a:gd name="T70" fmla="*/ 4133 w 5837"/>
                <a:gd name="T71" fmla="*/ 584 h 927"/>
                <a:gd name="T72" fmla="*/ 4173 w 5837"/>
                <a:gd name="T73" fmla="*/ 422 h 927"/>
                <a:gd name="T74" fmla="*/ 4436 w 5837"/>
                <a:gd name="T75" fmla="*/ 18 h 927"/>
                <a:gd name="T76" fmla="*/ 4871 w 5837"/>
                <a:gd name="T77" fmla="*/ 311 h 927"/>
                <a:gd name="T78" fmla="*/ 4567 w 5837"/>
                <a:gd name="T79" fmla="*/ 240 h 927"/>
                <a:gd name="T80" fmla="*/ 4416 w 5837"/>
                <a:gd name="T81" fmla="*/ 503 h 927"/>
                <a:gd name="T82" fmla="*/ 4416 w 5837"/>
                <a:gd name="T83" fmla="*/ 725 h 927"/>
                <a:gd name="T84" fmla="*/ 4588 w 5837"/>
                <a:gd name="T85" fmla="*/ 826 h 927"/>
                <a:gd name="T86" fmla="*/ 4891 w 5837"/>
                <a:gd name="T87" fmla="*/ 867 h 927"/>
                <a:gd name="T88" fmla="*/ 5073 w 5837"/>
                <a:gd name="T89" fmla="*/ 604 h 927"/>
                <a:gd name="T90" fmla="*/ 5153 w 5837"/>
                <a:gd name="T91" fmla="*/ 372 h 927"/>
                <a:gd name="T92" fmla="*/ 5295 w 5837"/>
                <a:gd name="T93" fmla="*/ 129 h 927"/>
                <a:gd name="T94" fmla="*/ 5497 w 5837"/>
                <a:gd name="T95" fmla="*/ 58 h 927"/>
                <a:gd name="T96" fmla="*/ 5740 w 5837"/>
                <a:gd name="T97" fmla="*/ 190 h 927"/>
                <a:gd name="T98" fmla="*/ 5810 w 5837"/>
                <a:gd name="T99" fmla="*/ 442 h 927"/>
                <a:gd name="T100" fmla="*/ 5578 w 5837"/>
                <a:gd name="T101" fmla="*/ 240 h 927"/>
                <a:gd name="T102" fmla="*/ 5366 w 5837"/>
                <a:gd name="T103" fmla="*/ 553 h 927"/>
                <a:gd name="T104" fmla="*/ 5416 w 5837"/>
                <a:gd name="T105" fmla="*/ 725 h 927"/>
                <a:gd name="T106" fmla="*/ 5537 w 5837"/>
                <a:gd name="T107" fmla="*/ 836 h 927"/>
                <a:gd name="T108" fmla="*/ 5719 w 5837"/>
                <a:gd name="T109" fmla="*/ 867 h 927"/>
                <a:gd name="T110" fmla="*/ 5750 w 5837"/>
                <a:gd name="T111" fmla="*/ 766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0374" name="Group 22"/>
          <p:cNvGrpSpPr>
            <a:grpSpLocks/>
          </p:cNvGrpSpPr>
          <p:nvPr/>
        </p:nvGrpSpPr>
        <p:grpSpPr bwMode="auto">
          <a:xfrm rot="407862">
            <a:off x="301625" y="4900613"/>
            <a:ext cx="2762250" cy="890587"/>
            <a:chOff x="3366" y="1009"/>
            <a:chExt cx="1740" cy="561"/>
          </a:xfrm>
        </p:grpSpPr>
        <p:sp>
          <p:nvSpPr>
            <p:cNvPr id="100375" name="Freeform 23"/>
            <p:cNvSpPr>
              <a:spLocks/>
            </p:cNvSpPr>
            <p:nvPr/>
          </p:nvSpPr>
          <p:spPr bwMode="auto">
            <a:xfrm flipH="1" flipV="1">
              <a:off x="3744" y="1378"/>
              <a:ext cx="1362" cy="192"/>
            </a:xfrm>
            <a:custGeom>
              <a:avLst/>
              <a:gdLst>
                <a:gd name="T0" fmla="*/ 1362 w 1362"/>
                <a:gd name="T1" fmla="*/ 0 h 192"/>
                <a:gd name="T2" fmla="*/ 0 w 1362"/>
                <a:gd name="T3" fmla="*/ 192 h 192"/>
                <a:gd name="T4" fmla="*/ 0 w 1362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2" h="192">
                  <a:moveTo>
                    <a:pt x="1362" y="0"/>
                  </a:moveTo>
                  <a:lnTo>
                    <a:pt x="0" y="192"/>
                  </a:lnTo>
                  <a:lnTo>
                    <a:pt x="0" y="192"/>
                  </a:lnTo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0376" name="Rectangle 24"/>
            <p:cNvSpPr>
              <a:spLocks noChangeArrowheads="1"/>
            </p:cNvSpPr>
            <p:nvPr/>
          </p:nvSpPr>
          <p:spPr bwMode="auto">
            <a:xfrm rot="-373429">
              <a:off x="3366" y="1009"/>
              <a:ext cx="156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3600" b="1" i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 v</a:t>
              </a:r>
              <a:r>
                <a:rPr lang="ru-RU" altLang="ru-RU" sz="2400" b="1" i="1" baseline="-2500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соб </a:t>
              </a:r>
              <a:r>
                <a:rPr lang="ru-RU" altLang="ru-RU" sz="2400" b="1" i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= </a:t>
              </a:r>
              <a:r>
                <a:rPr lang="ru-RU" altLang="ru-RU" sz="2400" b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25км/ч</a:t>
              </a:r>
            </a:p>
          </p:txBody>
        </p:sp>
      </p:grpSp>
      <p:grpSp>
        <p:nvGrpSpPr>
          <p:cNvPr id="100377" name="Group 25"/>
          <p:cNvGrpSpPr>
            <a:grpSpLocks/>
          </p:cNvGrpSpPr>
          <p:nvPr/>
        </p:nvGrpSpPr>
        <p:grpSpPr bwMode="auto">
          <a:xfrm>
            <a:off x="8077200" y="4724400"/>
            <a:ext cx="838200" cy="936625"/>
            <a:chOff x="1056" y="1296"/>
            <a:chExt cx="1319" cy="768"/>
          </a:xfrm>
        </p:grpSpPr>
        <p:sp>
          <p:nvSpPr>
            <p:cNvPr id="100378" name="Freeform 26"/>
            <p:cNvSpPr>
              <a:spLocks/>
            </p:cNvSpPr>
            <p:nvPr/>
          </p:nvSpPr>
          <p:spPr bwMode="auto">
            <a:xfrm>
              <a:off x="1088" y="1320"/>
              <a:ext cx="1216" cy="744"/>
            </a:xfrm>
            <a:custGeom>
              <a:avLst/>
              <a:gdLst>
                <a:gd name="T0" fmla="*/ 5 w 1216"/>
                <a:gd name="T1" fmla="*/ 395 h 744"/>
                <a:gd name="T2" fmla="*/ 219 w 1216"/>
                <a:gd name="T3" fmla="*/ 395 h 744"/>
                <a:gd name="T4" fmla="*/ 1200 w 1216"/>
                <a:gd name="T5" fmla="*/ 400 h 744"/>
                <a:gd name="T6" fmla="*/ 1216 w 1216"/>
                <a:gd name="T7" fmla="*/ 384 h 744"/>
                <a:gd name="T8" fmla="*/ 1055 w 1216"/>
                <a:gd name="T9" fmla="*/ 216 h 744"/>
                <a:gd name="T10" fmla="*/ 1200 w 1216"/>
                <a:gd name="T11" fmla="*/ 0 h 744"/>
                <a:gd name="T12" fmla="*/ 0 w 1216"/>
                <a:gd name="T13" fmla="*/ 32 h 744"/>
                <a:gd name="T14" fmla="*/ 41 w 1216"/>
                <a:gd name="T15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6" h="744">
                  <a:moveTo>
                    <a:pt x="5" y="395"/>
                  </a:moveTo>
                  <a:lnTo>
                    <a:pt x="219" y="395"/>
                  </a:lnTo>
                  <a:lnTo>
                    <a:pt x="1200" y="400"/>
                  </a:lnTo>
                  <a:lnTo>
                    <a:pt x="1216" y="384"/>
                  </a:lnTo>
                  <a:lnTo>
                    <a:pt x="1055" y="216"/>
                  </a:lnTo>
                  <a:lnTo>
                    <a:pt x="1200" y="0"/>
                  </a:lnTo>
                  <a:lnTo>
                    <a:pt x="0" y="32"/>
                  </a:lnTo>
                  <a:lnTo>
                    <a:pt x="41" y="744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0379" name="Text Box 27"/>
            <p:cNvSpPr txBox="1">
              <a:spLocks noChangeArrowheads="1"/>
            </p:cNvSpPr>
            <p:nvPr/>
          </p:nvSpPr>
          <p:spPr bwMode="auto">
            <a:xfrm>
              <a:off x="1056" y="1296"/>
              <a:ext cx="1319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3200" b="1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r>
                <a:rPr lang="ru-RU" altLang="ru-RU" sz="3200" b="1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ч</a:t>
              </a:r>
            </a:p>
          </p:txBody>
        </p:sp>
      </p:grpSp>
      <p:grpSp>
        <p:nvGrpSpPr>
          <p:cNvPr id="100382" name="Group 30"/>
          <p:cNvGrpSpPr>
            <a:grpSpLocks/>
          </p:cNvGrpSpPr>
          <p:nvPr/>
        </p:nvGrpSpPr>
        <p:grpSpPr bwMode="auto">
          <a:xfrm rot="293273">
            <a:off x="2743200" y="5775325"/>
            <a:ext cx="1903413" cy="1006475"/>
            <a:chOff x="3744" y="2352"/>
            <a:chExt cx="1199" cy="634"/>
          </a:xfrm>
        </p:grpSpPr>
        <p:sp>
          <p:nvSpPr>
            <p:cNvPr id="100383" name="Rectangle 31"/>
            <p:cNvSpPr>
              <a:spLocks noChangeArrowheads="1"/>
            </p:cNvSpPr>
            <p:nvPr/>
          </p:nvSpPr>
          <p:spPr bwMode="auto">
            <a:xfrm rot="-373429">
              <a:off x="3744" y="2352"/>
              <a:ext cx="119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0" b="1" i="1" smtClean="0">
                  <a:solidFill>
                    <a:srgbClr val="D2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 </a:t>
              </a:r>
              <a:r>
                <a:rPr lang="en-US" altLang="ru-RU" sz="6000" b="1" i="1" smtClean="0">
                  <a:solidFill>
                    <a:srgbClr val="D2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lang="ru-RU" altLang="ru-RU" sz="3600" b="1" i="1" baseline="-25000" smtClean="0">
                  <a:solidFill>
                    <a:srgbClr val="D2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теч</a:t>
              </a:r>
              <a:endParaRPr lang="ru-RU" altLang="ru-RU" sz="3600" b="1" smtClean="0">
                <a:solidFill>
                  <a:srgbClr val="D2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0384" name="Freeform 32"/>
            <p:cNvSpPr>
              <a:spLocks/>
            </p:cNvSpPr>
            <p:nvPr/>
          </p:nvSpPr>
          <p:spPr bwMode="auto">
            <a:xfrm flipH="1" flipV="1">
              <a:off x="4127" y="2472"/>
              <a:ext cx="576" cy="48"/>
            </a:xfrm>
            <a:custGeom>
              <a:avLst/>
              <a:gdLst>
                <a:gd name="T0" fmla="*/ 576 w 576"/>
                <a:gd name="T1" fmla="*/ 0 h 48"/>
                <a:gd name="T2" fmla="*/ 0 w 576"/>
                <a:gd name="T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6" h="48">
                  <a:moveTo>
                    <a:pt x="576" y="0"/>
                  </a:moveTo>
                  <a:lnTo>
                    <a:pt x="0" y="48"/>
                  </a:lnTo>
                </a:path>
              </a:pathLst>
            </a:custGeom>
            <a:noFill/>
            <a:ln w="57150" cmpd="sng">
              <a:solidFill>
                <a:srgbClr val="EA0000"/>
              </a:solidFill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0385" name="Group 33"/>
          <p:cNvGrpSpPr>
            <a:grpSpLocks/>
          </p:cNvGrpSpPr>
          <p:nvPr/>
        </p:nvGrpSpPr>
        <p:grpSpPr bwMode="auto">
          <a:xfrm>
            <a:off x="304800" y="4953000"/>
            <a:ext cx="1219200" cy="1066800"/>
            <a:chOff x="1056" y="1296"/>
            <a:chExt cx="1319" cy="768"/>
          </a:xfrm>
        </p:grpSpPr>
        <p:sp>
          <p:nvSpPr>
            <p:cNvPr id="100386" name="Freeform 34"/>
            <p:cNvSpPr>
              <a:spLocks/>
            </p:cNvSpPr>
            <p:nvPr/>
          </p:nvSpPr>
          <p:spPr bwMode="auto">
            <a:xfrm>
              <a:off x="1088" y="1320"/>
              <a:ext cx="1216" cy="744"/>
            </a:xfrm>
            <a:custGeom>
              <a:avLst/>
              <a:gdLst>
                <a:gd name="T0" fmla="*/ 5 w 1216"/>
                <a:gd name="T1" fmla="*/ 395 h 744"/>
                <a:gd name="T2" fmla="*/ 219 w 1216"/>
                <a:gd name="T3" fmla="*/ 395 h 744"/>
                <a:gd name="T4" fmla="*/ 1200 w 1216"/>
                <a:gd name="T5" fmla="*/ 400 h 744"/>
                <a:gd name="T6" fmla="*/ 1216 w 1216"/>
                <a:gd name="T7" fmla="*/ 384 h 744"/>
                <a:gd name="T8" fmla="*/ 1055 w 1216"/>
                <a:gd name="T9" fmla="*/ 216 h 744"/>
                <a:gd name="T10" fmla="*/ 1200 w 1216"/>
                <a:gd name="T11" fmla="*/ 0 h 744"/>
                <a:gd name="T12" fmla="*/ 0 w 1216"/>
                <a:gd name="T13" fmla="*/ 32 h 744"/>
                <a:gd name="T14" fmla="*/ 41 w 1216"/>
                <a:gd name="T15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6" h="744">
                  <a:moveTo>
                    <a:pt x="5" y="395"/>
                  </a:moveTo>
                  <a:lnTo>
                    <a:pt x="219" y="395"/>
                  </a:lnTo>
                  <a:lnTo>
                    <a:pt x="1200" y="400"/>
                  </a:lnTo>
                  <a:lnTo>
                    <a:pt x="1216" y="384"/>
                  </a:lnTo>
                  <a:lnTo>
                    <a:pt x="1055" y="216"/>
                  </a:lnTo>
                  <a:lnTo>
                    <a:pt x="1200" y="0"/>
                  </a:lnTo>
                  <a:lnTo>
                    <a:pt x="0" y="32"/>
                  </a:lnTo>
                  <a:lnTo>
                    <a:pt x="41" y="744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0387" name="Text Box 35"/>
            <p:cNvSpPr txBox="1">
              <a:spLocks noChangeArrowheads="1"/>
            </p:cNvSpPr>
            <p:nvPr/>
          </p:nvSpPr>
          <p:spPr bwMode="auto">
            <a:xfrm>
              <a:off x="1056" y="1296"/>
              <a:ext cx="1319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3200" b="1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4,5</a:t>
              </a:r>
              <a:r>
                <a:rPr lang="ru-RU" altLang="ru-RU" sz="3200" b="1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ч</a:t>
              </a:r>
            </a:p>
          </p:txBody>
        </p:sp>
      </p:grpSp>
      <p:pic>
        <p:nvPicPr>
          <p:cNvPr id="100393" name="Picture 41" descr="sailbo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05400"/>
            <a:ext cx="18288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404" name="Picture 52" descr="sailbo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53000"/>
            <a:ext cx="18288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406" name="Text Box 54"/>
          <p:cNvSpPr txBox="1">
            <a:spLocks noChangeArrowheads="1"/>
          </p:cNvSpPr>
          <p:nvPr/>
        </p:nvSpPr>
        <p:spPr bwMode="auto">
          <a:xfrm>
            <a:off x="1784350" y="3632200"/>
            <a:ext cx="8064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25–</a:t>
            </a: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</a:p>
        </p:txBody>
      </p:sp>
      <p:sp>
        <p:nvSpPr>
          <p:cNvPr id="100408" name="Text Box 56"/>
          <p:cNvSpPr txBox="1">
            <a:spLocks noChangeArrowheads="1"/>
          </p:cNvSpPr>
          <p:nvPr/>
        </p:nvSpPr>
        <p:spPr bwMode="auto">
          <a:xfrm>
            <a:off x="3581400" y="3621088"/>
            <a:ext cx="13684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4,5</a:t>
            </a: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</a:t>
            </a:r>
            <a:r>
              <a:rPr lang="en-US" altLang="ru-RU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х)</a:t>
            </a:r>
          </a:p>
        </p:txBody>
      </p:sp>
      <p:grpSp>
        <p:nvGrpSpPr>
          <p:cNvPr id="100439" name="Group 87"/>
          <p:cNvGrpSpPr>
            <a:grpSpLocks/>
          </p:cNvGrpSpPr>
          <p:nvPr/>
        </p:nvGrpSpPr>
        <p:grpSpPr bwMode="auto">
          <a:xfrm>
            <a:off x="457200" y="2476500"/>
            <a:ext cx="4572000" cy="1652588"/>
            <a:chOff x="288" y="1176"/>
            <a:chExt cx="2880" cy="1041"/>
          </a:xfrm>
        </p:grpSpPr>
        <p:sp>
          <p:nvSpPr>
            <p:cNvPr id="100413" name="Freeform 61"/>
            <p:cNvSpPr>
              <a:spLocks/>
            </p:cNvSpPr>
            <p:nvPr/>
          </p:nvSpPr>
          <p:spPr bwMode="auto">
            <a:xfrm>
              <a:off x="299" y="1176"/>
              <a:ext cx="2869" cy="1041"/>
            </a:xfrm>
            <a:custGeom>
              <a:avLst/>
              <a:gdLst>
                <a:gd name="T0" fmla="*/ 0 w 2869"/>
                <a:gd name="T1" fmla="*/ 0 h 1041"/>
                <a:gd name="T2" fmla="*/ 2848 w 2869"/>
                <a:gd name="T3" fmla="*/ 0 h 1041"/>
                <a:gd name="T4" fmla="*/ 2869 w 2869"/>
                <a:gd name="T5" fmla="*/ 1025 h 1041"/>
                <a:gd name="T6" fmla="*/ 0 w 2869"/>
                <a:gd name="T7" fmla="*/ 1041 h 1041"/>
                <a:gd name="T8" fmla="*/ 4 w 2869"/>
                <a:gd name="T9" fmla="*/ 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9" h="1041">
                  <a:moveTo>
                    <a:pt x="0" y="0"/>
                  </a:moveTo>
                  <a:lnTo>
                    <a:pt x="2848" y="0"/>
                  </a:lnTo>
                  <a:lnTo>
                    <a:pt x="2869" y="1025"/>
                  </a:lnTo>
                  <a:lnTo>
                    <a:pt x="0" y="1041"/>
                  </a:lnTo>
                  <a:lnTo>
                    <a:pt x="4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0414" name="Freeform 62"/>
            <p:cNvSpPr>
              <a:spLocks/>
            </p:cNvSpPr>
            <p:nvPr/>
          </p:nvSpPr>
          <p:spPr bwMode="auto">
            <a:xfrm>
              <a:off x="304" y="1505"/>
              <a:ext cx="2856" cy="17"/>
            </a:xfrm>
            <a:custGeom>
              <a:avLst/>
              <a:gdLst>
                <a:gd name="T0" fmla="*/ 0 w 2856"/>
                <a:gd name="T1" fmla="*/ 17 h 17"/>
                <a:gd name="T2" fmla="*/ 2856 w 2856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56" h="17">
                  <a:moveTo>
                    <a:pt x="0" y="17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0416" name="Freeform 64"/>
            <p:cNvSpPr>
              <a:spLocks/>
            </p:cNvSpPr>
            <p:nvPr/>
          </p:nvSpPr>
          <p:spPr bwMode="auto">
            <a:xfrm>
              <a:off x="304" y="1857"/>
              <a:ext cx="2856" cy="9"/>
            </a:xfrm>
            <a:custGeom>
              <a:avLst/>
              <a:gdLst>
                <a:gd name="T0" fmla="*/ 0 w 2856"/>
                <a:gd name="T1" fmla="*/ 9 h 9"/>
                <a:gd name="T2" fmla="*/ 2856 w 2856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56" h="9">
                  <a:moveTo>
                    <a:pt x="0" y="9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0417" name="Rectangle 65"/>
            <p:cNvSpPr>
              <a:spLocks noChangeArrowheads="1"/>
            </p:cNvSpPr>
            <p:nvPr/>
          </p:nvSpPr>
          <p:spPr bwMode="auto">
            <a:xfrm>
              <a:off x="304" y="1564"/>
              <a:ext cx="7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По. теч.</a:t>
              </a:r>
            </a:p>
          </p:txBody>
        </p:sp>
        <p:sp>
          <p:nvSpPr>
            <p:cNvPr id="100418" name="Rectangle 66"/>
            <p:cNvSpPr>
              <a:spLocks noChangeArrowheads="1"/>
            </p:cNvSpPr>
            <p:nvPr/>
          </p:nvSpPr>
          <p:spPr bwMode="auto">
            <a:xfrm>
              <a:off x="288" y="1948"/>
              <a:ext cx="7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Пр. теч. </a:t>
              </a:r>
            </a:p>
          </p:txBody>
        </p:sp>
      </p:grpSp>
      <p:grpSp>
        <p:nvGrpSpPr>
          <p:cNvPr id="100435" name="Group 83"/>
          <p:cNvGrpSpPr>
            <a:grpSpLocks/>
          </p:cNvGrpSpPr>
          <p:nvPr/>
        </p:nvGrpSpPr>
        <p:grpSpPr bwMode="auto">
          <a:xfrm>
            <a:off x="1600200" y="2476500"/>
            <a:ext cx="2019300" cy="1652588"/>
            <a:chOff x="864" y="1215"/>
            <a:chExt cx="1272" cy="1237"/>
          </a:xfrm>
        </p:grpSpPr>
        <p:sp>
          <p:nvSpPr>
            <p:cNvPr id="100410" name="Freeform 58"/>
            <p:cNvSpPr>
              <a:spLocks/>
            </p:cNvSpPr>
            <p:nvPr/>
          </p:nvSpPr>
          <p:spPr bwMode="auto">
            <a:xfrm>
              <a:off x="864" y="1215"/>
              <a:ext cx="2" cy="1237"/>
            </a:xfrm>
            <a:custGeom>
              <a:avLst/>
              <a:gdLst>
                <a:gd name="T0" fmla="*/ 0 w 2"/>
                <a:gd name="T1" fmla="*/ 0 h 1237"/>
                <a:gd name="T2" fmla="*/ 2 w 2"/>
                <a:gd name="T3" fmla="*/ 1237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237">
                  <a:moveTo>
                    <a:pt x="0" y="0"/>
                  </a:moveTo>
                  <a:lnTo>
                    <a:pt x="2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0415" name="Freeform 63"/>
            <p:cNvSpPr>
              <a:spLocks/>
            </p:cNvSpPr>
            <p:nvPr/>
          </p:nvSpPr>
          <p:spPr bwMode="auto">
            <a:xfrm>
              <a:off x="1584" y="1215"/>
              <a:ext cx="3" cy="1237"/>
            </a:xfrm>
            <a:custGeom>
              <a:avLst/>
              <a:gdLst>
                <a:gd name="T0" fmla="*/ 0 w 3"/>
                <a:gd name="T1" fmla="*/ 0 h 1237"/>
                <a:gd name="T2" fmla="*/ 3 w 3"/>
                <a:gd name="T3" fmla="*/ 1237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237">
                  <a:moveTo>
                    <a:pt x="0" y="0"/>
                  </a:moveTo>
                  <a:lnTo>
                    <a:pt x="3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0419" name="Freeform 67"/>
            <p:cNvSpPr>
              <a:spLocks/>
            </p:cNvSpPr>
            <p:nvPr/>
          </p:nvSpPr>
          <p:spPr bwMode="auto">
            <a:xfrm>
              <a:off x="2122" y="1215"/>
              <a:ext cx="14" cy="1225"/>
            </a:xfrm>
            <a:custGeom>
              <a:avLst/>
              <a:gdLst>
                <a:gd name="T0" fmla="*/ 0 w 14"/>
                <a:gd name="T1" fmla="*/ 0 h 1225"/>
                <a:gd name="T2" fmla="*/ 14 w 14"/>
                <a:gd name="T3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225">
                  <a:moveTo>
                    <a:pt x="0" y="0"/>
                  </a:moveTo>
                  <a:lnTo>
                    <a:pt x="14" y="1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0423" name="Text Box 71"/>
          <p:cNvSpPr txBox="1">
            <a:spLocks noChangeArrowheads="1"/>
          </p:cNvSpPr>
          <p:nvPr/>
        </p:nvSpPr>
        <p:spPr bwMode="auto">
          <a:xfrm>
            <a:off x="2895600" y="3651250"/>
            <a:ext cx="5730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4,5</a:t>
            </a:r>
            <a:endParaRPr lang="ru-RU" altLang="ru-RU" sz="22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0427" name="Text Box 75"/>
          <p:cNvSpPr txBox="1">
            <a:spLocks noChangeArrowheads="1"/>
          </p:cNvSpPr>
          <p:nvPr/>
        </p:nvSpPr>
        <p:spPr bwMode="auto">
          <a:xfrm>
            <a:off x="1828800" y="806450"/>
            <a:ext cx="2332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Пусть</a:t>
            </a:r>
            <a:r>
              <a:rPr lang="en-US" altLang="ru-RU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v</a:t>
            </a:r>
            <a:r>
              <a:rPr lang="ru-RU" altLang="ru-RU" sz="2400" b="1" baseline="-25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теч</a:t>
            </a:r>
            <a:r>
              <a:rPr lang="en-US" altLang="ru-RU" sz="2400" b="1" baseline="-25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= </a:t>
            </a:r>
            <a:r>
              <a:rPr lang="en-US" alt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ru-RU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altLang="ru-RU" sz="3600" b="1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00440" name="Group 88"/>
          <p:cNvGrpSpPr>
            <a:grpSpLocks/>
          </p:cNvGrpSpPr>
          <p:nvPr/>
        </p:nvGrpSpPr>
        <p:grpSpPr bwMode="auto">
          <a:xfrm>
            <a:off x="1600200" y="2336800"/>
            <a:ext cx="1135063" cy="1152525"/>
            <a:chOff x="1008" y="1088"/>
            <a:chExt cx="715" cy="726"/>
          </a:xfrm>
        </p:grpSpPr>
        <p:sp>
          <p:nvSpPr>
            <p:cNvPr id="100405" name="Text Box 53"/>
            <p:cNvSpPr txBox="1">
              <a:spLocks noChangeArrowheads="1"/>
            </p:cNvSpPr>
            <p:nvPr/>
          </p:nvSpPr>
          <p:spPr bwMode="auto">
            <a:xfrm>
              <a:off x="1104" y="1545"/>
              <a:ext cx="51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25+</a:t>
              </a: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х</a:t>
              </a:r>
            </a:p>
          </p:txBody>
        </p:sp>
        <p:grpSp>
          <p:nvGrpSpPr>
            <p:cNvPr id="100430" name="Group 78"/>
            <p:cNvGrpSpPr>
              <a:grpSpLocks/>
            </p:cNvGrpSpPr>
            <p:nvPr/>
          </p:nvGrpSpPr>
          <p:grpSpPr bwMode="auto">
            <a:xfrm>
              <a:off x="1008" y="1088"/>
              <a:ext cx="715" cy="404"/>
              <a:chOff x="1216" y="1192"/>
              <a:chExt cx="715" cy="404"/>
            </a:xfrm>
          </p:grpSpPr>
          <p:sp>
            <p:nvSpPr>
              <p:cNvPr id="100412" name="Rectangle 60"/>
              <p:cNvSpPr>
                <a:spLocks noChangeArrowheads="1"/>
              </p:cNvSpPr>
              <p:nvPr/>
            </p:nvSpPr>
            <p:spPr bwMode="auto">
              <a:xfrm>
                <a:off x="1216" y="1192"/>
                <a:ext cx="3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3600" b="1" i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v,</a:t>
                </a:r>
                <a:endParaRPr lang="ru-RU" altLang="ru-RU" sz="20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00429" name="Rectangle 77"/>
              <p:cNvSpPr>
                <a:spLocks noChangeArrowheads="1"/>
              </p:cNvSpPr>
              <p:nvPr/>
            </p:nvSpPr>
            <p:spPr bwMode="auto">
              <a:xfrm>
                <a:off x="1480" y="1312"/>
                <a:ext cx="45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км/ч</a:t>
                </a:r>
              </a:p>
            </p:txBody>
          </p:sp>
        </p:grpSp>
      </p:grpSp>
      <p:grpSp>
        <p:nvGrpSpPr>
          <p:cNvPr id="100441" name="Group 89"/>
          <p:cNvGrpSpPr>
            <a:grpSpLocks/>
          </p:cNvGrpSpPr>
          <p:nvPr/>
        </p:nvGrpSpPr>
        <p:grpSpPr bwMode="auto">
          <a:xfrm>
            <a:off x="2819400" y="2360613"/>
            <a:ext cx="584200" cy="1158875"/>
            <a:chOff x="1776" y="1103"/>
            <a:chExt cx="368" cy="730"/>
          </a:xfrm>
        </p:grpSpPr>
        <p:sp>
          <p:nvSpPr>
            <p:cNvPr id="100422" name="Text Box 70"/>
            <p:cNvSpPr txBox="1">
              <a:spLocks noChangeArrowheads="1"/>
            </p:cNvSpPr>
            <p:nvPr/>
          </p:nvSpPr>
          <p:spPr bwMode="auto">
            <a:xfrm>
              <a:off x="1898" y="1564"/>
              <a:ext cx="2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100432" name="Group 80"/>
            <p:cNvGrpSpPr>
              <a:grpSpLocks/>
            </p:cNvGrpSpPr>
            <p:nvPr/>
          </p:nvGrpSpPr>
          <p:grpSpPr bwMode="auto">
            <a:xfrm>
              <a:off x="1776" y="1103"/>
              <a:ext cx="368" cy="404"/>
              <a:chOff x="2608" y="1207"/>
              <a:chExt cx="368" cy="404"/>
            </a:xfrm>
          </p:grpSpPr>
          <p:sp>
            <p:nvSpPr>
              <p:cNvPr id="100420" name="Rectangle 68"/>
              <p:cNvSpPr>
                <a:spLocks noChangeArrowheads="1"/>
              </p:cNvSpPr>
              <p:nvPr/>
            </p:nvSpPr>
            <p:spPr bwMode="auto">
              <a:xfrm>
                <a:off x="2608" y="1207"/>
                <a:ext cx="23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3600" b="1" i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</a:t>
                </a:r>
                <a:r>
                  <a:rPr lang="en-US" altLang="ru-RU" sz="2000" b="1" i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,</a:t>
                </a:r>
                <a:endParaRPr lang="ru-RU" altLang="ru-RU" sz="20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00431" name="Rectangle 79"/>
              <p:cNvSpPr>
                <a:spLocks noChangeArrowheads="1"/>
              </p:cNvSpPr>
              <p:nvPr/>
            </p:nvSpPr>
            <p:spPr bwMode="auto">
              <a:xfrm>
                <a:off x="2767" y="1342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ч</a:t>
                </a:r>
              </a:p>
            </p:txBody>
          </p:sp>
        </p:grpSp>
      </p:grpSp>
      <p:grpSp>
        <p:nvGrpSpPr>
          <p:cNvPr id="100443" name="Group 91"/>
          <p:cNvGrpSpPr>
            <a:grpSpLocks/>
          </p:cNvGrpSpPr>
          <p:nvPr/>
        </p:nvGrpSpPr>
        <p:grpSpPr bwMode="auto">
          <a:xfrm>
            <a:off x="3733800" y="2395538"/>
            <a:ext cx="1157288" cy="1068387"/>
            <a:chOff x="2352" y="1141"/>
            <a:chExt cx="729" cy="673"/>
          </a:xfrm>
        </p:grpSpPr>
        <p:sp>
          <p:nvSpPr>
            <p:cNvPr id="100407" name="Text Box 55"/>
            <p:cNvSpPr txBox="1">
              <a:spLocks noChangeArrowheads="1"/>
            </p:cNvSpPr>
            <p:nvPr/>
          </p:nvSpPr>
          <p:spPr bwMode="auto">
            <a:xfrm>
              <a:off x="2352" y="1545"/>
              <a:ext cx="729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US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25+</a:t>
              </a: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х)</a:t>
              </a:r>
            </a:p>
          </p:txBody>
        </p:sp>
        <p:grpSp>
          <p:nvGrpSpPr>
            <p:cNvPr id="100434" name="Group 82"/>
            <p:cNvGrpSpPr>
              <a:grpSpLocks/>
            </p:cNvGrpSpPr>
            <p:nvPr/>
          </p:nvGrpSpPr>
          <p:grpSpPr bwMode="auto">
            <a:xfrm>
              <a:off x="2352" y="1141"/>
              <a:ext cx="570" cy="404"/>
              <a:chOff x="3664" y="1245"/>
              <a:chExt cx="570" cy="404"/>
            </a:xfrm>
          </p:grpSpPr>
          <p:sp>
            <p:nvSpPr>
              <p:cNvPr id="100421" name="Rectangle 69"/>
              <p:cNvSpPr>
                <a:spLocks noChangeArrowheads="1"/>
              </p:cNvSpPr>
              <p:nvPr/>
            </p:nvSpPr>
            <p:spPr bwMode="auto">
              <a:xfrm>
                <a:off x="3664" y="1245"/>
                <a:ext cx="34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3600" b="1" i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S,</a:t>
                </a:r>
                <a:endParaRPr lang="ru-RU" altLang="ru-RU" sz="20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00433" name="Rectangle 81"/>
              <p:cNvSpPr>
                <a:spLocks noChangeArrowheads="1"/>
              </p:cNvSpPr>
              <p:nvPr/>
            </p:nvSpPr>
            <p:spPr bwMode="auto">
              <a:xfrm>
                <a:off x="3920" y="1368"/>
                <a:ext cx="3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км</a:t>
                </a:r>
              </a:p>
            </p:txBody>
          </p:sp>
        </p:grpSp>
      </p:grpSp>
      <p:grpSp>
        <p:nvGrpSpPr>
          <p:cNvPr id="100437" name="Group 85"/>
          <p:cNvGrpSpPr>
            <a:grpSpLocks/>
          </p:cNvGrpSpPr>
          <p:nvPr/>
        </p:nvGrpSpPr>
        <p:grpSpPr bwMode="auto">
          <a:xfrm>
            <a:off x="4876800" y="3214688"/>
            <a:ext cx="609600" cy="701675"/>
            <a:chOff x="4952" y="1900"/>
            <a:chExt cx="384" cy="442"/>
          </a:xfrm>
        </p:grpSpPr>
        <p:sp>
          <p:nvSpPr>
            <p:cNvPr id="100425" name="Oval 73"/>
            <p:cNvSpPr>
              <a:spLocks noChangeArrowheads="1"/>
            </p:cNvSpPr>
            <p:nvPr/>
          </p:nvSpPr>
          <p:spPr bwMode="auto">
            <a:xfrm>
              <a:off x="4952" y="1968"/>
              <a:ext cx="384" cy="29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0426" name="Text Box 74"/>
            <p:cNvSpPr txBox="1">
              <a:spLocks noChangeArrowheads="1"/>
            </p:cNvSpPr>
            <p:nvPr/>
          </p:nvSpPr>
          <p:spPr bwMode="auto">
            <a:xfrm>
              <a:off x="4992" y="1900"/>
              <a:ext cx="30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40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</a:p>
          </p:txBody>
        </p:sp>
      </p:grpSp>
      <p:sp>
        <p:nvSpPr>
          <p:cNvPr id="100503" name="Freeform 151"/>
          <p:cNvSpPr>
            <a:spLocks/>
          </p:cNvSpPr>
          <p:nvPr/>
        </p:nvSpPr>
        <p:spPr bwMode="auto">
          <a:xfrm>
            <a:off x="863600" y="508000"/>
            <a:ext cx="3784600" cy="330200"/>
          </a:xfrm>
          <a:custGeom>
            <a:avLst/>
            <a:gdLst>
              <a:gd name="T0" fmla="*/ 0 w 4656"/>
              <a:gd name="T1" fmla="*/ 0 h 208"/>
              <a:gd name="T2" fmla="*/ 4558 w 4656"/>
              <a:gd name="T3" fmla="*/ 16 h 208"/>
              <a:gd name="T4" fmla="*/ 4656 w 4656"/>
              <a:gd name="T5" fmla="*/ 208 h 208"/>
              <a:gd name="T6" fmla="*/ 72 w 4656"/>
              <a:gd name="T7" fmla="*/ 200 h 208"/>
              <a:gd name="T8" fmla="*/ 0 w 4656"/>
              <a:gd name="T9" fmla="*/ 16 h 208"/>
              <a:gd name="T10" fmla="*/ 0 w 4656"/>
              <a:gd name="T1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56" h="208">
                <a:moveTo>
                  <a:pt x="0" y="0"/>
                </a:moveTo>
                <a:lnTo>
                  <a:pt x="4558" y="16"/>
                </a:lnTo>
                <a:lnTo>
                  <a:pt x="4656" y="208"/>
                </a:lnTo>
                <a:lnTo>
                  <a:pt x="72" y="200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99FF">
                  <a:alpha val="17999"/>
                </a:srgbClr>
              </a:gs>
              <a:gs pos="50000">
                <a:srgbClr val="FF0000">
                  <a:alpha val="31000"/>
                </a:srgbClr>
              </a:gs>
              <a:gs pos="100000">
                <a:srgbClr val="FF99FF">
                  <a:alpha val="17999"/>
                </a:srgbClr>
              </a:gs>
            </a:gsLst>
            <a:lin ang="18900000" scaled="1"/>
          </a:gradFill>
          <a:ln w="9525">
            <a:solidFill>
              <a:srgbClr val="FF0000">
                <a:alpha val="17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5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1.08334 0.00625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67" y="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0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65833 0.01852 " pathEditMode="relative" rAng="0" ptsTypes="AA">
                                      <p:cBhvr>
                                        <p:cTn id="69" dur="5000" fill="hold"/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0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0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0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0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06" grpId="0"/>
      <p:bldP spid="100408" grpId="0"/>
      <p:bldP spid="100423" grpId="0"/>
      <p:bldP spid="100427" grpId="0"/>
      <p:bldP spid="1005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456"/>
            <a:ext cx="9144000" cy="64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002060"/>
                </a:solidFill>
              </a:rPr>
              <a:t>Задачи на </a:t>
            </a:r>
            <a:r>
              <a:rPr lang="ru-RU" sz="4000" b="1" dirty="0" smtClean="0">
                <a:solidFill>
                  <a:srgbClr val="002060"/>
                </a:solidFill>
              </a:rPr>
              <a:t>движение по окружности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://www.resolventa.ru/sprris/algebra/move/move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57531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144" name="Group 224"/>
          <p:cNvGrpSpPr>
            <a:grpSpLocks/>
          </p:cNvGrpSpPr>
          <p:nvPr/>
        </p:nvGrpSpPr>
        <p:grpSpPr bwMode="auto">
          <a:xfrm>
            <a:off x="1778000" y="4373563"/>
            <a:ext cx="660400" cy="731837"/>
            <a:chOff x="4176" y="3648"/>
            <a:chExt cx="416" cy="461"/>
          </a:xfrm>
        </p:grpSpPr>
        <p:sp>
          <p:nvSpPr>
            <p:cNvPr id="210139" name="Text Box 219"/>
            <p:cNvSpPr txBox="1">
              <a:spLocks noChangeArrowheads="1"/>
            </p:cNvSpPr>
            <p:nvPr/>
          </p:nvSpPr>
          <p:spPr bwMode="auto">
            <a:xfrm>
              <a:off x="4208" y="3648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60</a:t>
              </a:r>
            </a:p>
          </p:txBody>
        </p:sp>
        <p:grpSp>
          <p:nvGrpSpPr>
            <p:cNvPr id="210141" name="Group 221"/>
            <p:cNvGrpSpPr>
              <a:grpSpLocks/>
            </p:cNvGrpSpPr>
            <p:nvPr/>
          </p:nvGrpSpPr>
          <p:grpSpPr bwMode="auto">
            <a:xfrm>
              <a:off x="4176" y="3840"/>
              <a:ext cx="416" cy="269"/>
              <a:chOff x="2112" y="3888"/>
              <a:chExt cx="416" cy="269"/>
            </a:xfrm>
          </p:grpSpPr>
          <p:sp>
            <p:nvSpPr>
              <p:cNvPr id="210142" name="Text Box 222"/>
              <p:cNvSpPr txBox="1">
                <a:spLocks noChangeArrowheads="1"/>
              </p:cNvSpPr>
              <p:nvPr/>
            </p:nvSpPr>
            <p:spPr bwMode="auto">
              <a:xfrm>
                <a:off x="2112" y="3888"/>
                <a:ext cx="416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altLang="ru-RU" sz="22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х+3</a:t>
                </a:r>
              </a:p>
            </p:txBody>
          </p:sp>
          <p:sp>
            <p:nvSpPr>
              <p:cNvPr id="210143" name="Line 223"/>
              <p:cNvSpPr>
                <a:spLocks noChangeShapeType="1"/>
              </p:cNvSpPr>
              <p:nvPr/>
            </p:nvSpPr>
            <p:spPr bwMode="auto">
              <a:xfrm flipH="1">
                <a:off x="2160" y="3936"/>
                <a:ext cx="28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61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0" dirty="0" smtClean="0">
                <a:solidFill>
                  <a:srgbClr val="1C1C1C"/>
                </a:solidFill>
                <a:latin typeface="+mj-lt"/>
              </a:rPr>
              <a:t>На </a:t>
            </a:r>
            <a:r>
              <a:rPr lang="ru-RU" altLang="ru-RU" b="0" dirty="0">
                <a:solidFill>
                  <a:srgbClr val="1C1C1C"/>
                </a:solidFill>
                <a:latin typeface="+mj-lt"/>
              </a:rPr>
              <a:t>соревнованиях по кольцевой трассе один лыжник проходил круг на 3 мин быстрее другого и через час обогнал его ровно на круг. За сколько минут каждый лыжник проходил круг?</a:t>
            </a:r>
          </a:p>
        </p:txBody>
      </p:sp>
      <p:sp>
        <p:nvSpPr>
          <p:cNvPr id="209924" name="Freeform 4"/>
          <p:cNvSpPr>
            <a:spLocks/>
          </p:cNvSpPr>
          <p:nvPr/>
        </p:nvSpPr>
        <p:spPr bwMode="auto">
          <a:xfrm>
            <a:off x="139700" y="228600"/>
            <a:ext cx="8496300" cy="609600"/>
          </a:xfrm>
          <a:custGeom>
            <a:avLst/>
            <a:gdLst>
              <a:gd name="T0" fmla="*/ 3456 w 5352"/>
              <a:gd name="T1" fmla="*/ 200 h 384"/>
              <a:gd name="T2" fmla="*/ 3512 w 5352"/>
              <a:gd name="T3" fmla="*/ 16 h 384"/>
              <a:gd name="T4" fmla="*/ 5216 w 5352"/>
              <a:gd name="T5" fmla="*/ 0 h 384"/>
              <a:gd name="T6" fmla="*/ 5352 w 5352"/>
              <a:gd name="T7" fmla="*/ 184 h 384"/>
              <a:gd name="T8" fmla="*/ 2336 w 5352"/>
              <a:gd name="T9" fmla="*/ 192 h 384"/>
              <a:gd name="T10" fmla="*/ 2432 w 5352"/>
              <a:gd name="T11" fmla="*/ 376 h 384"/>
              <a:gd name="T12" fmla="*/ 0 w 5352"/>
              <a:gd name="T13" fmla="*/ 384 h 384"/>
              <a:gd name="T14" fmla="*/ 120 w 5352"/>
              <a:gd name="T15" fmla="*/ 176 h 384"/>
              <a:gd name="T16" fmla="*/ 3456 w 5352"/>
              <a:gd name="T17" fmla="*/ 20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52" h="384">
                <a:moveTo>
                  <a:pt x="3456" y="200"/>
                </a:moveTo>
                <a:lnTo>
                  <a:pt x="3512" y="16"/>
                </a:lnTo>
                <a:lnTo>
                  <a:pt x="5216" y="0"/>
                </a:lnTo>
                <a:lnTo>
                  <a:pt x="5352" y="184"/>
                </a:lnTo>
                <a:lnTo>
                  <a:pt x="2336" y="192"/>
                </a:lnTo>
                <a:lnTo>
                  <a:pt x="2432" y="376"/>
                </a:lnTo>
                <a:lnTo>
                  <a:pt x="0" y="384"/>
                </a:lnTo>
                <a:lnTo>
                  <a:pt x="120" y="176"/>
                </a:lnTo>
                <a:lnTo>
                  <a:pt x="3456" y="200"/>
                </a:lnTo>
                <a:close/>
              </a:path>
            </a:pathLst>
          </a:custGeom>
          <a:solidFill>
            <a:srgbClr val="33CCFF">
              <a:alpha val="31000"/>
            </a:srgbClr>
          </a:solidFill>
          <a:ln w="9525">
            <a:solidFill>
              <a:srgbClr val="0099FF">
                <a:alpha val="17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0041" name="Text Box 121"/>
          <p:cNvSpPr txBox="1">
            <a:spLocks noChangeArrowheads="1"/>
          </p:cNvSpPr>
          <p:nvPr/>
        </p:nvSpPr>
        <p:spPr bwMode="auto">
          <a:xfrm>
            <a:off x="5181600" y="1219200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 dirty="0">
                <a:latin typeface="+mj-lt"/>
              </a:rPr>
              <a:t>Пусть полный круг – 1 часть. </a:t>
            </a:r>
          </a:p>
        </p:txBody>
      </p:sp>
      <p:sp>
        <p:nvSpPr>
          <p:cNvPr id="210042" name="Text Box 122"/>
          <p:cNvSpPr txBox="1">
            <a:spLocks noChangeArrowheads="1"/>
          </p:cNvSpPr>
          <p:nvPr/>
        </p:nvSpPr>
        <p:spPr bwMode="auto">
          <a:xfrm>
            <a:off x="1905000" y="1803400"/>
            <a:ext cx="3397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</a:p>
        </p:txBody>
      </p:sp>
      <p:sp>
        <p:nvSpPr>
          <p:cNvPr id="210043" name="Text Box 123"/>
          <p:cNvSpPr txBox="1">
            <a:spLocks noChangeArrowheads="1"/>
          </p:cNvSpPr>
          <p:nvPr/>
        </p:nvSpPr>
        <p:spPr bwMode="auto">
          <a:xfrm>
            <a:off x="1739900" y="2476500"/>
            <a:ext cx="736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х+3 </a:t>
            </a:r>
          </a:p>
        </p:txBody>
      </p:sp>
      <p:grpSp>
        <p:nvGrpSpPr>
          <p:cNvPr id="210044" name="Group 124"/>
          <p:cNvGrpSpPr>
            <a:grpSpLocks/>
          </p:cNvGrpSpPr>
          <p:nvPr/>
        </p:nvGrpSpPr>
        <p:grpSpPr bwMode="auto">
          <a:xfrm>
            <a:off x="2822575" y="1866900"/>
            <a:ext cx="339725" cy="1036638"/>
            <a:chOff x="1778" y="1176"/>
            <a:chExt cx="214" cy="653"/>
          </a:xfrm>
        </p:grpSpPr>
        <p:sp>
          <p:nvSpPr>
            <p:cNvPr id="210045" name="Text Box 125"/>
            <p:cNvSpPr txBox="1">
              <a:spLocks noChangeArrowheads="1"/>
            </p:cNvSpPr>
            <p:nvPr/>
          </p:nvSpPr>
          <p:spPr bwMode="auto">
            <a:xfrm>
              <a:off x="1778" y="1176"/>
              <a:ext cx="2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210046" name="Text Box 126"/>
            <p:cNvSpPr txBox="1">
              <a:spLocks noChangeArrowheads="1"/>
            </p:cNvSpPr>
            <p:nvPr/>
          </p:nvSpPr>
          <p:spPr bwMode="auto">
            <a:xfrm>
              <a:off x="1778" y="1560"/>
              <a:ext cx="2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10047" name="Group 127"/>
          <p:cNvGrpSpPr>
            <a:grpSpLocks/>
          </p:cNvGrpSpPr>
          <p:nvPr/>
        </p:nvGrpSpPr>
        <p:grpSpPr bwMode="auto">
          <a:xfrm>
            <a:off x="304800" y="1143000"/>
            <a:ext cx="4700588" cy="1854200"/>
            <a:chOff x="192" y="720"/>
            <a:chExt cx="2961" cy="1168"/>
          </a:xfrm>
        </p:grpSpPr>
        <p:grpSp>
          <p:nvGrpSpPr>
            <p:cNvPr id="210048" name="Group 128"/>
            <p:cNvGrpSpPr>
              <a:grpSpLocks/>
            </p:cNvGrpSpPr>
            <p:nvPr/>
          </p:nvGrpSpPr>
          <p:grpSpPr bwMode="auto">
            <a:xfrm>
              <a:off x="1048" y="720"/>
              <a:ext cx="526" cy="407"/>
              <a:chOff x="2608" y="1207"/>
              <a:chExt cx="526" cy="407"/>
            </a:xfrm>
          </p:grpSpPr>
          <p:sp>
            <p:nvSpPr>
              <p:cNvPr id="210049" name="Rectangle 129"/>
              <p:cNvSpPr>
                <a:spLocks noChangeArrowheads="1"/>
              </p:cNvSpPr>
              <p:nvPr/>
            </p:nvSpPr>
            <p:spPr bwMode="auto">
              <a:xfrm>
                <a:off x="2608" y="1207"/>
                <a:ext cx="24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3600" i="1" dirty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" panose="02040503050406030204" pitchFamily="18" charset="0"/>
                  </a:rPr>
                  <a:t>t</a:t>
                </a:r>
                <a:r>
                  <a:rPr lang="en-US" altLang="ru-RU" i="1" dirty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" panose="02040503050406030204" pitchFamily="18" charset="0"/>
                  </a:rPr>
                  <a:t>,</a:t>
                </a:r>
                <a:endParaRPr lang="ru-RU" altLang="ru-RU" dirty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  <p:sp>
            <p:nvSpPr>
              <p:cNvPr id="210050" name="Rectangle 130"/>
              <p:cNvSpPr>
                <a:spLocks noChangeArrowheads="1"/>
              </p:cNvSpPr>
              <p:nvPr/>
            </p:nvSpPr>
            <p:spPr bwMode="auto">
              <a:xfrm>
                <a:off x="2767" y="1373"/>
                <a:ext cx="36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1600" dirty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</a:rPr>
                  <a:t>мин</a:t>
                </a:r>
              </a:p>
            </p:txBody>
          </p:sp>
        </p:grpSp>
        <p:grpSp>
          <p:nvGrpSpPr>
            <p:cNvPr id="210051" name="Group 131"/>
            <p:cNvGrpSpPr>
              <a:grpSpLocks/>
            </p:cNvGrpSpPr>
            <p:nvPr/>
          </p:nvGrpSpPr>
          <p:grpSpPr bwMode="auto">
            <a:xfrm>
              <a:off x="1059" y="808"/>
              <a:ext cx="1192" cy="1080"/>
              <a:chOff x="1251" y="696"/>
              <a:chExt cx="1192" cy="1520"/>
            </a:xfrm>
          </p:grpSpPr>
          <p:grpSp>
            <p:nvGrpSpPr>
              <p:cNvPr id="210052" name="Group 132"/>
              <p:cNvGrpSpPr>
                <a:grpSpLocks/>
              </p:cNvGrpSpPr>
              <p:nvPr/>
            </p:nvGrpSpPr>
            <p:grpSpPr bwMode="auto">
              <a:xfrm>
                <a:off x="1728" y="696"/>
                <a:ext cx="715" cy="1520"/>
                <a:chOff x="2125" y="1512"/>
                <a:chExt cx="715" cy="1520"/>
              </a:xfrm>
            </p:grpSpPr>
            <p:sp>
              <p:nvSpPr>
                <p:cNvPr id="210053" name="Freeform 133"/>
                <p:cNvSpPr>
                  <a:spLocks/>
                </p:cNvSpPr>
                <p:nvPr/>
              </p:nvSpPr>
              <p:spPr bwMode="auto">
                <a:xfrm>
                  <a:off x="2125" y="1512"/>
                  <a:ext cx="3" cy="1520"/>
                </a:xfrm>
                <a:custGeom>
                  <a:avLst/>
                  <a:gdLst>
                    <a:gd name="T0" fmla="*/ 0 w 3"/>
                    <a:gd name="T1" fmla="*/ 0 h 1520"/>
                    <a:gd name="T2" fmla="*/ 3 w 3"/>
                    <a:gd name="T3" fmla="*/ 1520 h 1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" h="1520">
                      <a:moveTo>
                        <a:pt x="0" y="0"/>
                      </a:moveTo>
                      <a:lnTo>
                        <a:pt x="3" y="152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054" name="Freeform 134"/>
                <p:cNvSpPr>
                  <a:spLocks/>
                </p:cNvSpPr>
                <p:nvPr/>
              </p:nvSpPr>
              <p:spPr bwMode="auto">
                <a:xfrm>
                  <a:off x="2834" y="1512"/>
                  <a:ext cx="6" cy="1504"/>
                </a:xfrm>
                <a:custGeom>
                  <a:avLst/>
                  <a:gdLst>
                    <a:gd name="T0" fmla="*/ 0 w 6"/>
                    <a:gd name="T1" fmla="*/ 0 h 1504"/>
                    <a:gd name="T2" fmla="*/ 6 w 6"/>
                    <a:gd name="T3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" h="1504">
                      <a:moveTo>
                        <a:pt x="0" y="0"/>
                      </a:moveTo>
                      <a:lnTo>
                        <a:pt x="6" y="150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0055" name="Freeform 135"/>
              <p:cNvSpPr>
                <a:spLocks/>
              </p:cNvSpPr>
              <p:nvPr/>
            </p:nvSpPr>
            <p:spPr bwMode="auto">
              <a:xfrm>
                <a:off x="1251" y="696"/>
                <a:ext cx="5" cy="1504"/>
              </a:xfrm>
              <a:custGeom>
                <a:avLst/>
                <a:gdLst>
                  <a:gd name="T0" fmla="*/ 0 w 5"/>
                  <a:gd name="T1" fmla="*/ 0 h 1504"/>
                  <a:gd name="T2" fmla="*/ 5 w 5"/>
                  <a:gd name="T3" fmla="*/ 1504 h 1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1504">
                    <a:moveTo>
                      <a:pt x="0" y="0"/>
                    </a:moveTo>
                    <a:lnTo>
                      <a:pt x="5" y="150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0056" name="Freeform 136"/>
            <p:cNvSpPr>
              <a:spLocks/>
            </p:cNvSpPr>
            <p:nvPr/>
          </p:nvSpPr>
          <p:spPr bwMode="auto">
            <a:xfrm>
              <a:off x="192" y="800"/>
              <a:ext cx="2944" cy="1088"/>
            </a:xfrm>
            <a:custGeom>
              <a:avLst/>
              <a:gdLst>
                <a:gd name="T0" fmla="*/ 0 w 3184"/>
                <a:gd name="T1" fmla="*/ 8 h 1528"/>
                <a:gd name="T2" fmla="*/ 3184 w 3184"/>
                <a:gd name="T3" fmla="*/ 0 h 1528"/>
                <a:gd name="T4" fmla="*/ 3184 w 3184"/>
                <a:gd name="T5" fmla="*/ 1505 h 1528"/>
                <a:gd name="T6" fmla="*/ 0 w 3184"/>
                <a:gd name="T7" fmla="*/ 1528 h 1528"/>
                <a:gd name="T8" fmla="*/ 4 w 3184"/>
                <a:gd name="T9" fmla="*/ 14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4" h="1528">
                  <a:moveTo>
                    <a:pt x="0" y="8"/>
                  </a:moveTo>
                  <a:lnTo>
                    <a:pt x="3184" y="0"/>
                  </a:lnTo>
                  <a:lnTo>
                    <a:pt x="3184" y="1505"/>
                  </a:lnTo>
                  <a:lnTo>
                    <a:pt x="0" y="1528"/>
                  </a:lnTo>
                  <a:lnTo>
                    <a:pt x="4" y="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0057" name="Group 137"/>
            <p:cNvGrpSpPr>
              <a:grpSpLocks/>
            </p:cNvGrpSpPr>
            <p:nvPr/>
          </p:nvGrpSpPr>
          <p:grpSpPr bwMode="auto">
            <a:xfrm>
              <a:off x="192" y="1088"/>
              <a:ext cx="2928" cy="377"/>
              <a:chOff x="144" y="976"/>
              <a:chExt cx="3168" cy="377"/>
            </a:xfrm>
          </p:grpSpPr>
          <p:sp>
            <p:nvSpPr>
              <p:cNvPr id="210058" name="Freeform 138"/>
              <p:cNvSpPr>
                <a:spLocks/>
              </p:cNvSpPr>
              <p:nvPr/>
            </p:nvSpPr>
            <p:spPr bwMode="auto">
              <a:xfrm>
                <a:off x="144" y="976"/>
                <a:ext cx="3168" cy="1"/>
              </a:xfrm>
              <a:custGeom>
                <a:avLst/>
                <a:gdLst>
                  <a:gd name="T0" fmla="*/ 0 w 3168"/>
                  <a:gd name="T1" fmla="*/ 0 h 1"/>
                  <a:gd name="T2" fmla="*/ 3168 w 3168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68" h="1">
                    <a:moveTo>
                      <a:pt x="0" y="0"/>
                    </a:moveTo>
                    <a:lnTo>
                      <a:pt x="316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059" name="Freeform 139"/>
              <p:cNvSpPr>
                <a:spLocks/>
              </p:cNvSpPr>
              <p:nvPr/>
            </p:nvSpPr>
            <p:spPr bwMode="auto">
              <a:xfrm>
                <a:off x="152" y="1352"/>
                <a:ext cx="3160" cy="1"/>
              </a:xfrm>
              <a:custGeom>
                <a:avLst/>
                <a:gdLst>
                  <a:gd name="T0" fmla="*/ 0 w 3160"/>
                  <a:gd name="T1" fmla="*/ 0 h 1"/>
                  <a:gd name="T2" fmla="*/ 3160 w 3160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60" h="1">
                    <a:moveTo>
                      <a:pt x="0" y="0"/>
                    </a:moveTo>
                    <a:lnTo>
                      <a:pt x="316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0060" name="Rectangle 140"/>
            <p:cNvSpPr>
              <a:spLocks noChangeArrowheads="1"/>
            </p:cNvSpPr>
            <p:nvPr/>
          </p:nvSpPr>
          <p:spPr bwMode="auto">
            <a:xfrm>
              <a:off x="240" y="1200"/>
              <a:ext cx="8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800" dirty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1 лыжник</a:t>
              </a:r>
            </a:p>
          </p:txBody>
        </p:sp>
        <p:sp>
          <p:nvSpPr>
            <p:cNvPr id="210061" name="Rectangle 141"/>
            <p:cNvSpPr>
              <a:spLocks noChangeArrowheads="1"/>
            </p:cNvSpPr>
            <p:nvPr/>
          </p:nvSpPr>
          <p:spPr bwMode="auto">
            <a:xfrm>
              <a:off x="240" y="1616"/>
              <a:ext cx="8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800" dirty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2 лыжник</a:t>
              </a:r>
            </a:p>
          </p:txBody>
        </p:sp>
        <p:grpSp>
          <p:nvGrpSpPr>
            <p:cNvPr id="210062" name="Group 142"/>
            <p:cNvGrpSpPr>
              <a:grpSpLocks/>
            </p:cNvGrpSpPr>
            <p:nvPr/>
          </p:nvGrpSpPr>
          <p:grpSpPr bwMode="auto">
            <a:xfrm>
              <a:off x="1536" y="736"/>
              <a:ext cx="693" cy="407"/>
              <a:chOff x="3664" y="1245"/>
              <a:chExt cx="693" cy="407"/>
            </a:xfrm>
          </p:grpSpPr>
          <p:sp>
            <p:nvSpPr>
              <p:cNvPr id="210063" name="Rectangle 143"/>
              <p:cNvSpPr>
                <a:spLocks noChangeArrowheads="1"/>
              </p:cNvSpPr>
              <p:nvPr/>
            </p:nvSpPr>
            <p:spPr bwMode="auto">
              <a:xfrm>
                <a:off x="3664" y="1245"/>
                <a:ext cx="31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3600" i="1" dirty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" panose="02040503050406030204" pitchFamily="18" charset="0"/>
                  </a:rPr>
                  <a:t>S,</a:t>
                </a:r>
                <a:endParaRPr lang="ru-RU" altLang="ru-RU" dirty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  <p:sp>
            <p:nvSpPr>
              <p:cNvPr id="210064" name="Rectangle 144"/>
              <p:cNvSpPr>
                <a:spLocks noChangeArrowheads="1"/>
              </p:cNvSpPr>
              <p:nvPr/>
            </p:nvSpPr>
            <p:spPr bwMode="auto">
              <a:xfrm>
                <a:off x="3920" y="1399"/>
                <a:ext cx="43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1600" dirty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</a:rPr>
                  <a:t>часть</a:t>
                </a:r>
              </a:p>
            </p:txBody>
          </p:sp>
        </p:grpSp>
        <p:grpSp>
          <p:nvGrpSpPr>
            <p:cNvPr id="210065" name="Group 145"/>
            <p:cNvGrpSpPr>
              <a:grpSpLocks/>
            </p:cNvGrpSpPr>
            <p:nvPr/>
          </p:nvGrpSpPr>
          <p:grpSpPr bwMode="auto">
            <a:xfrm>
              <a:off x="2216" y="736"/>
              <a:ext cx="937" cy="404"/>
              <a:chOff x="1232" y="1440"/>
              <a:chExt cx="937" cy="404"/>
            </a:xfrm>
          </p:grpSpPr>
          <p:sp>
            <p:nvSpPr>
              <p:cNvPr id="210066" name="Rectangle 146"/>
              <p:cNvSpPr>
                <a:spLocks noChangeArrowheads="1"/>
              </p:cNvSpPr>
              <p:nvPr/>
            </p:nvSpPr>
            <p:spPr bwMode="auto">
              <a:xfrm>
                <a:off x="1232" y="1440"/>
                <a:ext cx="3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ru-RU" sz="3600" i="1" dirty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" panose="02040503050406030204" pitchFamily="18" charset="0"/>
                  </a:rPr>
                  <a:t>v,</a:t>
                </a:r>
                <a:endParaRPr lang="ru-RU" altLang="ru-RU" dirty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  <p:sp>
            <p:nvSpPr>
              <p:cNvPr id="210067" name="Rectangle 147"/>
              <p:cNvSpPr>
                <a:spLocks noChangeArrowheads="1"/>
              </p:cNvSpPr>
              <p:nvPr/>
            </p:nvSpPr>
            <p:spPr bwMode="auto">
              <a:xfrm>
                <a:off x="1408" y="1591"/>
                <a:ext cx="76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1600" dirty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</a:rPr>
                  <a:t>часть/мин</a:t>
                </a:r>
              </a:p>
            </p:txBody>
          </p:sp>
        </p:grpSp>
      </p:grpSp>
      <p:grpSp>
        <p:nvGrpSpPr>
          <p:cNvPr id="210068" name="Group 148"/>
          <p:cNvGrpSpPr>
            <a:grpSpLocks/>
          </p:cNvGrpSpPr>
          <p:nvPr/>
        </p:nvGrpSpPr>
        <p:grpSpPr bwMode="auto">
          <a:xfrm>
            <a:off x="3848100" y="2273300"/>
            <a:ext cx="736600" cy="774700"/>
            <a:chOff x="2424" y="1432"/>
            <a:chExt cx="464" cy="488"/>
          </a:xfrm>
        </p:grpSpPr>
        <p:sp>
          <p:nvSpPr>
            <p:cNvPr id="210069" name="Text Box 149"/>
            <p:cNvSpPr txBox="1">
              <a:spLocks noChangeArrowheads="1"/>
            </p:cNvSpPr>
            <p:nvPr/>
          </p:nvSpPr>
          <p:spPr bwMode="auto">
            <a:xfrm>
              <a:off x="2512" y="1432"/>
              <a:ext cx="2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210070" name="Freeform 150"/>
            <p:cNvSpPr>
              <a:spLocks/>
            </p:cNvSpPr>
            <p:nvPr/>
          </p:nvSpPr>
          <p:spPr bwMode="auto">
            <a:xfrm>
              <a:off x="2432" y="1664"/>
              <a:ext cx="392" cy="1"/>
            </a:xfrm>
            <a:custGeom>
              <a:avLst/>
              <a:gdLst>
                <a:gd name="T0" fmla="*/ 0 w 392"/>
                <a:gd name="T1" fmla="*/ 0 h 1"/>
                <a:gd name="T2" fmla="*/ 392 w 39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2" h="1">
                  <a:moveTo>
                    <a:pt x="0" y="0"/>
                  </a:moveTo>
                  <a:lnTo>
                    <a:pt x="39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0071" name="Text Box 151"/>
            <p:cNvSpPr txBox="1">
              <a:spLocks noChangeArrowheads="1"/>
            </p:cNvSpPr>
            <p:nvPr/>
          </p:nvSpPr>
          <p:spPr bwMode="auto">
            <a:xfrm>
              <a:off x="2424" y="1651"/>
              <a:ext cx="46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х+3 </a:t>
              </a:r>
            </a:p>
          </p:txBody>
        </p:sp>
      </p:grpSp>
      <p:grpSp>
        <p:nvGrpSpPr>
          <p:cNvPr id="210072" name="Group 152"/>
          <p:cNvGrpSpPr>
            <a:grpSpLocks/>
          </p:cNvGrpSpPr>
          <p:nvPr/>
        </p:nvGrpSpPr>
        <p:grpSpPr bwMode="auto">
          <a:xfrm>
            <a:off x="3886200" y="1701800"/>
            <a:ext cx="417513" cy="692150"/>
            <a:chOff x="3840" y="2928"/>
            <a:chExt cx="263" cy="436"/>
          </a:xfrm>
        </p:grpSpPr>
        <p:sp>
          <p:nvSpPr>
            <p:cNvPr id="210073" name="Text Box 153"/>
            <p:cNvSpPr txBox="1">
              <a:spLocks noChangeArrowheads="1"/>
            </p:cNvSpPr>
            <p:nvPr/>
          </p:nvSpPr>
          <p:spPr bwMode="auto">
            <a:xfrm>
              <a:off x="3878" y="2928"/>
              <a:ext cx="2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210074" name="Freeform 154"/>
            <p:cNvSpPr>
              <a:spLocks/>
            </p:cNvSpPr>
            <p:nvPr/>
          </p:nvSpPr>
          <p:spPr bwMode="auto">
            <a:xfrm>
              <a:off x="3918" y="3159"/>
              <a:ext cx="146" cy="1"/>
            </a:xfrm>
            <a:custGeom>
              <a:avLst/>
              <a:gdLst>
                <a:gd name="T0" fmla="*/ 0 w 146"/>
                <a:gd name="T1" fmla="*/ 0 h 1"/>
                <a:gd name="T2" fmla="*/ 146 w 14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6" h="1">
                  <a:moveTo>
                    <a:pt x="0" y="0"/>
                  </a:moveTo>
                  <a:lnTo>
                    <a:pt x="146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0075" name="Text Box 155"/>
            <p:cNvSpPr txBox="1">
              <a:spLocks noChangeArrowheads="1"/>
            </p:cNvSpPr>
            <p:nvPr/>
          </p:nvSpPr>
          <p:spPr bwMode="auto">
            <a:xfrm>
              <a:off x="3840" y="3095"/>
              <a:ext cx="26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х</a:t>
              </a:r>
            </a:p>
          </p:txBody>
        </p:sp>
      </p:grpSp>
      <p:sp>
        <p:nvSpPr>
          <p:cNvPr id="210086" name="Text Box 166"/>
          <p:cNvSpPr txBox="1">
            <a:spLocks noChangeArrowheads="1"/>
          </p:cNvSpPr>
          <p:nvPr/>
        </p:nvSpPr>
        <p:spPr bwMode="auto">
          <a:xfrm>
            <a:off x="1308100" y="4525963"/>
            <a:ext cx="495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</a:p>
        </p:txBody>
      </p:sp>
      <p:sp>
        <p:nvSpPr>
          <p:cNvPr id="210089" name="Rectangle 169"/>
          <p:cNvSpPr>
            <a:spLocks noChangeArrowheads="1"/>
          </p:cNvSpPr>
          <p:nvPr/>
        </p:nvSpPr>
        <p:spPr bwMode="auto">
          <a:xfrm>
            <a:off x="762000" y="3425825"/>
            <a:ext cx="533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ru-RU" sz="3600" b="1" i="1" dirty="0">
                <a:solidFill>
                  <a:srgbClr val="C00000"/>
                </a:solidFill>
                <a:latin typeface="Times New Roman" pitchFamily="18" charset="0"/>
              </a:rPr>
              <a:t>S</a:t>
            </a:r>
            <a:r>
              <a:rPr lang="ru-RU" altLang="ru-RU" sz="2400" b="1" baseline="-25000" dirty="0">
                <a:solidFill>
                  <a:srgbClr val="C00000"/>
                </a:solidFill>
                <a:latin typeface="Times New Roman" pitchFamily="18" charset="0"/>
              </a:rPr>
              <a:t>1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10090" name="Rectangle 170"/>
          <p:cNvSpPr>
            <a:spLocks noChangeArrowheads="1"/>
          </p:cNvSpPr>
          <p:nvPr/>
        </p:nvSpPr>
        <p:spPr bwMode="auto">
          <a:xfrm>
            <a:off x="714375" y="4403725"/>
            <a:ext cx="647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ru-RU" sz="3600" b="1" i="1" dirty="0">
                <a:solidFill>
                  <a:srgbClr val="C00000"/>
                </a:solidFill>
                <a:latin typeface="Times New Roman" pitchFamily="18" charset="0"/>
              </a:rPr>
              <a:t>S</a:t>
            </a:r>
            <a:r>
              <a:rPr lang="en-US" altLang="ru-RU" sz="2400" b="1" baseline="-25000" dirty="0">
                <a:solidFill>
                  <a:srgbClr val="C00000"/>
                </a:solidFill>
                <a:latin typeface="Times New Roman" pitchFamily="18" charset="0"/>
              </a:rPr>
              <a:t>2</a:t>
            </a:r>
            <a:r>
              <a:rPr lang="en-US" altLang="ru-RU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ru-RU" sz="2400" b="1" dirty="0">
                <a:solidFill>
                  <a:srgbClr val="C00000"/>
                </a:solidFill>
              </a:rPr>
              <a:t>=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210091" name="Text Box 171"/>
          <p:cNvSpPr txBox="1">
            <a:spLocks noChangeArrowheads="1"/>
          </p:cNvSpPr>
          <p:nvPr/>
        </p:nvSpPr>
        <p:spPr bwMode="auto">
          <a:xfrm>
            <a:off x="1841500" y="3405188"/>
            <a:ext cx="3397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graphicFrame>
        <p:nvGraphicFramePr>
          <p:cNvPr id="210095" name="Object 175"/>
          <p:cNvGraphicFramePr>
            <a:graphicFrameLocks noChangeAspect="1"/>
          </p:cNvGraphicFramePr>
          <p:nvPr/>
        </p:nvGraphicFramePr>
        <p:xfrm>
          <a:off x="1676400" y="3716338"/>
          <a:ext cx="2286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Формула" r:id="rId4" imgW="101520" imgH="139680" progId="Equation.3">
                  <p:embed/>
                </p:oleObj>
              </mc:Choice>
              <mc:Fallback>
                <p:oleObj name="Формула" r:id="rId4" imgW="1015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716338"/>
                        <a:ext cx="2286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096" name="Text Box 176"/>
          <p:cNvSpPr txBox="1">
            <a:spLocks noChangeArrowheads="1"/>
          </p:cNvSpPr>
          <p:nvPr/>
        </p:nvSpPr>
        <p:spPr bwMode="auto">
          <a:xfrm>
            <a:off x="1250950" y="3565525"/>
            <a:ext cx="4953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</a:p>
        </p:txBody>
      </p:sp>
      <p:grpSp>
        <p:nvGrpSpPr>
          <p:cNvPr id="210097" name="Group 177"/>
          <p:cNvGrpSpPr>
            <a:grpSpLocks/>
          </p:cNvGrpSpPr>
          <p:nvPr/>
        </p:nvGrpSpPr>
        <p:grpSpPr bwMode="auto">
          <a:xfrm>
            <a:off x="1714500" y="4386263"/>
            <a:ext cx="582613" cy="581025"/>
            <a:chOff x="1632" y="3504"/>
            <a:chExt cx="367" cy="366"/>
          </a:xfrm>
        </p:grpSpPr>
        <p:sp>
          <p:nvSpPr>
            <p:cNvPr id="210098" name="Text Box 178"/>
            <p:cNvSpPr txBox="1">
              <a:spLocks noChangeArrowheads="1"/>
            </p:cNvSpPr>
            <p:nvPr/>
          </p:nvSpPr>
          <p:spPr bwMode="auto">
            <a:xfrm>
              <a:off x="1736" y="3504"/>
              <a:ext cx="26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1</a:t>
              </a:r>
            </a:p>
          </p:txBody>
        </p:sp>
        <p:graphicFrame>
          <p:nvGraphicFramePr>
            <p:cNvPr id="210099" name="Object 179"/>
            <p:cNvGraphicFramePr>
              <a:graphicFrameLocks noChangeAspect="1"/>
            </p:cNvGraphicFramePr>
            <p:nvPr/>
          </p:nvGraphicFramePr>
          <p:xfrm>
            <a:off x="1632" y="3672"/>
            <a:ext cx="144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7" name="Формула" r:id="rId6" imgW="101520" imgH="139680" progId="Equation.3">
                    <p:embed/>
                  </p:oleObj>
                </mc:Choice>
                <mc:Fallback>
                  <p:oleObj name="Формула" r:id="rId6" imgW="1015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3672"/>
                          <a:ext cx="144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0129" name="Group 209"/>
          <p:cNvGrpSpPr>
            <a:grpSpLocks/>
          </p:cNvGrpSpPr>
          <p:nvPr/>
        </p:nvGrpSpPr>
        <p:grpSpPr bwMode="auto">
          <a:xfrm>
            <a:off x="1765300" y="3395663"/>
            <a:ext cx="495300" cy="715962"/>
            <a:chOff x="496" y="2554"/>
            <a:chExt cx="312" cy="451"/>
          </a:xfrm>
        </p:grpSpPr>
        <p:sp>
          <p:nvSpPr>
            <p:cNvPr id="210126" name="Text Box 206"/>
            <p:cNvSpPr txBox="1">
              <a:spLocks noChangeArrowheads="1"/>
            </p:cNvSpPr>
            <p:nvPr/>
          </p:nvSpPr>
          <p:spPr bwMode="auto">
            <a:xfrm>
              <a:off x="536" y="2736"/>
              <a:ext cx="24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х</a:t>
              </a:r>
              <a:endParaRPr lang="ru-RU" altLang="ru-RU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0127" name="Freeform 207"/>
            <p:cNvSpPr>
              <a:spLocks/>
            </p:cNvSpPr>
            <p:nvPr/>
          </p:nvSpPr>
          <p:spPr bwMode="auto">
            <a:xfrm>
              <a:off x="562" y="2792"/>
              <a:ext cx="162" cy="1"/>
            </a:xfrm>
            <a:custGeom>
              <a:avLst/>
              <a:gdLst>
                <a:gd name="T0" fmla="*/ 0 w 162"/>
                <a:gd name="T1" fmla="*/ 0 h 1"/>
                <a:gd name="T2" fmla="*/ 162 w 16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2" h="1">
                  <a:moveTo>
                    <a:pt x="0" y="0"/>
                  </a:moveTo>
                  <a:lnTo>
                    <a:pt x="16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0128" name="Text Box 208"/>
            <p:cNvSpPr txBox="1">
              <a:spLocks noChangeArrowheads="1"/>
            </p:cNvSpPr>
            <p:nvPr/>
          </p:nvSpPr>
          <p:spPr bwMode="auto">
            <a:xfrm>
              <a:off x="496" y="2554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60</a:t>
              </a:r>
            </a:p>
          </p:txBody>
        </p:sp>
      </p:grpSp>
      <p:grpSp>
        <p:nvGrpSpPr>
          <p:cNvPr id="210137" name="Group 217"/>
          <p:cNvGrpSpPr>
            <a:grpSpLocks/>
          </p:cNvGrpSpPr>
          <p:nvPr/>
        </p:nvGrpSpPr>
        <p:grpSpPr bwMode="auto">
          <a:xfrm>
            <a:off x="1778000" y="4678363"/>
            <a:ext cx="660400" cy="427037"/>
            <a:chOff x="2112" y="3888"/>
            <a:chExt cx="416" cy="269"/>
          </a:xfrm>
        </p:grpSpPr>
        <p:sp>
          <p:nvSpPr>
            <p:cNvPr id="210078" name="Text Box 158"/>
            <p:cNvSpPr txBox="1">
              <a:spLocks noChangeArrowheads="1"/>
            </p:cNvSpPr>
            <p:nvPr/>
          </p:nvSpPr>
          <p:spPr bwMode="auto">
            <a:xfrm>
              <a:off x="2112" y="3888"/>
              <a:ext cx="41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х+3</a:t>
              </a:r>
            </a:p>
          </p:txBody>
        </p:sp>
        <p:sp>
          <p:nvSpPr>
            <p:cNvPr id="210136" name="Line 216"/>
            <p:cNvSpPr>
              <a:spLocks noChangeShapeType="1"/>
            </p:cNvSpPr>
            <p:nvPr/>
          </p:nvSpPr>
          <p:spPr bwMode="auto">
            <a:xfrm flipH="1">
              <a:off x="2160" y="3936"/>
              <a:ext cx="28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0149" name="Group 229"/>
          <p:cNvGrpSpPr>
            <a:grpSpLocks/>
          </p:cNvGrpSpPr>
          <p:nvPr/>
        </p:nvGrpSpPr>
        <p:grpSpPr bwMode="auto">
          <a:xfrm>
            <a:off x="1828800" y="3692525"/>
            <a:ext cx="381000" cy="427038"/>
            <a:chOff x="1240" y="2390"/>
            <a:chExt cx="240" cy="269"/>
          </a:xfrm>
        </p:grpSpPr>
        <p:sp>
          <p:nvSpPr>
            <p:cNvPr id="210146" name="Text Box 226"/>
            <p:cNvSpPr txBox="1">
              <a:spLocks noChangeArrowheads="1"/>
            </p:cNvSpPr>
            <p:nvPr/>
          </p:nvSpPr>
          <p:spPr bwMode="auto">
            <a:xfrm>
              <a:off x="1240" y="2390"/>
              <a:ext cx="24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х</a:t>
              </a:r>
              <a:endParaRPr lang="ru-RU" altLang="ru-RU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0147" name="Freeform 227"/>
            <p:cNvSpPr>
              <a:spLocks/>
            </p:cNvSpPr>
            <p:nvPr/>
          </p:nvSpPr>
          <p:spPr bwMode="auto">
            <a:xfrm>
              <a:off x="1266" y="2446"/>
              <a:ext cx="162" cy="1"/>
            </a:xfrm>
            <a:custGeom>
              <a:avLst/>
              <a:gdLst>
                <a:gd name="T0" fmla="*/ 0 w 162"/>
                <a:gd name="T1" fmla="*/ 0 h 1"/>
                <a:gd name="T2" fmla="*/ 162 w 16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2" h="1">
                  <a:moveTo>
                    <a:pt x="0" y="0"/>
                  </a:moveTo>
                  <a:lnTo>
                    <a:pt x="16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0158" name="Group 238"/>
          <p:cNvGrpSpPr>
            <a:grpSpLocks/>
          </p:cNvGrpSpPr>
          <p:nvPr/>
        </p:nvGrpSpPr>
        <p:grpSpPr bwMode="auto">
          <a:xfrm>
            <a:off x="2362200" y="3471863"/>
            <a:ext cx="2209800" cy="1295400"/>
            <a:chOff x="1248" y="2064"/>
            <a:chExt cx="1392" cy="816"/>
          </a:xfrm>
        </p:grpSpPr>
        <p:sp>
          <p:nvSpPr>
            <p:cNvPr id="210154" name="Freeform 234"/>
            <p:cNvSpPr>
              <a:spLocks/>
            </p:cNvSpPr>
            <p:nvPr/>
          </p:nvSpPr>
          <p:spPr bwMode="auto">
            <a:xfrm flipV="1">
              <a:off x="1344" y="2208"/>
              <a:ext cx="1296" cy="672"/>
            </a:xfrm>
            <a:custGeom>
              <a:avLst/>
              <a:gdLst>
                <a:gd name="T0" fmla="*/ 961 w 1152"/>
                <a:gd name="T1" fmla="*/ 424 h 424"/>
                <a:gd name="T2" fmla="*/ 1152 w 1152"/>
                <a:gd name="T3" fmla="*/ 424 h 424"/>
                <a:gd name="T4" fmla="*/ 1152 w 1152"/>
                <a:gd name="T5" fmla="*/ 1 h 424"/>
                <a:gd name="T6" fmla="*/ 0 w 1152"/>
                <a:gd name="T7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424">
                  <a:moveTo>
                    <a:pt x="961" y="424"/>
                  </a:moveTo>
                  <a:lnTo>
                    <a:pt x="1152" y="424"/>
                  </a:lnTo>
                  <a:lnTo>
                    <a:pt x="1152" y="1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0157" name="Group 237"/>
            <p:cNvGrpSpPr>
              <a:grpSpLocks/>
            </p:cNvGrpSpPr>
            <p:nvPr/>
          </p:nvGrpSpPr>
          <p:grpSpPr bwMode="auto">
            <a:xfrm>
              <a:off x="1248" y="2064"/>
              <a:ext cx="1123" cy="480"/>
              <a:chOff x="1776" y="3352"/>
              <a:chExt cx="1123" cy="480"/>
            </a:xfrm>
          </p:grpSpPr>
          <p:sp>
            <p:nvSpPr>
              <p:cNvPr id="210155" name="Rectangle 235"/>
              <p:cNvSpPr>
                <a:spLocks noChangeArrowheads="1"/>
              </p:cNvSpPr>
              <p:nvPr/>
            </p:nvSpPr>
            <p:spPr bwMode="auto">
              <a:xfrm rot="29967">
                <a:off x="1776" y="3428"/>
                <a:ext cx="83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18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На 1 круг</a:t>
                </a:r>
                <a:endParaRPr lang="en-US" altLang="ru-RU" sz="180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r>
                  <a:rPr lang="ru-RU" altLang="ru-RU" sz="18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 </a:t>
                </a:r>
                <a:r>
                  <a:rPr lang="en-US" altLang="ru-RU" sz="1600" i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(1 </a:t>
                </a:r>
                <a:r>
                  <a:rPr lang="ru-RU" altLang="ru-RU" sz="1600" i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часть</a:t>
                </a:r>
                <a:r>
                  <a:rPr lang="en-US" altLang="ru-RU" sz="1600" i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</a:t>
                </a:r>
                <a:endParaRPr lang="ru-RU" altLang="ru-RU" sz="1600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10156" name="Oval 236"/>
              <p:cNvSpPr>
                <a:spLocks noChangeArrowheads="1"/>
              </p:cNvSpPr>
              <p:nvPr/>
            </p:nvSpPr>
            <p:spPr bwMode="auto">
              <a:xfrm>
                <a:off x="2565" y="3352"/>
                <a:ext cx="334" cy="34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>
                <a:outerShdw dist="107763" dir="18900000" algn="ctr" rotWithShape="0">
                  <a:srgbClr val="0000FF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ru-RU" sz="4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&gt;</a:t>
                </a:r>
                <a:endParaRPr lang="ru-RU" altLang="ru-RU" sz="4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sp>
        <p:nvSpPr>
          <p:cNvPr id="210159" name="Text Box 239"/>
          <p:cNvSpPr txBox="1">
            <a:spLocks noChangeArrowheads="1"/>
          </p:cNvSpPr>
          <p:nvPr/>
        </p:nvSpPr>
        <p:spPr bwMode="auto">
          <a:xfrm>
            <a:off x="3429000" y="54102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0"/>
              <a:t>–          = 1</a:t>
            </a:r>
          </a:p>
        </p:txBody>
      </p:sp>
      <p:sp>
        <p:nvSpPr>
          <p:cNvPr id="210123" name="Rectangle 203"/>
          <p:cNvSpPr>
            <a:spLocks noChangeArrowheads="1"/>
          </p:cNvSpPr>
          <p:nvPr/>
        </p:nvSpPr>
        <p:spPr bwMode="auto">
          <a:xfrm>
            <a:off x="4446588" y="3560763"/>
            <a:ext cx="7350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800" b="0" dirty="0"/>
              <a:t>1</a:t>
            </a:r>
            <a:r>
              <a:rPr lang="ru-RU" altLang="ru-RU" sz="1800" b="0" dirty="0"/>
              <a:t> час</a:t>
            </a:r>
          </a:p>
        </p:txBody>
      </p:sp>
      <p:sp>
        <p:nvSpPr>
          <p:cNvPr id="85" name="Заголовок 1"/>
          <p:cNvSpPr txBox="1">
            <a:spLocks/>
          </p:cNvSpPr>
          <p:nvPr/>
        </p:nvSpPr>
        <p:spPr>
          <a:xfrm>
            <a:off x="0" y="2456"/>
            <a:ext cx="9144000" cy="226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2060"/>
                </a:solidFill>
              </a:rPr>
              <a:t>Задачи на </a:t>
            </a:r>
            <a:r>
              <a:rPr lang="ru-RU" sz="1800" b="1" dirty="0" smtClean="0">
                <a:solidFill>
                  <a:srgbClr val="002060"/>
                </a:solidFill>
              </a:rPr>
              <a:t>движение по окружности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0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0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0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0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0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0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0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0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01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01614 -0.01806 L 0.05364 -0.02361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10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-118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805 0 L 0.04305 0.00185 " pathEditMode="relative" ptsTypes="AAA">
                                      <p:cBhvr>
                                        <p:cTn id="92" dur="1000" fill="hold"/>
                                        <p:tgtEl>
                                          <p:spTgt spid="210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10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10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1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1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02222 -0.02593 L 0.05468 -0.02616 " pathEditMode="relative" rAng="0" ptsTypes="AAA">
                                      <p:cBhvr>
                                        <p:cTn id="117" dur="1000" fill="hold"/>
                                        <p:tgtEl>
                                          <p:spTgt spid="210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1319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2501 -3.7037E-6 L 0.0382 -3.7037E-6 " pathEditMode="relative" rAng="0" ptsTypes="AAA">
                                      <p:cBhvr>
                                        <p:cTn id="119" dur="1000" fill="hold"/>
                                        <p:tgtEl>
                                          <p:spTgt spid="210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10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1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09236 0.14537 L 0.13472 0.27408 " pathEditMode="relative" rAng="0" ptsTypes="AAA">
                                      <p:cBhvr>
                                        <p:cTn id="135" dur="2000" fill="hold"/>
                                        <p:tgtEl>
                                          <p:spTgt spid="210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18055 0.0294 L 0.20694 0.1294 " pathEditMode="relative" rAng="0" ptsTypes="AAA">
                                      <p:cBhvr>
                                        <p:cTn id="143" dur="2000" fill="hold"/>
                                        <p:tgtEl>
                                          <p:spTgt spid="210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6458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1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animBg="1"/>
      <p:bldP spid="209924" grpId="1" animBg="1"/>
      <p:bldP spid="210041" grpId="0"/>
      <p:bldP spid="210042" grpId="0"/>
      <p:bldP spid="210043" grpId="0"/>
      <p:bldP spid="210086" grpId="0"/>
      <p:bldP spid="210086" grpId="1"/>
      <p:bldP spid="210089" grpId="0"/>
      <p:bldP spid="210089" grpId="1"/>
      <p:bldP spid="210090" grpId="0"/>
      <p:bldP spid="210090" grpId="1"/>
      <p:bldP spid="210091" grpId="0"/>
      <p:bldP spid="210091" grpId="1"/>
      <p:bldP spid="210096" grpId="0"/>
      <p:bldP spid="210096" grpId="1"/>
      <p:bldP spid="210159" grpId="0"/>
      <p:bldP spid="210123" grpId="0"/>
      <p:bldP spid="2101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2456"/>
            <a:ext cx="9144000" cy="64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>
                <a:solidFill>
                  <a:srgbClr val="002060"/>
                </a:solidFill>
              </a:rPr>
              <a:t>Задачи на совместную работу</a:t>
            </a:r>
          </a:p>
        </p:txBody>
      </p:sp>
      <p:pic>
        <p:nvPicPr>
          <p:cNvPr id="16390" name="Picture 6" descr="http://5klass.net/datas/matematika/Pravila-sravnenija-drobej/0019-019-Bassej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76860"/>
            <a:ext cx="4702295" cy="352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deti-kurkino.ru/_bd/100/01069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84400"/>
            <a:ext cx="2760241" cy="286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cdn01.ru/files/users/images/85/a5/85a5b662165cef2a17a5cbad69c9ebf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01" y="704988"/>
            <a:ext cx="3333825" cy="33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28600" y="1143000"/>
            <a:ext cx="876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2000" b="0" dirty="0"/>
          </a:p>
          <a:p>
            <a:pPr>
              <a:buFontTx/>
              <a:buAutoNum type="arabicPeriod"/>
            </a:pPr>
            <a:r>
              <a:rPr lang="ru-RU" altLang="ru-RU" sz="2000" b="0" dirty="0">
                <a:latin typeface="+mj-lt"/>
              </a:rPr>
              <a:t>Вводят переменную, т.е. обозначают буквой х… величину, которую требуется найти по условию задачи, либо ту, которая необходима для отыскания искомых величин.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28600" y="457200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Решение задачи с помощью уравнения обычно проводят в такой последовательности: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66700" y="4800600"/>
            <a:ext cx="876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rabicPeriod"/>
            </a:pPr>
            <a:endParaRPr lang="ru-RU" altLang="ru-RU" sz="2000" b="0" dirty="0"/>
          </a:p>
          <a:p>
            <a:r>
              <a:rPr lang="ru-RU" altLang="ru-RU" sz="2000" b="0" dirty="0"/>
              <a:t>3. </a:t>
            </a:r>
            <a:r>
              <a:rPr lang="ru-RU" altLang="ru-RU" sz="2000" b="0" dirty="0">
                <a:latin typeface="+mj-lt"/>
              </a:rPr>
              <a:t>Решают составленное уравнение и из полученных решений отбирают те, которые подходят по смыслу задачи. 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28600" y="2743200"/>
            <a:ext cx="8763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rabicPeriod"/>
            </a:pPr>
            <a:endParaRPr lang="ru-RU" altLang="ru-RU" sz="2000" b="0" dirty="0"/>
          </a:p>
          <a:p>
            <a:r>
              <a:rPr lang="ru-RU" altLang="ru-RU" sz="2000" b="0" dirty="0"/>
              <a:t>2. </a:t>
            </a:r>
            <a:r>
              <a:rPr lang="ru-RU" altLang="ru-RU" sz="2000" b="0" dirty="0">
                <a:latin typeface="+mj-lt"/>
              </a:rPr>
              <a:t>Используя введенную переменную, а также указанные в условии задачи конкретные значения переменных и соотношения между ними, составляют уравнение, т.е. «переводят» текст задачи на язык алгебры, составляя равенство алгебраических выражений</a:t>
            </a:r>
            <a:r>
              <a:rPr lang="ru-RU" altLang="ru-RU" sz="2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87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  <p:bldP spid="19469" grpId="0"/>
      <p:bldP spid="194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28600" y="3886200"/>
            <a:ext cx="876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dirty="0" smtClean="0"/>
              <a:t>Заказ </a:t>
            </a:r>
            <a:r>
              <a:rPr lang="ru-RU" altLang="ru-RU" sz="2000" dirty="0"/>
              <a:t>на 208 деталей первый рабочий выполняет на 3 часа быстрее, чем второй. Сколько деталей в час делает второй рабочий, если известно, что первый за час делает на 3 детали больше?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28600" y="1447800"/>
            <a:ext cx="876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dirty="0" smtClean="0">
                <a:latin typeface="+mj-lt"/>
              </a:rPr>
              <a:t>Заказ </a:t>
            </a:r>
            <a:r>
              <a:rPr lang="ru-RU" altLang="ru-RU" sz="2000" dirty="0">
                <a:latin typeface="+mj-lt"/>
              </a:rPr>
              <a:t>на 208 деталей первый рабочий выполняет на 3 часа быстрее, чем второй. Сколько деталей в час делает второй рабочий, если известно, что первый за час делает на 3 детали больше?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09600" y="228600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   </a:t>
            </a:r>
            <a:r>
              <a:rPr lang="ru-RU" altLang="ru-RU" sz="2000" b="1" dirty="0">
                <a:latin typeface="+mj-lt"/>
                <a:cs typeface="Arial" pitchFamily="34" charset="0"/>
              </a:rPr>
              <a:t>Очень часто решить задачу можно разными способами.</a:t>
            </a:r>
          </a:p>
          <a:p>
            <a:r>
              <a:rPr lang="ru-RU" altLang="ru-RU" sz="2000" b="1" dirty="0">
                <a:latin typeface="+mj-lt"/>
                <a:cs typeface="Arial" pitchFamily="34" charset="0"/>
              </a:rPr>
              <a:t>Например, мы ввели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х</a:t>
            </a:r>
            <a:r>
              <a:rPr lang="ru-RU" altLang="ru-RU" sz="2000" b="1" dirty="0">
                <a:latin typeface="+mj-lt"/>
                <a:cs typeface="Arial" pitchFamily="34" charset="0"/>
              </a:rPr>
              <a:t> из условия…</a:t>
            </a:r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180975" y="1524000"/>
            <a:ext cx="8493125" cy="617538"/>
          </a:xfrm>
          <a:custGeom>
            <a:avLst/>
            <a:gdLst>
              <a:gd name="T0" fmla="*/ 2238 w 5350"/>
              <a:gd name="T1" fmla="*/ 0 h 389"/>
              <a:gd name="T2" fmla="*/ 5244 w 5350"/>
              <a:gd name="T3" fmla="*/ 3 h 389"/>
              <a:gd name="T4" fmla="*/ 5350 w 5350"/>
              <a:gd name="T5" fmla="*/ 207 h 389"/>
              <a:gd name="T6" fmla="*/ 1690 w 5350"/>
              <a:gd name="T7" fmla="*/ 200 h 389"/>
              <a:gd name="T8" fmla="*/ 1637 w 5350"/>
              <a:gd name="T9" fmla="*/ 389 h 389"/>
              <a:gd name="T10" fmla="*/ 91 w 5350"/>
              <a:gd name="T11" fmla="*/ 374 h 389"/>
              <a:gd name="T12" fmla="*/ 0 w 5350"/>
              <a:gd name="T13" fmla="*/ 192 h 389"/>
              <a:gd name="T14" fmla="*/ 2286 w 5350"/>
              <a:gd name="T15" fmla="*/ 208 h 389"/>
              <a:gd name="T16" fmla="*/ 2238 w 5350"/>
              <a:gd name="T17" fmla="*/ 16 h 389"/>
              <a:gd name="T18" fmla="*/ 2238 w 5350"/>
              <a:gd name="T19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50" h="389">
                <a:moveTo>
                  <a:pt x="2238" y="0"/>
                </a:moveTo>
                <a:lnTo>
                  <a:pt x="5244" y="3"/>
                </a:lnTo>
                <a:lnTo>
                  <a:pt x="5350" y="207"/>
                </a:lnTo>
                <a:lnTo>
                  <a:pt x="1690" y="200"/>
                </a:lnTo>
                <a:lnTo>
                  <a:pt x="1637" y="389"/>
                </a:lnTo>
                <a:lnTo>
                  <a:pt x="91" y="374"/>
                </a:lnTo>
                <a:lnTo>
                  <a:pt x="0" y="192"/>
                </a:lnTo>
                <a:lnTo>
                  <a:pt x="2286" y="208"/>
                </a:lnTo>
                <a:lnTo>
                  <a:pt x="2238" y="16"/>
                </a:lnTo>
                <a:lnTo>
                  <a:pt x="2238" y="0"/>
                </a:lnTo>
                <a:close/>
              </a:path>
            </a:pathLst>
          </a:custGeom>
          <a:gradFill rotWithShape="1">
            <a:gsLst>
              <a:gs pos="0">
                <a:srgbClr val="FF99FF">
                  <a:alpha val="17999"/>
                </a:srgbClr>
              </a:gs>
              <a:gs pos="50000">
                <a:srgbClr val="FF0000">
                  <a:alpha val="31000"/>
                </a:srgbClr>
              </a:gs>
              <a:gs pos="100000">
                <a:srgbClr val="FF99FF">
                  <a:alpha val="17999"/>
                </a:srgbClr>
              </a:gs>
            </a:gsLst>
            <a:lin ang="18900000" scaled="1"/>
          </a:gradFill>
          <a:ln w="9525">
            <a:solidFill>
              <a:srgbClr val="FF0000">
                <a:alpha val="17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267200" y="1295400"/>
            <a:ext cx="3176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Это условие помогло ввести  х …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85800" y="2803525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000" b="1" dirty="0">
                <a:latin typeface="+mj-lt"/>
                <a:cs typeface="Arial" pitchFamily="34" charset="0"/>
              </a:rPr>
              <a:t>А можно начать «раскручивать» задачу с другого условия. Введем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х </a:t>
            </a:r>
            <a:r>
              <a:rPr lang="ru-RU" altLang="ru-RU" sz="2000" b="1" dirty="0">
                <a:latin typeface="+mj-lt"/>
                <a:cs typeface="Arial" pitchFamily="34" charset="0"/>
              </a:rPr>
              <a:t>иначе…</a:t>
            </a:r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>
            <a:off x="228600" y="4572000"/>
            <a:ext cx="8826500" cy="330200"/>
          </a:xfrm>
          <a:custGeom>
            <a:avLst/>
            <a:gdLst>
              <a:gd name="T0" fmla="*/ 0 w 5560"/>
              <a:gd name="T1" fmla="*/ 0 h 208"/>
              <a:gd name="T2" fmla="*/ 5480 w 5560"/>
              <a:gd name="T3" fmla="*/ 0 h 208"/>
              <a:gd name="T4" fmla="*/ 5560 w 5560"/>
              <a:gd name="T5" fmla="*/ 184 h 208"/>
              <a:gd name="T6" fmla="*/ 48 w 5560"/>
              <a:gd name="T7" fmla="*/ 208 h 208"/>
              <a:gd name="T8" fmla="*/ 0 w 5560"/>
              <a:gd name="T9" fmla="*/ 16 h 208"/>
              <a:gd name="T10" fmla="*/ 0 w 5560"/>
              <a:gd name="T1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60" h="208">
                <a:moveTo>
                  <a:pt x="0" y="0"/>
                </a:moveTo>
                <a:lnTo>
                  <a:pt x="5480" y="0"/>
                </a:lnTo>
                <a:lnTo>
                  <a:pt x="5560" y="184"/>
                </a:lnTo>
                <a:lnTo>
                  <a:pt x="48" y="208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99FF">
                  <a:alpha val="17999"/>
                </a:srgbClr>
              </a:gs>
              <a:gs pos="50000">
                <a:srgbClr val="FF0000">
                  <a:alpha val="31000"/>
                </a:srgbClr>
              </a:gs>
              <a:gs pos="100000">
                <a:srgbClr val="FF99FF">
                  <a:alpha val="17999"/>
                </a:srgbClr>
              </a:gs>
            </a:gsLst>
            <a:lin ang="18900000" scaled="1"/>
          </a:gradFill>
          <a:ln w="9525">
            <a:solidFill>
              <a:srgbClr val="FF0000">
                <a:alpha val="17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124200" y="4800600"/>
            <a:ext cx="3192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Это условие поможет ввести  х …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41337" y="5394325"/>
            <a:ext cx="777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000" b="1" dirty="0" smtClean="0">
                <a:latin typeface="+mj-lt"/>
                <a:cs typeface="Arial" pitchFamily="34" charset="0"/>
              </a:rPr>
              <a:t>В </a:t>
            </a:r>
            <a:r>
              <a:rPr lang="ru-RU" altLang="ru-RU" sz="2000" b="1" dirty="0">
                <a:latin typeface="+mj-lt"/>
                <a:cs typeface="Arial" pitchFamily="34" charset="0"/>
              </a:rPr>
              <a:t>этом случае мы «выйдем» сразу на ответ, ведь за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х</a:t>
            </a:r>
            <a:r>
              <a:rPr lang="ru-RU" altLang="ru-RU" sz="2000" b="1" dirty="0">
                <a:latin typeface="+mj-lt"/>
                <a:cs typeface="Arial" pitchFamily="34" charset="0"/>
              </a:rPr>
              <a:t> будет обозначена искомая величина.</a:t>
            </a:r>
          </a:p>
        </p:txBody>
      </p:sp>
    </p:spTree>
    <p:extLst>
      <p:ext uri="{BB962C8B-B14F-4D97-AF65-F5344CB8AC3E}">
        <p14:creationId xmlns:p14="http://schemas.microsoft.com/office/powerpoint/2010/main" val="7705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2" grpId="0"/>
      <p:bldP spid="7182" grpId="1"/>
      <p:bldP spid="7183" grpId="0"/>
      <p:bldP spid="7185" grpId="0" animBg="1"/>
      <p:bldP spid="7186" grpId="0"/>
      <p:bldP spid="7186" grpId="1"/>
      <p:bldP spid="71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520700" y="1368425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Перевыполнили работу на 25%. Это, значит, выполнили 125% работы – это 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1,25 части</a:t>
            </a:r>
            <a:r>
              <a:rPr lang="ru-RU" altLang="ru-RU" sz="2000" dirty="0" smtClean="0">
                <a:solidFill>
                  <a:srgbClr val="C00000"/>
                </a:solidFill>
                <a:latin typeface="+mj-lt"/>
              </a:rPr>
              <a:t>.</a:t>
            </a:r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520700" y="2054225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Выполнили в 2 раза больший объем работы – это 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 части</a:t>
            </a:r>
            <a:r>
              <a:rPr lang="ru-RU" altLang="ru-RU" sz="2000" dirty="0" smtClean="0">
                <a:solidFill>
                  <a:srgbClr val="C00000"/>
                </a:solidFill>
                <a:latin typeface="+mj-lt"/>
              </a:rPr>
              <a:t>.</a:t>
            </a:r>
          </a:p>
        </p:txBody>
      </p:sp>
      <p:sp>
        <p:nvSpPr>
          <p:cNvPr id="96293" name="Text Box 37"/>
          <p:cNvSpPr txBox="1">
            <a:spLocks noChangeArrowheads="1"/>
          </p:cNvSpPr>
          <p:nvPr/>
        </p:nvSpPr>
        <p:spPr bwMode="auto">
          <a:xfrm>
            <a:off x="520700" y="2422525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Осталось выполнить еще 5% работы. Это, значит, выполнено 95% работы, т.е. 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0,95 части</a:t>
            </a:r>
            <a:r>
              <a:rPr lang="ru-RU" altLang="ru-RU" sz="2000" dirty="0" smtClean="0">
                <a:solidFill>
                  <a:srgbClr val="C00000"/>
                </a:solidFill>
                <a:latin typeface="+mj-lt"/>
              </a:rPr>
              <a:t>.</a:t>
            </a:r>
          </a:p>
        </p:txBody>
      </p:sp>
      <p:sp>
        <p:nvSpPr>
          <p:cNvPr id="96294" name="Text Box 38"/>
          <p:cNvSpPr txBox="1">
            <a:spLocks noChangeArrowheads="1"/>
          </p:cNvSpPr>
          <p:nvPr/>
        </p:nvSpPr>
        <p:spPr bwMode="auto">
          <a:xfrm>
            <a:off x="520700" y="228600"/>
            <a:ext cx="86868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В задачах выполненную работу мы обозначили, как 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1 часть</a:t>
            </a:r>
            <a:r>
              <a:rPr lang="ru-RU" altLang="ru-RU" sz="2000" dirty="0" smtClean="0">
                <a:solidFill>
                  <a:srgbClr val="C00000"/>
                </a:solidFill>
                <a:latin typeface="+mj-lt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solidFill>
                <a:srgbClr val="000000"/>
              </a:solidFill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Другие случаи.    Дроби, проценты…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solidFill>
                <a:srgbClr val="000000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 Выполнено 80% работы – это 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0,8 части</a:t>
            </a:r>
            <a:r>
              <a:rPr lang="ru-RU" altLang="ru-RU" sz="2000" dirty="0" smtClean="0">
                <a:solidFill>
                  <a:srgbClr val="C00000"/>
                </a:solidFill>
                <a:latin typeface="+mj-lt"/>
              </a:rPr>
              <a:t>.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grpSp>
        <p:nvGrpSpPr>
          <p:cNvPr id="96324" name="Group 68"/>
          <p:cNvGrpSpPr>
            <a:grpSpLocks/>
          </p:cNvGrpSpPr>
          <p:nvPr/>
        </p:nvGrpSpPr>
        <p:grpSpPr bwMode="auto">
          <a:xfrm>
            <a:off x="533400" y="3035300"/>
            <a:ext cx="8686800" cy="644525"/>
            <a:chOff x="200" y="1912"/>
            <a:chExt cx="5472" cy="406"/>
          </a:xfrm>
        </p:grpSpPr>
        <p:grpSp>
          <p:nvGrpSpPr>
            <p:cNvPr id="96295" name="Group 39"/>
            <p:cNvGrpSpPr>
              <a:grpSpLocks/>
            </p:cNvGrpSpPr>
            <p:nvPr/>
          </p:nvGrpSpPr>
          <p:grpSpPr bwMode="auto">
            <a:xfrm>
              <a:off x="1392" y="1912"/>
              <a:ext cx="149" cy="390"/>
              <a:chOff x="1986" y="670"/>
              <a:chExt cx="149" cy="390"/>
            </a:xfrm>
          </p:grpSpPr>
          <p:sp>
            <p:nvSpPr>
              <p:cNvPr id="96296" name="Line 40"/>
              <p:cNvSpPr>
                <a:spLocks noChangeShapeType="1"/>
              </p:cNvSpPr>
              <p:nvPr/>
            </p:nvSpPr>
            <p:spPr bwMode="auto">
              <a:xfrm>
                <a:off x="1986" y="865"/>
                <a:ext cx="14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297" name="Rectangle 41"/>
              <p:cNvSpPr>
                <a:spLocks noChangeArrowheads="1"/>
              </p:cNvSpPr>
              <p:nvPr/>
            </p:nvSpPr>
            <p:spPr bwMode="auto">
              <a:xfrm>
                <a:off x="2023" y="868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9</a:t>
                </a:r>
              </a:p>
            </p:txBody>
          </p:sp>
          <p:sp>
            <p:nvSpPr>
              <p:cNvPr id="96298" name="Rectangle 42"/>
              <p:cNvSpPr>
                <a:spLocks noChangeArrowheads="1"/>
              </p:cNvSpPr>
              <p:nvPr/>
            </p:nvSpPr>
            <p:spPr bwMode="auto">
              <a:xfrm>
                <a:off x="2023" y="670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5</a:t>
                </a:r>
              </a:p>
            </p:txBody>
          </p:sp>
        </p:grpSp>
        <p:grpSp>
          <p:nvGrpSpPr>
            <p:cNvPr id="96299" name="Group 43"/>
            <p:cNvGrpSpPr>
              <a:grpSpLocks/>
            </p:cNvGrpSpPr>
            <p:nvPr/>
          </p:nvGrpSpPr>
          <p:grpSpPr bwMode="auto">
            <a:xfrm>
              <a:off x="2648" y="1928"/>
              <a:ext cx="149" cy="390"/>
              <a:chOff x="2640" y="1680"/>
              <a:chExt cx="149" cy="390"/>
            </a:xfrm>
          </p:grpSpPr>
          <p:sp>
            <p:nvSpPr>
              <p:cNvPr id="96300" name="Line 44"/>
              <p:cNvSpPr>
                <a:spLocks noChangeShapeType="1"/>
              </p:cNvSpPr>
              <p:nvPr/>
            </p:nvSpPr>
            <p:spPr bwMode="auto">
              <a:xfrm>
                <a:off x="2640" y="1875"/>
                <a:ext cx="149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301" name="Rectangle 45"/>
              <p:cNvSpPr>
                <a:spLocks noChangeArrowheads="1"/>
              </p:cNvSpPr>
              <p:nvPr/>
            </p:nvSpPr>
            <p:spPr bwMode="auto">
              <a:xfrm>
                <a:off x="2677" y="1878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9</a:t>
                </a:r>
              </a:p>
            </p:txBody>
          </p:sp>
          <p:sp>
            <p:nvSpPr>
              <p:cNvPr id="96302" name="Rectangle 46"/>
              <p:cNvSpPr>
                <a:spLocks noChangeArrowheads="1"/>
              </p:cNvSpPr>
              <p:nvPr/>
            </p:nvSpPr>
            <p:spPr bwMode="auto">
              <a:xfrm>
                <a:off x="2677" y="1680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5</a:t>
                </a:r>
              </a:p>
            </p:txBody>
          </p:sp>
        </p:grpSp>
        <p:sp>
          <p:nvSpPr>
            <p:cNvPr id="96303" name="Text Box 47"/>
            <p:cNvSpPr txBox="1">
              <a:spLocks noChangeArrowheads="1"/>
            </p:cNvSpPr>
            <p:nvPr/>
          </p:nvSpPr>
          <p:spPr bwMode="auto">
            <a:xfrm>
              <a:off x="200" y="1968"/>
              <a:ext cx="5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ru-RU" altLang="ru-RU" sz="20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000" dirty="0" smtClean="0">
                  <a:solidFill>
                    <a:srgbClr val="000000"/>
                  </a:solidFill>
                  <a:latin typeface="+mj-lt"/>
                </a:rPr>
                <a:t>Выполнено             работы – это              части.</a:t>
              </a:r>
              <a:r>
                <a:rPr lang="ru-RU" altLang="ru-RU" sz="2000" b="1" dirty="0" smtClean="0">
                  <a:solidFill>
                    <a:srgbClr val="000000"/>
                  </a:solidFill>
                  <a:latin typeface="+mj-lt"/>
                </a:rPr>
                <a:t> </a:t>
              </a:r>
            </a:p>
          </p:txBody>
        </p:sp>
      </p:grpSp>
      <p:grpSp>
        <p:nvGrpSpPr>
          <p:cNvPr id="96325" name="Group 69"/>
          <p:cNvGrpSpPr>
            <a:grpSpLocks/>
          </p:cNvGrpSpPr>
          <p:nvPr/>
        </p:nvGrpSpPr>
        <p:grpSpPr bwMode="auto">
          <a:xfrm>
            <a:off x="520701" y="3508375"/>
            <a:ext cx="8686800" cy="619125"/>
            <a:chOff x="192" y="2210"/>
            <a:chExt cx="5472" cy="390"/>
          </a:xfrm>
        </p:grpSpPr>
        <p:sp>
          <p:nvSpPr>
            <p:cNvPr id="96304" name="Text Box 48"/>
            <p:cNvSpPr txBox="1">
              <a:spLocks noChangeArrowheads="1"/>
            </p:cNvSpPr>
            <p:nvPr/>
          </p:nvSpPr>
          <p:spPr bwMode="auto">
            <a:xfrm>
              <a:off x="192" y="2280"/>
              <a:ext cx="5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ru-RU" altLang="ru-RU" sz="20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000" dirty="0" smtClean="0">
                  <a:solidFill>
                    <a:srgbClr val="000000"/>
                  </a:solidFill>
                  <a:latin typeface="+mj-lt"/>
                </a:rPr>
                <a:t>Осталось выполнить               работы. Значит, выполнено   </a:t>
              </a:r>
              <a:r>
                <a:rPr lang="ru-RU" altLang="ru-RU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1 –</a:t>
              </a:r>
              <a:r>
                <a:rPr lang="ru-RU" altLang="ru-RU" sz="2000" dirty="0" smtClean="0">
                  <a:solidFill>
                    <a:srgbClr val="000000"/>
                  </a:solidFill>
                  <a:latin typeface="+mj-lt"/>
                </a:rPr>
                <a:t>        =  </a:t>
              </a:r>
            </a:p>
          </p:txBody>
        </p:sp>
        <p:grpSp>
          <p:nvGrpSpPr>
            <p:cNvPr id="96305" name="Group 49"/>
            <p:cNvGrpSpPr>
              <a:grpSpLocks/>
            </p:cNvGrpSpPr>
            <p:nvPr/>
          </p:nvGrpSpPr>
          <p:grpSpPr bwMode="auto">
            <a:xfrm>
              <a:off x="2016" y="2210"/>
              <a:ext cx="192" cy="390"/>
              <a:chOff x="3264" y="688"/>
              <a:chExt cx="192" cy="390"/>
            </a:xfrm>
          </p:grpSpPr>
          <p:sp>
            <p:nvSpPr>
              <p:cNvPr id="96306" name="Freeform 50"/>
              <p:cNvSpPr>
                <a:spLocks/>
              </p:cNvSpPr>
              <p:nvPr/>
            </p:nvSpPr>
            <p:spPr bwMode="auto">
              <a:xfrm>
                <a:off x="3264" y="880"/>
                <a:ext cx="192" cy="3"/>
              </a:xfrm>
              <a:custGeom>
                <a:avLst/>
                <a:gdLst>
                  <a:gd name="T0" fmla="*/ 0 w 192"/>
                  <a:gd name="T1" fmla="*/ 3 h 3"/>
                  <a:gd name="T2" fmla="*/ 192 w 192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2" h="3">
                    <a:moveTo>
                      <a:pt x="0" y="3"/>
                    </a:moveTo>
                    <a:lnTo>
                      <a:pt x="192" y="0"/>
                    </a:lnTo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307" name="Rectangle 51"/>
              <p:cNvSpPr>
                <a:spLocks noChangeArrowheads="1"/>
              </p:cNvSpPr>
              <p:nvPr/>
            </p:nvSpPr>
            <p:spPr bwMode="auto">
              <a:xfrm>
                <a:off x="3269" y="886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18</a:t>
                </a:r>
              </a:p>
            </p:txBody>
          </p:sp>
          <p:sp>
            <p:nvSpPr>
              <p:cNvPr id="96308" name="Rectangle 52"/>
              <p:cNvSpPr>
                <a:spLocks noChangeArrowheads="1"/>
              </p:cNvSpPr>
              <p:nvPr/>
            </p:nvSpPr>
            <p:spPr bwMode="auto">
              <a:xfrm>
                <a:off x="3301" y="688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</p:grpSp>
        <p:grpSp>
          <p:nvGrpSpPr>
            <p:cNvPr id="96309" name="Group 53"/>
            <p:cNvGrpSpPr>
              <a:grpSpLocks/>
            </p:cNvGrpSpPr>
            <p:nvPr/>
          </p:nvGrpSpPr>
          <p:grpSpPr bwMode="auto">
            <a:xfrm>
              <a:off x="4752" y="2210"/>
              <a:ext cx="192" cy="390"/>
              <a:chOff x="3264" y="688"/>
              <a:chExt cx="192" cy="390"/>
            </a:xfrm>
          </p:grpSpPr>
          <p:sp>
            <p:nvSpPr>
              <p:cNvPr id="96310" name="Freeform 54"/>
              <p:cNvSpPr>
                <a:spLocks/>
              </p:cNvSpPr>
              <p:nvPr/>
            </p:nvSpPr>
            <p:spPr bwMode="auto">
              <a:xfrm>
                <a:off x="3264" y="880"/>
                <a:ext cx="192" cy="3"/>
              </a:xfrm>
              <a:custGeom>
                <a:avLst/>
                <a:gdLst>
                  <a:gd name="T0" fmla="*/ 0 w 192"/>
                  <a:gd name="T1" fmla="*/ 3 h 3"/>
                  <a:gd name="T2" fmla="*/ 192 w 192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2" h="3">
                    <a:moveTo>
                      <a:pt x="0" y="3"/>
                    </a:moveTo>
                    <a:lnTo>
                      <a:pt x="192" y="0"/>
                    </a:lnTo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311" name="Rectangle 55"/>
              <p:cNvSpPr>
                <a:spLocks noChangeArrowheads="1"/>
              </p:cNvSpPr>
              <p:nvPr/>
            </p:nvSpPr>
            <p:spPr bwMode="auto">
              <a:xfrm>
                <a:off x="3269" y="886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18</a:t>
                </a:r>
              </a:p>
            </p:txBody>
          </p:sp>
          <p:sp>
            <p:nvSpPr>
              <p:cNvPr id="96312" name="Rectangle 56"/>
              <p:cNvSpPr>
                <a:spLocks noChangeArrowheads="1"/>
              </p:cNvSpPr>
              <p:nvPr/>
            </p:nvSpPr>
            <p:spPr bwMode="auto">
              <a:xfrm>
                <a:off x="3301" y="688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</p:grpSp>
        <p:grpSp>
          <p:nvGrpSpPr>
            <p:cNvPr id="96313" name="Group 57"/>
            <p:cNvGrpSpPr>
              <a:grpSpLocks/>
            </p:cNvGrpSpPr>
            <p:nvPr/>
          </p:nvGrpSpPr>
          <p:grpSpPr bwMode="auto">
            <a:xfrm>
              <a:off x="5181" y="2210"/>
              <a:ext cx="195" cy="390"/>
              <a:chOff x="5181" y="1968"/>
              <a:chExt cx="195" cy="390"/>
            </a:xfrm>
          </p:grpSpPr>
          <p:sp>
            <p:nvSpPr>
              <p:cNvPr id="96314" name="Freeform 58"/>
              <p:cNvSpPr>
                <a:spLocks/>
              </p:cNvSpPr>
              <p:nvPr/>
            </p:nvSpPr>
            <p:spPr bwMode="auto">
              <a:xfrm>
                <a:off x="5184" y="2160"/>
                <a:ext cx="192" cy="3"/>
              </a:xfrm>
              <a:custGeom>
                <a:avLst/>
                <a:gdLst>
                  <a:gd name="T0" fmla="*/ 0 w 192"/>
                  <a:gd name="T1" fmla="*/ 3 h 3"/>
                  <a:gd name="T2" fmla="*/ 192 w 192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2" h="3">
                    <a:moveTo>
                      <a:pt x="0" y="3"/>
                    </a:moveTo>
                    <a:lnTo>
                      <a:pt x="192" y="0"/>
                    </a:lnTo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315" name="Rectangle 59"/>
              <p:cNvSpPr>
                <a:spLocks noChangeArrowheads="1"/>
              </p:cNvSpPr>
              <p:nvPr/>
            </p:nvSpPr>
            <p:spPr bwMode="auto">
              <a:xfrm>
                <a:off x="5189" y="2166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18</a:t>
                </a:r>
              </a:p>
            </p:txBody>
          </p:sp>
          <p:sp>
            <p:nvSpPr>
              <p:cNvPr id="96316" name="Rectangle 60"/>
              <p:cNvSpPr>
                <a:spLocks noChangeArrowheads="1"/>
              </p:cNvSpPr>
              <p:nvPr/>
            </p:nvSpPr>
            <p:spPr bwMode="auto">
              <a:xfrm>
                <a:off x="5181" y="1968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17</a:t>
                </a:r>
              </a:p>
            </p:txBody>
          </p:sp>
        </p:grpSp>
      </p:grpSp>
      <p:sp>
        <p:nvSpPr>
          <p:cNvPr id="96319" name="Text Box 63"/>
          <p:cNvSpPr txBox="1">
            <a:spLocks noChangeArrowheads="1"/>
          </p:cNvSpPr>
          <p:nvPr/>
        </p:nvSpPr>
        <p:spPr bwMode="auto">
          <a:xfrm>
            <a:off x="457200" y="4814888"/>
            <a:ext cx="8153400" cy="173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Работа может измеряться и в других единицах измерения.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solidFill>
                <a:srgbClr val="000000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 в задаче о наполнении объемов работа будет измеряться в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м</a:t>
            </a:r>
            <a:r>
              <a:rPr lang="ru-RU" altLang="ru-RU" sz="2000" b="1" baseline="30000" dirty="0" smtClean="0">
                <a:solidFill>
                  <a:srgbClr val="C00000"/>
                </a:solidFill>
                <a:latin typeface="+mj-lt"/>
              </a:rPr>
              <a:t>3</a:t>
            </a: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 в задаче о погрузке работа может быть 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в ящиках</a:t>
            </a:r>
            <a:r>
              <a:rPr lang="ru-RU" altLang="ru-RU" sz="2000" dirty="0" smtClean="0">
                <a:solidFill>
                  <a:srgbClr val="C00000"/>
                </a:solidFill>
                <a:latin typeface="+mj-lt"/>
              </a:rPr>
              <a:t>,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мешках</a:t>
            </a: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 задачи о рабочих, изготовляющих детали, работа 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в дет</a:t>
            </a:r>
            <a:r>
              <a:rPr lang="ru-RU" altLang="ru-RU" sz="2000" dirty="0" smtClean="0">
                <a:solidFill>
                  <a:srgbClr val="C00000"/>
                </a:solidFill>
                <a:latin typeface="+mj-lt"/>
              </a:rPr>
              <a:t>.;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 для каменщика –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в кирпичах</a:t>
            </a: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, для швеи –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в платьях  </a:t>
            </a: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и  т.д.</a:t>
            </a:r>
          </a:p>
        </p:txBody>
      </p:sp>
      <p:grpSp>
        <p:nvGrpSpPr>
          <p:cNvPr id="96326" name="Group 70"/>
          <p:cNvGrpSpPr>
            <a:grpSpLocks/>
          </p:cNvGrpSpPr>
          <p:nvPr/>
        </p:nvGrpSpPr>
        <p:grpSpPr bwMode="auto">
          <a:xfrm>
            <a:off x="520700" y="4105275"/>
            <a:ext cx="8686800" cy="622300"/>
            <a:chOff x="192" y="2586"/>
            <a:chExt cx="5472" cy="392"/>
          </a:xfrm>
        </p:grpSpPr>
        <p:sp>
          <p:nvSpPr>
            <p:cNvPr id="96318" name="Text Box 62"/>
            <p:cNvSpPr txBox="1">
              <a:spLocks noChangeArrowheads="1"/>
            </p:cNvSpPr>
            <p:nvPr/>
          </p:nvSpPr>
          <p:spPr bwMode="auto">
            <a:xfrm>
              <a:off x="192" y="2649"/>
              <a:ext cx="5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ru-RU" altLang="ru-RU" sz="2000" dirty="0" smtClean="0">
                  <a:solidFill>
                    <a:srgbClr val="000000"/>
                  </a:solidFill>
                  <a:latin typeface="+mj-lt"/>
                </a:rPr>
                <a:t>Итак, в этом случае выполнено              части всей работы.</a:t>
              </a:r>
            </a:p>
          </p:txBody>
        </p:sp>
        <p:grpSp>
          <p:nvGrpSpPr>
            <p:cNvPr id="96320" name="Group 64"/>
            <p:cNvGrpSpPr>
              <a:grpSpLocks/>
            </p:cNvGrpSpPr>
            <p:nvPr/>
          </p:nvGrpSpPr>
          <p:grpSpPr bwMode="auto">
            <a:xfrm>
              <a:off x="2664" y="2586"/>
              <a:ext cx="195" cy="392"/>
              <a:chOff x="672" y="2256"/>
              <a:chExt cx="195" cy="392"/>
            </a:xfrm>
          </p:grpSpPr>
          <p:sp>
            <p:nvSpPr>
              <p:cNvPr id="96321" name="Freeform 65"/>
              <p:cNvSpPr>
                <a:spLocks/>
              </p:cNvSpPr>
              <p:nvPr/>
            </p:nvSpPr>
            <p:spPr bwMode="auto">
              <a:xfrm>
                <a:off x="675" y="2448"/>
                <a:ext cx="192" cy="3"/>
              </a:xfrm>
              <a:custGeom>
                <a:avLst/>
                <a:gdLst>
                  <a:gd name="T0" fmla="*/ 0 w 192"/>
                  <a:gd name="T1" fmla="*/ 3 h 3"/>
                  <a:gd name="T2" fmla="*/ 192 w 192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2" h="3">
                    <a:moveTo>
                      <a:pt x="0" y="3"/>
                    </a:moveTo>
                    <a:lnTo>
                      <a:pt x="192" y="0"/>
                    </a:lnTo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322" name="Rectangle 66"/>
              <p:cNvSpPr>
                <a:spLocks noChangeArrowheads="1"/>
              </p:cNvSpPr>
              <p:nvPr/>
            </p:nvSpPr>
            <p:spPr bwMode="auto">
              <a:xfrm>
                <a:off x="680" y="2454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dirty="0" smtClean="0">
                    <a:solidFill>
                      <a:srgbClr val="C00000"/>
                    </a:solidFill>
                  </a:rPr>
                  <a:t>18</a:t>
                </a:r>
              </a:p>
            </p:txBody>
          </p:sp>
          <p:sp>
            <p:nvSpPr>
              <p:cNvPr id="96323" name="Rectangle 67"/>
              <p:cNvSpPr>
                <a:spLocks noChangeArrowheads="1"/>
              </p:cNvSpPr>
              <p:nvPr/>
            </p:nvSpPr>
            <p:spPr bwMode="auto">
              <a:xfrm>
                <a:off x="672" y="2256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dirty="0" smtClean="0">
                    <a:solidFill>
                      <a:srgbClr val="C00000"/>
                    </a:solidFill>
                  </a:rPr>
                  <a:t>17</a:t>
                </a:r>
              </a:p>
            </p:txBody>
          </p:sp>
        </p:grpSp>
      </p:grp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smtClean="0">
                <a:solidFill>
                  <a:srgbClr val="002060"/>
                </a:solidFill>
              </a:rPr>
              <a:t/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/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/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/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/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/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/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/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/>
            </a:r>
            <a:br>
              <a:rPr lang="ru-RU" sz="1400" b="1" smtClean="0">
                <a:solidFill>
                  <a:srgbClr val="002060"/>
                </a:solidFill>
              </a:rPr>
            </a:br>
            <a:r>
              <a:rPr lang="ru-RU" sz="1400" b="1" smtClean="0">
                <a:solidFill>
                  <a:srgbClr val="002060"/>
                </a:solidFill>
              </a:rPr>
              <a:t/>
            </a:r>
            <a:br>
              <a:rPr lang="ru-RU" sz="1400" b="1" smtClean="0">
                <a:solidFill>
                  <a:srgbClr val="002060"/>
                </a:solidFill>
              </a:rPr>
            </a:b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3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  <p:bldP spid="96292" grpId="0"/>
      <p:bldP spid="96293" grpId="0"/>
      <p:bldP spid="963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52" name="Text Box 108"/>
          <p:cNvSpPr txBox="1">
            <a:spLocks noChangeArrowheads="1"/>
          </p:cNvSpPr>
          <p:nvPr/>
        </p:nvSpPr>
        <p:spPr bwMode="auto">
          <a:xfrm>
            <a:off x="146050" y="152399"/>
            <a:ext cx="8763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</a:rPr>
              <a:t>Бригада лесорубов должна была по плану изготовить за несколько дней 216м</a:t>
            </a:r>
            <a:r>
              <a:rPr lang="ru-RU" altLang="ru-RU" sz="2000" baseline="30000" dirty="0" smtClean="0">
                <a:solidFill>
                  <a:srgbClr val="000000"/>
                </a:solidFill>
              </a:rPr>
              <a:t>3</a:t>
            </a:r>
            <a:r>
              <a:rPr lang="ru-RU" altLang="ru-RU" sz="2000" dirty="0" smtClean="0">
                <a:solidFill>
                  <a:srgbClr val="000000"/>
                </a:solidFill>
              </a:rPr>
              <a:t> древесины. Первые три дня бригада выполняла ежедневно установленную планом норму, а затем каждый день заготовляла на 8м</a:t>
            </a:r>
            <a:r>
              <a:rPr lang="ru-RU" altLang="ru-RU" sz="2000" baseline="30000" dirty="0" smtClean="0">
                <a:solidFill>
                  <a:srgbClr val="000000"/>
                </a:solidFill>
              </a:rPr>
              <a:t>3</a:t>
            </a:r>
            <a:r>
              <a:rPr lang="ru-RU" altLang="ru-RU" sz="2000" dirty="0" smtClean="0">
                <a:solidFill>
                  <a:srgbClr val="000000"/>
                </a:solidFill>
              </a:rPr>
              <a:t> сверх плана. Поэтому за день до срока было заготовлено 232м</a:t>
            </a:r>
            <a:r>
              <a:rPr lang="ru-RU" altLang="ru-RU" sz="2000" baseline="30000" dirty="0" smtClean="0">
                <a:solidFill>
                  <a:srgbClr val="000000"/>
                </a:solidFill>
              </a:rPr>
              <a:t>3</a:t>
            </a:r>
            <a:r>
              <a:rPr lang="ru-RU" altLang="ru-RU" sz="2000" dirty="0" smtClean="0">
                <a:solidFill>
                  <a:srgbClr val="000000"/>
                </a:solidFill>
              </a:rPr>
              <a:t> древесины. Сколько м</a:t>
            </a:r>
            <a:r>
              <a:rPr lang="ru-RU" altLang="ru-RU" sz="2000" baseline="30000" dirty="0" smtClean="0">
                <a:solidFill>
                  <a:srgbClr val="000000"/>
                </a:solidFill>
              </a:rPr>
              <a:t>3</a:t>
            </a:r>
            <a:r>
              <a:rPr lang="ru-RU" altLang="ru-RU" sz="2000" dirty="0" smtClean="0">
                <a:solidFill>
                  <a:srgbClr val="000000"/>
                </a:solidFill>
              </a:rPr>
              <a:t> древесины должна была бригада заготовлять по плану?</a:t>
            </a:r>
          </a:p>
        </p:txBody>
      </p:sp>
      <p:grpSp>
        <p:nvGrpSpPr>
          <p:cNvPr id="57505" name="Group 161"/>
          <p:cNvGrpSpPr>
            <a:grpSpLocks/>
          </p:cNvGrpSpPr>
          <p:nvPr/>
        </p:nvGrpSpPr>
        <p:grpSpPr bwMode="auto">
          <a:xfrm>
            <a:off x="228600" y="355600"/>
            <a:ext cx="8724900" cy="1117600"/>
            <a:chOff x="112" y="224"/>
            <a:chExt cx="5496" cy="704"/>
          </a:xfrm>
        </p:grpSpPr>
        <p:sp>
          <p:nvSpPr>
            <p:cNvPr id="57377" name="Freeform 33"/>
            <p:cNvSpPr>
              <a:spLocks/>
            </p:cNvSpPr>
            <p:nvPr/>
          </p:nvSpPr>
          <p:spPr bwMode="auto">
            <a:xfrm>
              <a:off x="112" y="304"/>
              <a:ext cx="5496" cy="624"/>
            </a:xfrm>
            <a:custGeom>
              <a:avLst/>
              <a:gdLst>
                <a:gd name="T0" fmla="*/ 2624 w 5496"/>
                <a:gd name="T1" fmla="*/ 0 h 624"/>
                <a:gd name="T2" fmla="*/ 5344 w 5496"/>
                <a:gd name="T3" fmla="*/ 0 h 624"/>
                <a:gd name="T4" fmla="*/ 5496 w 5496"/>
                <a:gd name="T5" fmla="*/ 216 h 624"/>
                <a:gd name="T6" fmla="*/ 4808 w 5496"/>
                <a:gd name="T7" fmla="*/ 224 h 624"/>
                <a:gd name="T8" fmla="*/ 4928 w 5496"/>
                <a:gd name="T9" fmla="*/ 400 h 624"/>
                <a:gd name="T10" fmla="*/ 2504 w 5496"/>
                <a:gd name="T11" fmla="*/ 408 h 624"/>
                <a:gd name="T12" fmla="*/ 2576 w 5496"/>
                <a:gd name="T13" fmla="*/ 608 h 624"/>
                <a:gd name="T14" fmla="*/ 96 w 5496"/>
                <a:gd name="T15" fmla="*/ 624 h 624"/>
                <a:gd name="T16" fmla="*/ 0 w 5496"/>
                <a:gd name="T17" fmla="*/ 424 h 624"/>
                <a:gd name="T18" fmla="*/ 120 w 5496"/>
                <a:gd name="T19" fmla="*/ 424 h 624"/>
                <a:gd name="T20" fmla="*/ 24 w 5496"/>
                <a:gd name="T21" fmla="*/ 200 h 624"/>
                <a:gd name="T22" fmla="*/ 2679 w 5496"/>
                <a:gd name="T23" fmla="*/ 208 h 624"/>
                <a:gd name="T24" fmla="*/ 2624 w 5496"/>
                <a:gd name="T25" fmla="*/ 16 h 624"/>
                <a:gd name="T26" fmla="*/ 2624 w 5496"/>
                <a:gd name="T27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96" h="624">
                  <a:moveTo>
                    <a:pt x="2624" y="0"/>
                  </a:moveTo>
                  <a:lnTo>
                    <a:pt x="5344" y="0"/>
                  </a:lnTo>
                  <a:lnTo>
                    <a:pt x="5496" y="216"/>
                  </a:lnTo>
                  <a:lnTo>
                    <a:pt x="4808" y="224"/>
                  </a:lnTo>
                  <a:lnTo>
                    <a:pt x="4928" y="400"/>
                  </a:lnTo>
                  <a:lnTo>
                    <a:pt x="2504" y="408"/>
                  </a:lnTo>
                  <a:lnTo>
                    <a:pt x="2576" y="608"/>
                  </a:lnTo>
                  <a:lnTo>
                    <a:pt x="96" y="624"/>
                  </a:lnTo>
                  <a:lnTo>
                    <a:pt x="0" y="424"/>
                  </a:lnTo>
                  <a:lnTo>
                    <a:pt x="120" y="424"/>
                  </a:lnTo>
                  <a:lnTo>
                    <a:pt x="24" y="200"/>
                  </a:lnTo>
                  <a:lnTo>
                    <a:pt x="2679" y="208"/>
                  </a:lnTo>
                  <a:lnTo>
                    <a:pt x="2624" y="16"/>
                  </a:lnTo>
                  <a:lnTo>
                    <a:pt x="262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FF">
                    <a:alpha val="17999"/>
                  </a:srgbClr>
                </a:gs>
                <a:gs pos="50000">
                  <a:srgbClr val="FF0000">
                    <a:alpha val="31000"/>
                  </a:srgbClr>
                </a:gs>
                <a:gs pos="100000">
                  <a:srgbClr val="FF99FF">
                    <a:alpha val="17999"/>
                  </a:srgbClr>
                </a:gs>
              </a:gsLst>
              <a:lin ang="18900000" scaled="1"/>
            </a:gradFill>
            <a:ln w="9525">
              <a:solidFill>
                <a:srgbClr val="FF0000">
                  <a:alpha val="17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57393" name="Text Box 49"/>
            <p:cNvSpPr txBox="1">
              <a:spLocks noChangeArrowheads="1"/>
            </p:cNvSpPr>
            <p:nvPr/>
          </p:nvSpPr>
          <p:spPr bwMode="auto">
            <a:xfrm>
              <a:off x="3725" y="224"/>
              <a:ext cx="1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7469" name="Group 125"/>
          <p:cNvGrpSpPr>
            <a:grpSpLocks/>
          </p:cNvGrpSpPr>
          <p:nvPr/>
        </p:nvGrpSpPr>
        <p:grpSpPr bwMode="auto">
          <a:xfrm>
            <a:off x="304800" y="495300"/>
            <a:ext cx="5994400" cy="928688"/>
            <a:chOff x="192" y="312"/>
            <a:chExt cx="3776" cy="585"/>
          </a:xfrm>
        </p:grpSpPr>
        <p:sp>
          <p:nvSpPr>
            <p:cNvPr id="57466" name="Line 122"/>
            <p:cNvSpPr>
              <a:spLocks noChangeShapeType="1"/>
            </p:cNvSpPr>
            <p:nvPr/>
          </p:nvSpPr>
          <p:spPr bwMode="auto">
            <a:xfrm>
              <a:off x="3096" y="312"/>
              <a:ext cx="672" cy="1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57467" name="Freeform 123"/>
            <p:cNvSpPr>
              <a:spLocks/>
            </p:cNvSpPr>
            <p:nvPr/>
          </p:nvSpPr>
          <p:spPr bwMode="auto">
            <a:xfrm>
              <a:off x="2784" y="504"/>
              <a:ext cx="1184" cy="1"/>
            </a:xfrm>
            <a:custGeom>
              <a:avLst/>
              <a:gdLst>
                <a:gd name="T0" fmla="*/ 0 w 1184"/>
                <a:gd name="T1" fmla="*/ 0 h 1"/>
                <a:gd name="T2" fmla="*/ 1184 w 118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84" h="1">
                  <a:moveTo>
                    <a:pt x="0" y="0"/>
                  </a:moveTo>
                  <a:lnTo>
                    <a:pt x="1184" y="0"/>
                  </a:lnTo>
                </a:path>
              </a:pathLst>
            </a:custGeom>
            <a:noFill/>
            <a:ln w="38100" cmpd="dbl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57468" name="Freeform 124"/>
            <p:cNvSpPr>
              <a:spLocks/>
            </p:cNvSpPr>
            <p:nvPr/>
          </p:nvSpPr>
          <p:spPr bwMode="auto">
            <a:xfrm>
              <a:off x="192" y="896"/>
              <a:ext cx="2400" cy="1"/>
            </a:xfrm>
            <a:custGeom>
              <a:avLst/>
              <a:gdLst>
                <a:gd name="T0" fmla="*/ 0 w 2400"/>
                <a:gd name="T1" fmla="*/ 0 h 1"/>
                <a:gd name="T2" fmla="*/ 2400 w 240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00" h="1">
                  <a:moveTo>
                    <a:pt x="0" y="0"/>
                  </a:moveTo>
                  <a:lnTo>
                    <a:pt x="2400" y="0"/>
                  </a:lnTo>
                </a:path>
              </a:pathLst>
            </a:custGeom>
            <a:noFill/>
            <a:ln w="38100" cmpd="dbl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7506" name="Text Box 162"/>
          <p:cNvSpPr txBox="1">
            <a:spLocks noChangeArrowheads="1"/>
          </p:cNvSpPr>
          <p:nvPr/>
        </p:nvSpPr>
        <p:spPr bwMode="auto">
          <a:xfrm>
            <a:off x="5410200" y="3860800"/>
            <a:ext cx="304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grpSp>
        <p:nvGrpSpPr>
          <p:cNvPr id="57487" name="Group 143"/>
          <p:cNvGrpSpPr>
            <a:grpSpLocks/>
          </p:cNvGrpSpPr>
          <p:nvPr/>
        </p:nvGrpSpPr>
        <p:grpSpPr bwMode="auto">
          <a:xfrm>
            <a:off x="4114800" y="2590800"/>
            <a:ext cx="1082675" cy="2408238"/>
            <a:chOff x="2592" y="1392"/>
            <a:chExt cx="682" cy="1517"/>
          </a:xfrm>
        </p:grpSpPr>
        <p:sp>
          <p:nvSpPr>
            <p:cNvPr id="57370" name="Text Box 26"/>
            <p:cNvSpPr txBox="1">
              <a:spLocks noChangeArrowheads="1"/>
            </p:cNvSpPr>
            <p:nvPr/>
          </p:nvSpPr>
          <p:spPr bwMode="auto">
            <a:xfrm>
              <a:off x="2592" y="1793"/>
              <a:ext cx="42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216</a:t>
              </a:r>
            </a:p>
          </p:txBody>
        </p:sp>
        <p:sp>
          <p:nvSpPr>
            <p:cNvPr id="57399" name="Freeform 55"/>
            <p:cNvSpPr>
              <a:spLocks/>
            </p:cNvSpPr>
            <p:nvPr/>
          </p:nvSpPr>
          <p:spPr bwMode="auto">
            <a:xfrm>
              <a:off x="3270" y="1392"/>
              <a:ext cx="4" cy="1517"/>
            </a:xfrm>
            <a:custGeom>
              <a:avLst/>
              <a:gdLst>
                <a:gd name="T0" fmla="*/ 0 w 4"/>
                <a:gd name="T1" fmla="*/ 0 h 1517"/>
                <a:gd name="T2" fmla="*/ 4 w 4"/>
                <a:gd name="T3" fmla="*/ 1517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517">
                  <a:moveTo>
                    <a:pt x="0" y="0"/>
                  </a:moveTo>
                  <a:lnTo>
                    <a:pt x="4" y="151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57400" name="Group 56"/>
            <p:cNvGrpSpPr>
              <a:grpSpLocks/>
            </p:cNvGrpSpPr>
            <p:nvPr/>
          </p:nvGrpSpPr>
          <p:grpSpPr bwMode="auto">
            <a:xfrm>
              <a:off x="2650" y="1399"/>
              <a:ext cx="524" cy="346"/>
              <a:chOff x="1488" y="1048"/>
              <a:chExt cx="524" cy="346"/>
            </a:xfrm>
          </p:grpSpPr>
          <p:sp>
            <p:nvSpPr>
              <p:cNvPr id="57401" name="Rectangle 57"/>
              <p:cNvSpPr>
                <a:spLocks noChangeArrowheads="1"/>
              </p:cNvSpPr>
              <p:nvPr/>
            </p:nvSpPr>
            <p:spPr bwMode="auto">
              <a:xfrm>
                <a:off x="1632" y="1143"/>
                <a:ext cx="3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 м</a:t>
                </a:r>
                <a:r>
                  <a:rPr lang="ru-RU" altLang="ru-RU" sz="2000" b="1" baseline="30000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ru-RU" altLang="ru-RU" sz="20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57402" name="Rectangle 58"/>
              <p:cNvSpPr>
                <a:spLocks noChangeArrowheads="1"/>
              </p:cNvSpPr>
              <p:nvPr/>
            </p:nvSpPr>
            <p:spPr bwMode="auto">
              <a:xfrm>
                <a:off x="1488" y="1048"/>
                <a:ext cx="19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36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A</a:t>
                </a:r>
                <a:endParaRPr lang="ru-RU" alt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57368" name="Freeform 24"/>
          <p:cNvSpPr>
            <a:spLocks/>
          </p:cNvSpPr>
          <p:nvPr/>
        </p:nvSpPr>
        <p:spPr bwMode="auto">
          <a:xfrm>
            <a:off x="228600" y="2547938"/>
            <a:ext cx="5943600" cy="2481262"/>
          </a:xfrm>
          <a:custGeom>
            <a:avLst/>
            <a:gdLst>
              <a:gd name="T0" fmla="*/ 0 w 4805"/>
              <a:gd name="T1" fmla="*/ 0 h 1503"/>
              <a:gd name="T2" fmla="*/ 4797 w 4805"/>
              <a:gd name="T3" fmla="*/ 7 h 1503"/>
              <a:gd name="T4" fmla="*/ 4805 w 4805"/>
              <a:gd name="T5" fmla="*/ 1464 h 1503"/>
              <a:gd name="T6" fmla="*/ 0 w 4805"/>
              <a:gd name="T7" fmla="*/ 1503 h 1503"/>
              <a:gd name="T8" fmla="*/ 6 w 4805"/>
              <a:gd name="T9" fmla="*/ 6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5" h="1503">
                <a:moveTo>
                  <a:pt x="0" y="0"/>
                </a:moveTo>
                <a:lnTo>
                  <a:pt x="4797" y="7"/>
                </a:lnTo>
                <a:lnTo>
                  <a:pt x="4805" y="1464"/>
                </a:lnTo>
                <a:lnTo>
                  <a:pt x="0" y="1503"/>
                </a:lnTo>
                <a:lnTo>
                  <a:pt x="6" y="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000000"/>
              </a:solidFill>
            </a:endParaRPr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4029075" y="4492625"/>
            <a:ext cx="10556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232-3х</a:t>
            </a:r>
          </a:p>
        </p:txBody>
      </p:sp>
      <p:grpSp>
        <p:nvGrpSpPr>
          <p:cNvPr id="57464" name="Group 120"/>
          <p:cNvGrpSpPr>
            <a:grpSpLocks/>
          </p:cNvGrpSpPr>
          <p:nvPr/>
        </p:nvGrpSpPr>
        <p:grpSpPr bwMode="auto">
          <a:xfrm>
            <a:off x="5146675" y="4292600"/>
            <a:ext cx="1055688" cy="735013"/>
            <a:chOff x="2858" y="2464"/>
            <a:chExt cx="665" cy="463"/>
          </a:xfrm>
        </p:grpSpPr>
        <p:sp>
          <p:nvSpPr>
            <p:cNvPr id="57373" name="Text Box 29"/>
            <p:cNvSpPr txBox="1">
              <a:spLocks noChangeArrowheads="1"/>
            </p:cNvSpPr>
            <p:nvPr/>
          </p:nvSpPr>
          <p:spPr bwMode="auto">
            <a:xfrm>
              <a:off x="2858" y="2464"/>
              <a:ext cx="66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232-3х</a:t>
              </a:r>
              <a:endParaRPr lang="ru-RU" altLang="ru-RU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7374" name="Text Box 30"/>
            <p:cNvSpPr txBox="1">
              <a:spLocks noChangeArrowheads="1"/>
            </p:cNvSpPr>
            <p:nvPr/>
          </p:nvSpPr>
          <p:spPr bwMode="auto">
            <a:xfrm>
              <a:off x="2970" y="2658"/>
              <a:ext cx="48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х+8</a:t>
              </a:r>
            </a:p>
          </p:txBody>
        </p:sp>
        <p:sp>
          <p:nvSpPr>
            <p:cNvPr id="57375" name="Freeform 31"/>
            <p:cNvSpPr>
              <a:spLocks/>
            </p:cNvSpPr>
            <p:nvPr/>
          </p:nvSpPr>
          <p:spPr bwMode="auto">
            <a:xfrm>
              <a:off x="2926" y="2704"/>
              <a:ext cx="530" cy="2"/>
            </a:xfrm>
            <a:custGeom>
              <a:avLst/>
              <a:gdLst>
                <a:gd name="T0" fmla="*/ 0 w 530"/>
                <a:gd name="T1" fmla="*/ 2 h 2"/>
                <a:gd name="T2" fmla="*/ 530 w 530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0" h="2">
                  <a:moveTo>
                    <a:pt x="0" y="2"/>
                  </a:moveTo>
                  <a:lnTo>
                    <a:pt x="53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7474" name="Group 130"/>
          <p:cNvGrpSpPr>
            <a:grpSpLocks/>
          </p:cNvGrpSpPr>
          <p:nvPr/>
        </p:nvGrpSpPr>
        <p:grpSpPr bwMode="auto">
          <a:xfrm>
            <a:off x="5260975" y="2514600"/>
            <a:ext cx="920750" cy="1268413"/>
            <a:chOff x="3362" y="1344"/>
            <a:chExt cx="580" cy="799"/>
          </a:xfrm>
        </p:grpSpPr>
        <p:grpSp>
          <p:nvGrpSpPr>
            <p:cNvPr id="57403" name="Group 59"/>
            <p:cNvGrpSpPr>
              <a:grpSpLocks/>
            </p:cNvGrpSpPr>
            <p:nvPr/>
          </p:nvGrpSpPr>
          <p:grpSpPr bwMode="auto">
            <a:xfrm>
              <a:off x="3456" y="1344"/>
              <a:ext cx="486" cy="353"/>
              <a:chOff x="864" y="1056"/>
              <a:chExt cx="486" cy="353"/>
            </a:xfrm>
          </p:grpSpPr>
          <p:sp>
            <p:nvSpPr>
              <p:cNvPr id="57404" name="Rectangle 60"/>
              <p:cNvSpPr>
                <a:spLocks noChangeArrowheads="1"/>
              </p:cNvSpPr>
              <p:nvPr/>
            </p:nvSpPr>
            <p:spPr bwMode="auto">
              <a:xfrm>
                <a:off x="903" y="1159"/>
                <a:ext cx="4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 дн.</a:t>
                </a:r>
              </a:p>
            </p:txBody>
          </p:sp>
          <p:sp>
            <p:nvSpPr>
              <p:cNvPr id="57405" name="Rectangle 61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80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36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</a:t>
                </a:r>
                <a:endParaRPr lang="ru-RU" alt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57463" name="Group 119"/>
            <p:cNvGrpSpPr>
              <a:grpSpLocks/>
            </p:cNvGrpSpPr>
            <p:nvPr/>
          </p:nvGrpSpPr>
          <p:grpSpPr bwMode="auto">
            <a:xfrm>
              <a:off x="3362" y="1704"/>
              <a:ext cx="410" cy="439"/>
              <a:chOff x="2930" y="1728"/>
              <a:chExt cx="410" cy="439"/>
            </a:xfrm>
          </p:grpSpPr>
          <p:sp>
            <p:nvSpPr>
              <p:cNvPr id="57408" name="Text Box 64"/>
              <p:cNvSpPr txBox="1">
                <a:spLocks noChangeArrowheads="1"/>
              </p:cNvSpPr>
              <p:nvPr/>
            </p:nvSpPr>
            <p:spPr bwMode="auto">
              <a:xfrm>
                <a:off x="3018" y="1898"/>
                <a:ext cx="28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2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х</a:t>
                </a:r>
              </a:p>
            </p:txBody>
          </p:sp>
          <p:grpSp>
            <p:nvGrpSpPr>
              <p:cNvPr id="57462" name="Group 118"/>
              <p:cNvGrpSpPr>
                <a:grpSpLocks/>
              </p:cNvGrpSpPr>
              <p:nvPr/>
            </p:nvGrpSpPr>
            <p:grpSpPr bwMode="auto">
              <a:xfrm>
                <a:off x="2930" y="1728"/>
                <a:ext cx="410" cy="269"/>
                <a:chOff x="2930" y="1728"/>
                <a:chExt cx="410" cy="269"/>
              </a:xfrm>
            </p:grpSpPr>
            <p:sp>
              <p:nvSpPr>
                <p:cNvPr id="57407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930" y="1728"/>
                  <a:ext cx="410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2200" b="1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216</a:t>
                  </a:r>
                </a:p>
              </p:txBody>
            </p:sp>
            <p:sp>
              <p:nvSpPr>
                <p:cNvPr id="57409" name="Freeform 65"/>
                <p:cNvSpPr>
                  <a:spLocks/>
                </p:cNvSpPr>
                <p:nvPr/>
              </p:nvSpPr>
              <p:spPr bwMode="auto">
                <a:xfrm>
                  <a:off x="2976" y="1952"/>
                  <a:ext cx="344" cy="2"/>
                </a:xfrm>
                <a:custGeom>
                  <a:avLst/>
                  <a:gdLst>
                    <a:gd name="T0" fmla="*/ 0 w 344"/>
                    <a:gd name="T1" fmla="*/ 2 h 2"/>
                    <a:gd name="T2" fmla="*/ 344 w 344"/>
                    <a:gd name="T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44" h="2">
                      <a:moveTo>
                        <a:pt x="0" y="2"/>
                      </a:moveTo>
                      <a:lnTo>
                        <a:pt x="344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57456" name="Text Box 112"/>
          <p:cNvSpPr txBox="1">
            <a:spLocks noChangeArrowheads="1"/>
          </p:cNvSpPr>
          <p:nvPr/>
        </p:nvSpPr>
        <p:spPr bwMode="auto">
          <a:xfrm>
            <a:off x="5410200" y="3862388"/>
            <a:ext cx="304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3038475" y="4492625"/>
            <a:ext cx="7239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х+8</a:t>
            </a:r>
          </a:p>
        </p:txBody>
      </p:sp>
      <p:grpSp>
        <p:nvGrpSpPr>
          <p:cNvPr id="57475" name="Group 131"/>
          <p:cNvGrpSpPr>
            <a:grpSpLocks/>
          </p:cNvGrpSpPr>
          <p:nvPr/>
        </p:nvGrpSpPr>
        <p:grpSpPr bwMode="auto">
          <a:xfrm>
            <a:off x="2928938" y="2563813"/>
            <a:ext cx="1185862" cy="2420937"/>
            <a:chOff x="1893" y="1375"/>
            <a:chExt cx="747" cy="1525"/>
          </a:xfrm>
        </p:grpSpPr>
        <p:grpSp>
          <p:nvGrpSpPr>
            <p:cNvPr id="57394" name="Group 50"/>
            <p:cNvGrpSpPr>
              <a:grpSpLocks/>
            </p:cNvGrpSpPr>
            <p:nvPr/>
          </p:nvGrpSpPr>
          <p:grpSpPr bwMode="auto">
            <a:xfrm>
              <a:off x="1893" y="1392"/>
              <a:ext cx="747" cy="346"/>
              <a:chOff x="2320" y="1032"/>
              <a:chExt cx="747" cy="346"/>
            </a:xfrm>
          </p:grpSpPr>
          <p:sp>
            <p:nvSpPr>
              <p:cNvPr id="57395" name="Rectangle 51"/>
              <p:cNvSpPr>
                <a:spLocks noChangeArrowheads="1"/>
              </p:cNvSpPr>
              <p:nvPr/>
            </p:nvSpPr>
            <p:spPr bwMode="auto">
              <a:xfrm>
                <a:off x="2400" y="1118"/>
                <a:ext cx="6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dirty="0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 м</a:t>
                </a:r>
                <a:r>
                  <a:rPr lang="ru-RU" altLang="ru-RU" sz="2000" b="1" baseline="30000" dirty="0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r>
                  <a:rPr lang="ru-RU" altLang="ru-RU" sz="2000" b="1" dirty="0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/</a:t>
                </a:r>
                <a:r>
                  <a:rPr lang="ru-RU" altLang="ru-RU" sz="2000" b="1" dirty="0" err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дн</a:t>
                </a:r>
                <a:r>
                  <a:rPr lang="ru-RU" altLang="ru-RU" sz="2000" b="1" dirty="0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.</a:t>
                </a:r>
              </a:p>
            </p:txBody>
          </p:sp>
          <p:sp>
            <p:nvSpPr>
              <p:cNvPr id="57396" name="Rectangle 52"/>
              <p:cNvSpPr>
                <a:spLocks noChangeArrowheads="1"/>
              </p:cNvSpPr>
              <p:nvPr/>
            </p:nvSpPr>
            <p:spPr bwMode="auto">
              <a:xfrm>
                <a:off x="2320" y="1032"/>
                <a:ext cx="12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3600" b="1" i="1" dirty="0" smtClean="0">
                    <a:solidFill>
                      <a:srgbClr val="C00000"/>
                    </a:solidFill>
                    <a:latin typeface="Times New Roman" pitchFamily="18" charset="0"/>
                  </a:rPr>
                  <a:t>v</a:t>
                </a:r>
                <a:endParaRPr lang="ru-RU" altLang="ru-RU" sz="3600" b="1" dirty="0" smtClean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7398" name="Freeform 54"/>
            <p:cNvSpPr>
              <a:spLocks/>
            </p:cNvSpPr>
            <p:nvPr/>
          </p:nvSpPr>
          <p:spPr bwMode="auto">
            <a:xfrm>
              <a:off x="2595" y="1375"/>
              <a:ext cx="1" cy="1525"/>
            </a:xfrm>
            <a:custGeom>
              <a:avLst/>
              <a:gdLst>
                <a:gd name="T0" fmla="*/ 0 w 1"/>
                <a:gd name="T1" fmla="*/ 0 h 1525"/>
                <a:gd name="T2" fmla="*/ 1 w 1"/>
                <a:gd name="T3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525">
                  <a:moveTo>
                    <a:pt x="0" y="0"/>
                  </a:moveTo>
                  <a:lnTo>
                    <a:pt x="1" y="15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57359" name="Text Box 15"/>
            <p:cNvSpPr txBox="1">
              <a:spLocks noChangeArrowheads="1"/>
            </p:cNvSpPr>
            <p:nvPr/>
          </p:nvSpPr>
          <p:spPr bwMode="auto">
            <a:xfrm>
              <a:off x="2106" y="1776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х</a:t>
              </a:r>
            </a:p>
          </p:txBody>
        </p:sp>
      </p:grpSp>
      <p:sp>
        <p:nvSpPr>
          <p:cNvPr id="57457" name="Text Box 113"/>
          <p:cNvSpPr txBox="1">
            <a:spLocks noChangeArrowheads="1"/>
          </p:cNvSpPr>
          <p:nvPr/>
        </p:nvSpPr>
        <p:spPr bwMode="auto">
          <a:xfrm>
            <a:off x="3267075" y="3835400"/>
            <a:ext cx="304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</a:p>
        </p:txBody>
      </p:sp>
      <p:grpSp>
        <p:nvGrpSpPr>
          <p:cNvPr id="57470" name="Group 126"/>
          <p:cNvGrpSpPr>
            <a:grpSpLocks/>
          </p:cNvGrpSpPr>
          <p:nvPr/>
        </p:nvGrpSpPr>
        <p:grpSpPr bwMode="auto">
          <a:xfrm>
            <a:off x="219075" y="2562225"/>
            <a:ext cx="5953125" cy="2441575"/>
            <a:chOff x="186" y="1374"/>
            <a:chExt cx="3750" cy="1538"/>
          </a:xfrm>
        </p:grpSpPr>
        <p:sp>
          <p:nvSpPr>
            <p:cNvPr id="57361" name="Rectangle 17"/>
            <p:cNvSpPr>
              <a:spLocks noChangeArrowheads="1"/>
            </p:cNvSpPr>
            <p:nvPr/>
          </p:nvSpPr>
          <p:spPr bwMode="auto">
            <a:xfrm>
              <a:off x="186" y="1824"/>
              <a:ext cx="82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По плану</a:t>
              </a:r>
              <a:r>
                <a:rPr lang="en-US" altLang="ru-RU" sz="22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ru-RU" altLang="ru-RU" sz="2200" b="1" smtClean="0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7367" name="Freeform 23"/>
            <p:cNvSpPr>
              <a:spLocks/>
            </p:cNvSpPr>
            <p:nvPr/>
          </p:nvSpPr>
          <p:spPr bwMode="auto">
            <a:xfrm>
              <a:off x="1824" y="1374"/>
              <a:ext cx="2" cy="1538"/>
            </a:xfrm>
            <a:custGeom>
              <a:avLst/>
              <a:gdLst>
                <a:gd name="T0" fmla="*/ 2 w 2"/>
                <a:gd name="T1" fmla="*/ 0 h 1538"/>
                <a:gd name="T2" fmla="*/ 0 w 2"/>
                <a:gd name="T3" fmla="*/ 1538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538">
                  <a:moveTo>
                    <a:pt x="2" y="0"/>
                  </a:moveTo>
                  <a:lnTo>
                    <a:pt x="0" y="153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57461" name="Group 117"/>
            <p:cNvGrpSpPr>
              <a:grpSpLocks/>
            </p:cNvGrpSpPr>
            <p:nvPr/>
          </p:nvGrpSpPr>
          <p:grpSpPr bwMode="auto">
            <a:xfrm>
              <a:off x="192" y="1728"/>
              <a:ext cx="3744" cy="801"/>
              <a:chOff x="-240" y="1728"/>
              <a:chExt cx="3384" cy="801"/>
            </a:xfrm>
          </p:grpSpPr>
          <p:sp>
            <p:nvSpPr>
              <p:cNvPr id="57365" name="Freeform 21"/>
              <p:cNvSpPr>
                <a:spLocks/>
              </p:cNvSpPr>
              <p:nvPr/>
            </p:nvSpPr>
            <p:spPr bwMode="auto">
              <a:xfrm>
                <a:off x="-240" y="1728"/>
                <a:ext cx="3384" cy="25"/>
              </a:xfrm>
              <a:custGeom>
                <a:avLst/>
                <a:gdLst>
                  <a:gd name="T0" fmla="*/ 0 w 4881"/>
                  <a:gd name="T1" fmla="*/ 25 h 25"/>
                  <a:gd name="T2" fmla="*/ 4881 w 4881"/>
                  <a:gd name="T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81" h="25">
                    <a:moveTo>
                      <a:pt x="0" y="25"/>
                    </a:moveTo>
                    <a:lnTo>
                      <a:pt x="488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366" name="Freeform 22"/>
              <p:cNvSpPr>
                <a:spLocks/>
              </p:cNvSpPr>
              <p:nvPr/>
            </p:nvSpPr>
            <p:spPr bwMode="auto">
              <a:xfrm>
                <a:off x="-240" y="2099"/>
                <a:ext cx="3384" cy="33"/>
              </a:xfrm>
              <a:custGeom>
                <a:avLst/>
                <a:gdLst>
                  <a:gd name="T0" fmla="*/ 0 w 4881"/>
                  <a:gd name="T1" fmla="*/ 33 h 33"/>
                  <a:gd name="T2" fmla="*/ 4881 w 4881"/>
                  <a:gd name="T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81" h="33">
                    <a:moveTo>
                      <a:pt x="0" y="33"/>
                    </a:moveTo>
                    <a:lnTo>
                      <a:pt x="488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454" name="Freeform 110"/>
              <p:cNvSpPr>
                <a:spLocks/>
              </p:cNvSpPr>
              <p:nvPr/>
            </p:nvSpPr>
            <p:spPr bwMode="auto">
              <a:xfrm>
                <a:off x="-240" y="2496"/>
                <a:ext cx="3384" cy="33"/>
              </a:xfrm>
              <a:custGeom>
                <a:avLst/>
                <a:gdLst>
                  <a:gd name="T0" fmla="*/ 0 w 4881"/>
                  <a:gd name="T1" fmla="*/ 33 h 33"/>
                  <a:gd name="T2" fmla="*/ 4881 w 4881"/>
                  <a:gd name="T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81" h="33">
                    <a:moveTo>
                      <a:pt x="0" y="33"/>
                    </a:moveTo>
                    <a:lnTo>
                      <a:pt x="488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455" name="Rectangle 111"/>
            <p:cNvSpPr>
              <a:spLocks noChangeArrowheads="1"/>
            </p:cNvSpPr>
            <p:nvPr/>
          </p:nvSpPr>
          <p:spPr bwMode="auto">
            <a:xfrm>
              <a:off x="240" y="2128"/>
              <a:ext cx="7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Первые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 дня</a:t>
              </a:r>
              <a:r>
                <a:rPr lang="en-US" altLang="ru-RU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ru-RU" altLang="ru-RU" b="1" smtClean="0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7460" name="Rectangle 116"/>
            <p:cNvSpPr>
              <a:spLocks noChangeArrowheads="1"/>
            </p:cNvSpPr>
            <p:nvPr/>
          </p:nvSpPr>
          <p:spPr bwMode="auto">
            <a:xfrm>
              <a:off x="192" y="2496"/>
              <a:ext cx="1674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 увеличенной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7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производительностью</a:t>
              </a:r>
            </a:p>
          </p:txBody>
        </p:sp>
      </p:grpSp>
      <p:grpSp>
        <p:nvGrpSpPr>
          <p:cNvPr id="57477" name="Group 133"/>
          <p:cNvGrpSpPr>
            <a:grpSpLocks/>
          </p:cNvGrpSpPr>
          <p:nvPr/>
        </p:nvGrpSpPr>
        <p:grpSpPr bwMode="auto">
          <a:xfrm>
            <a:off x="7239000" y="3124200"/>
            <a:ext cx="1344613" cy="1516063"/>
            <a:chOff x="2444" y="2421"/>
            <a:chExt cx="847" cy="955"/>
          </a:xfrm>
        </p:grpSpPr>
        <p:sp>
          <p:nvSpPr>
            <p:cNvPr id="57478" name="Line 134"/>
            <p:cNvSpPr>
              <a:spLocks noChangeShapeType="1"/>
            </p:cNvSpPr>
            <p:nvPr/>
          </p:nvSpPr>
          <p:spPr bwMode="auto">
            <a:xfrm>
              <a:off x="2949" y="2893"/>
              <a:ext cx="288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57479" name="Rectangle 135"/>
            <p:cNvSpPr>
              <a:spLocks noChangeArrowheads="1"/>
            </p:cNvSpPr>
            <p:nvPr/>
          </p:nvSpPr>
          <p:spPr bwMode="auto">
            <a:xfrm>
              <a:off x="3009" y="2858"/>
              <a:ext cx="19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5400" b="1" i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endParaRPr lang="ru-RU" altLang="ru-RU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7480" name="Rectangle 136"/>
            <p:cNvSpPr>
              <a:spLocks noChangeArrowheads="1"/>
            </p:cNvSpPr>
            <p:nvPr/>
          </p:nvSpPr>
          <p:spPr bwMode="auto">
            <a:xfrm>
              <a:off x="3003" y="2421"/>
              <a:ext cx="28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5400" b="1" i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</a:t>
              </a:r>
              <a:endParaRPr lang="ru-RU" altLang="ru-RU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7481" name="Rectangle 137"/>
            <p:cNvSpPr>
              <a:spLocks noChangeArrowheads="1"/>
            </p:cNvSpPr>
            <p:nvPr/>
          </p:nvSpPr>
          <p:spPr bwMode="auto">
            <a:xfrm>
              <a:off x="2444" y="2609"/>
              <a:ext cx="12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5400" b="1" i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</a:t>
              </a:r>
              <a:endParaRPr lang="ru-RU" altLang="ru-RU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7482" name="Rectangle 138"/>
            <p:cNvSpPr>
              <a:spLocks noChangeArrowheads="1"/>
            </p:cNvSpPr>
            <p:nvPr/>
          </p:nvSpPr>
          <p:spPr bwMode="auto">
            <a:xfrm>
              <a:off x="2653" y="2566"/>
              <a:ext cx="23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54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=</a:t>
              </a:r>
              <a:endParaRPr lang="ru-RU" altLang="ru-RU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57498" name="AutoShape 154"/>
          <p:cNvSpPr>
            <a:spLocks/>
          </p:cNvSpPr>
          <p:nvPr/>
        </p:nvSpPr>
        <p:spPr bwMode="auto">
          <a:xfrm>
            <a:off x="6248400" y="3708400"/>
            <a:ext cx="152400" cy="1295400"/>
          </a:xfrm>
          <a:prstGeom prst="rightBrace">
            <a:avLst>
              <a:gd name="adj1" fmla="val 70833"/>
              <a:gd name="adj2" fmla="val 53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000000"/>
              </a:solidFill>
            </a:endParaRPr>
          </a:p>
        </p:txBody>
      </p:sp>
      <p:grpSp>
        <p:nvGrpSpPr>
          <p:cNvPr id="57504" name="Group 160"/>
          <p:cNvGrpSpPr>
            <a:grpSpLocks/>
          </p:cNvGrpSpPr>
          <p:nvPr/>
        </p:nvGrpSpPr>
        <p:grpSpPr bwMode="auto">
          <a:xfrm>
            <a:off x="6273800" y="3421063"/>
            <a:ext cx="2184400" cy="1379537"/>
            <a:chOff x="3952" y="1915"/>
            <a:chExt cx="1376" cy="869"/>
          </a:xfrm>
        </p:grpSpPr>
        <p:sp>
          <p:nvSpPr>
            <p:cNvPr id="57502" name="Freeform 158"/>
            <p:cNvSpPr>
              <a:spLocks/>
            </p:cNvSpPr>
            <p:nvPr/>
          </p:nvSpPr>
          <p:spPr bwMode="auto">
            <a:xfrm>
              <a:off x="3952" y="1915"/>
              <a:ext cx="1376" cy="720"/>
            </a:xfrm>
            <a:custGeom>
              <a:avLst/>
              <a:gdLst>
                <a:gd name="T0" fmla="*/ 1185 w 1376"/>
                <a:gd name="T1" fmla="*/ 720 h 720"/>
                <a:gd name="T2" fmla="*/ 1376 w 1376"/>
                <a:gd name="T3" fmla="*/ 720 h 720"/>
                <a:gd name="T4" fmla="*/ 1376 w 1376"/>
                <a:gd name="T5" fmla="*/ 0 h 720"/>
                <a:gd name="T6" fmla="*/ 0 w 1376"/>
                <a:gd name="T7" fmla="*/ 16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6" h="720">
                  <a:moveTo>
                    <a:pt x="1185" y="720"/>
                  </a:moveTo>
                  <a:lnTo>
                    <a:pt x="1376" y="720"/>
                  </a:lnTo>
                  <a:lnTo>
                    <a:pt x="1376" y="0"/>
                  </a:lnTo>
                  <a:lnTo>
                    <a:pt x="0" y="16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57503" name="Group 159"/>
            <p:cNvGrpSpPr>
              <a:grpSpLocks/>
            </p:cNvGrpSpPr>
            <p:nvPr/>
          </p:nvGrpSpPr>
          <p:grpSpPr bwMode="auto">
            <a:xfrm>
              <a:off x="4032" y="2443"/>
              <a:ext cx="1200" cy="341"/>
              <a:chOff x="4032" y="2443"/>
              <a:chExt cx="1200" cy="341"/>
            </a:xfrm>
          </p:grpSpPr>
          <p:sp>
            <p:nvSpPr>
              <p:cNvPr id="57501" name="Rectangle 157"/>
              <p:cNvSpPr>
                <a:spLocks noChangeArrowheads="1"/>
              </p:cNvSpPr>
              <p:nvPr/>
            </p:nvSpPr>
            <p:spPr bwMode="auto">
              <a:xfrm rot="29967">
                <a:off x="4032" y="2496"/>
                <a:ext cx="940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200" b="1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на 1 день</a:t>
                </a:r>
              </a:p>
            </p:txBody>
          </p:sp>
          <p:sp>
            <p:nvSpPr>
              <p:cNvPr id="57500" name="Oval 156"/>
              <p:cNvSpPr>
                <a:spLocks noChangeArrowheads="1"/>
              </p:cNvSpPr>
              <p:nvPr/>
            </p:nvSpPr>
            <p:spPr bwMode="auto">
              <a:xfrm rot="222229">
                <a:off x="4898" y="2443"/>
                <a:ext cx="334" cy="34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>
                <a:outerShdw dist="107763" dir="18900000" algn="ctr" rotWithShape="0">
                  <a:srgbClr val="0000FF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4000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&lt;</a:t>
                </a:r>
                <a:endParaRPr lang="ru-RU" altLang="ru-RU" sz="40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sp>
        <p:nvSpPr>
          <p:cNvPr id="57507" name="Text Box 163"/>
          <p:cNvSpPr txBox="1">
            <a:spLocks noChangeArrowheads="1"/>
          </p:cNvSpPr>
          <p:nvPr/>
        </p:nvSpPr>
        <p:spPr bwMode="auto">
          <a:xfrm>
            <a:off x="3276600" y="3835400"/>
            <a:ext cx="304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</a:p>
        </p:txBody>
      </p:sp>
      <p:grpSp>
        <p:nvGrpSpPr>
          <p:cNvPr id="57525" name="Group 181"/>
          <p:cNvGrpSpPr>
            <a:grpSpLocks/>
          </p:cNvGrpSpPr>
          <p:nvPr/>
        </p:nvGrpSpPr>
        <p:grpSpPr bwMode="auto">
          <a:xfrm>
            <a:off x="4419600" y="5181600"/>
            <a:ext cx="1055688" cy="735013"/>
            <a:chOff x="2858" y="2464"/>
            <a:chExt cx="665" cy="463"/>
          </a:xfrm>
        </p:grpSpPr>
        <p:sp>
          <p:nvSpPr>
            <p:cNvPr id="57526" name="Text Box 182"/>
            <p:cNvSpPr txBox="1">
              <a:spLocks noChangeArrowheads="1"/>
            </p:cNvSpPr>
            <p:nvPr/>
          </p:nvSpPr>
          <p:spPr bwMode="auto">
            <a:xfrm>
              <a:off x="2858" y="2464"/>
              <a:ext cx="66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232-3х</a:t>
              </a:r>
              <a:endParaRPr lang="ru-RU" altLang="ru-RU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7527" name="Text Box 183"/>
            <p:cNvSpPr txBox="1">
              <a:spLocks noChangeArrowheads="1"/>
            </p:cNvSpPr>
            <p:nvPr/>
          </p:nvSpPr>
          <p:spPr bwMode="auto">
            <a:xfrm>
              <a:off x="2970" y="2658"/>
              <a:ext cx="48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х+8</a:t>
              </a:r>
            </a:p>
          </p:txBody>
        </p:sp>
        <p:sp>
          <p:nvSpPr>
            <p:cNvPr id="57528" name="Freeform 184"/>
            <p:cNvSpPr>
              <a:spLocks/>
            </p:cNvSpPr>
            <p:nvPr/>
          </p:nvSpPr>
          <p:spPr bwMode="auto">
            <a:xfrm>
              <a:off x="2926" y="2704"/>
              <a:ext cx="530" cy="2"/>
            </a:xfrm>
            <a:custGeom>
              <a:avLst/>
              <a:gdLst>
                <a:gd name="T0" fmla="*/ 0 w 530"/>
                <a:gd name="T1" fmla="*/ 2 h 2"/>
                <a:gd name="T2" fmla="*/ 530 w 530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0" h="2">
                  <a:moveTo>
                    <a:pt x="0" y="2"/>
                  </a:moveTo>
                  <a:lnTo>
                    <a:pt x="53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7529" name="Text Box 185"/>
          <p:cNvSpPr txBox="1">
            <a:spLocks noChangeArrowheads="1"/>
          </p:cNvSpPr>
          <p:nvPr/>
        </p:nvSpPr>
        <p:spPr bwMode="auto">
          <a:xfrm>
            <a:off x="5359400" y="5334000"/>
            <a:ext cx="685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+ 3 </a:t>
            </a:r>
          </a:p>
        </p:txBody>
      </p:sp>
      <p:grpSp>
        <p:nvGrpSpPr>
          <p:cNvPr id="57534" name="Group 190"/>
          <p:cNvGrpSpPr>
            <a:grpSpLocks/>
          </p:cNvGrpSpPr>
          <p:nvPr/>
        </p:nvGrpSpPr>
        <p:grpSpPr bwMode="auto">
          <a:xfrm>
            <a:off x="6400800" y="5219700"/>
            <a:ext cx="650875" cy="696913"/>
            <a:chOff x="2930" y="1728"/>
            <a:chExt cx="410" cy="439"/>
          </a:xfrm>
        </p:grpSpPr>
        <p:sp>
          <p:nvSpPr>
            <p:cNvPr id="57535" name="Text Box 191"/>
            <p:cNvSpPr txBox="1">
              <a:spLocks noChangeArrowheads="1"/>
            </p:cNvSpPr>
            <p:nvPr/>
          </p:nvSpPr>
          <p:spPr bwMode="auto">
            <a:xfrm>
              <a:off x="3018" y="1898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х</a:t>
              </a:r>
            </a:p>
          </p:txBody>
        </p:sp>
        <p:grpSp>
          <p:nvGrpSpPr>
            <p:cNvPr id="57536" name="Group 192"/>
            <p:cNvGrpSpPr>
              <a:grpSpLocks/>
            </p:cNvGrpSpPr>
            <p:nvPr/>
          </p:nvGrpSpPr>
          <p:grpSpPr bwMode="auto">
            <a:xfrm>
              <a:off x="2930" y="1728"/>
              <a:ext cx="410" cy="269"/>
              <a:chOff x="2930" y="1728"/>
              <a:chExt cx="410" cy="269"/>
            </a:xfrm>
          </p:grpSpPr>
          <p:sp>
            <p:nvSpPr>
              <p:cNvPr id="57537" name="Text Box 193"/>
              <p:cNvSpPr txBox="1">
                <a:spLocks noChangeArrowheads="1"/>
              </p:cNvSpPr>
              <p:nvPr/>
            </p:nvSpPr>
            <p:spPr bwMode="auto">
              <a:xfrm>
                <a:off x="2930" y="1728"/>
                <a:ext cx="410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2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216</a:t>
                </a:r>
              </a:p>
            </p:txBody>
          </p:sp>
          <p:sp>
            <p:nvSpPr>
              <p:cNvPr id="57538" name="Freeform 194"/>
              <p:cNvSpPr>
                <a:spLocks/>
              </p:cNvSpPr>
              <p:nvPr/>
            </p:nvSpPr>
            <p:spPr bwMode="auto">
              <a:xfrm>
                <a:off x="2976" y="1952"/>
                <a:ext cx="344" cy="2"/>
              </a:xfrm>
              <a:custGeom>
                <a:avLst/>
                <a:gdLst>
                  <a:gd name="T0" fmla="*/ 0 w 344"/>
                  <a:gd name="T1" fmla="*/ 2 h 2"/>
                  <a:gd name="T2" fmla="*/ 344 w 344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44" h="2">
                    <a:moveTo>
                      <a:pt x="0" y="2"/>
                    </a:moveTo>
                    <a:lnTo>
                      <a:pt x="344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7543" name="Oval 199"/>
          <p:cNvSpPr>
            <a:spLocks noChangeArrowheads="1"/>
          </p:cNvSpPr>
          <p:nvPr/>
        </p:nvSpPr>
        <p:spPr bwMode="auto">
          <a:xfrm>
            <a:off x="5918200" y="5283200"/>
            <a:ext cx="458788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2"/>
            </a:solidFill>
            <a:round/>
            <a:headEnd type="none" w="lg" len="lg"/>
            <a:tailEnd type="none" w="lg" len="lg"/>
          </a:ln>
          <a:effectLst>
            <a:outerShdw dist="63500" dir="18412194" algn="ctr" rotWithShape="0">
              <a:srgbClr val="0000FF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&lt;</a:t>
            </a:r>
            <a:endParaRPr lang="ru-RU" altLang="ru-RU" sz="40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7549" name="Text Box 205"/>
          <p:cNvSpPr txBox="1">
            <a:spLocks noChangeArrowheads="1"/>
          </p:cNvSpPr>
          <p:nvPr/>
        </p:nvSpPr>
        <p:spPr bwMode="auto">
          <a:xfrm>
            <a:off x="7162800" y="5334000"/>
            <a:ext cx="1600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1 день </a:t>
            </a:r>
          </a:p>
        </p:txBody>
      </p:sp>
      <p:sp>
        <p:nvSpPr>
          <p:cNvPr id="57550" name="Text Box 206"/>
          <p:cNvSpPr txBox="1">
            <a:spLocks noChangeArrowheads="1"/>
          </p:cNvSpPr>
          <p:nvPr/>
        </p:nvSpPr>
        <p:spPr bwMode="auto">
          <a:xfrm>
            <a:off x="7315200" y="5334000"/>
            <a:ext cx="5969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+ 1 </a:t>
            </a:r>
          </a:p>
        </p:txBody>
      </p:sp>
      <p:sp>
        <p:nvSpPr>
          <p:cNvPr id="57551" name="Text Box 207"/>
          <p:cNvSpPr txBox="1">
            <a:spLocks noChangeArrowheads="1"/>
          </p:cNvSpPr>
          <p:nvPr/>
        </p:nvSpPr>
        <p:spPr bwMode="auto">
          <a:xfrm>
            <a:off x="6315075" y="5321300"/>
            <a:ext cx="685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</a:p>
        </p:txBody>
      </p:sp>
    </p:spTree>
    <p:extLst>
      <p:ext uri="{BB962C8B-B14F-4D97-AF65-F5344CB8AC3E}">
        <p14:creationId xmlns:p14="http://schemas.microsoft.com/office/powerpoint/2010/main" val="321582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0.08611 0.00047 L 0.13194 0.00417 " pathEditMode="relative" rAng="0" ptsTypes="AAA">
                                      <p:cBhvr>
                                        <p:cTn id="53" dur="2000" fill="hold"/>
                                        <p:tgtEl>
                                          <p:spTgt spid="57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20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08472 -1.48148E-6 L -0.11875 0.00046 " pathEditMode="relative" rAng="0" ptsTypes="AAA">
                                      <p:cBhvr>
                                        <p:cTn id="55" dur="2000" fill="hold"/>
                                        <p:tgtEl>
                                          <p:spTgt spid="57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C -0.00972 -0.02292 -0.01945 -0.0456 -0.03889 -0.05555 C -0.05833 -0.06551 -0.09601 -0.06829 -0.11667 -0.05926 C -0.13733 -0.05023 -0.15313 -0.01296 -0.16285 -0.00069 " pathEditMode="relative" rAng="0" ptsTypes="aaaa">
                                      <p:cBhvr>
                                        <p:cTn id="107" dur="2000" fill="hold"/>
                                        <p:tgtEl>
                                          <p:spTgt spid="57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-342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69 L 0.01233 -0.00139 L 0.02153 -0.00162 " pathEditMode="relative" rAng="0" ptsTypes="AAA">
                                      <p:cBhvr>
                                        <p:cTn id="109" dur="2000" fill="hold"/>
                                        <p:tgtEl>
                                          <p:spTgt spid="57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-4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7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7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7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75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7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5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5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5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54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5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5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5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5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5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5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5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5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57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57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06" grpId="0"/>
      <p:bldP spid="57506" grpId="1"/>
      <p:bldP spid="57368" grpId="0" animBg="1"/>
      <p:bldP spid="57371" grpId="0"/>
      <p:bldP spid="57456" grpId="0"/>
      <p:bldP spid="57358" grpId="0"/>
      <p:bldP spid="57457" grpId="0"/>
      <p:bldP spid="57498" grpId="0" animBg="1"/>
      <p:bldP spid="57507" grpId="0"/>
      <p:bldP spid="57507" grpId="1"/>
      <p:bldP spid="57529" grpId="0"/>
      <p:bldP spid="57543" grpId="0" animBg="1"/>
      <p:bldP spid="57543" grpId="1" animBg="1"/>
      <p:bldP spid="57549" grpId="0"/>
      <p:bldP spid="57549" grpId="1"/>
      <p:bldP spid="57550" grpId="0"/>
      <p:bldP spid="57550" grpId="1"/>
      <p:bldP spid="575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228600" y="1143000"/>
            <a:ext cx="876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Вводят переменные, т.е. обозначают буквами х, у, </a:t>
            </a:r>
            <a:r>
              <a:rPr lang="en-US" altLang="ru-RU" sz="2000" dirty="0" smtClean="0">
                <a:solidFill>
                  <a:srgbClr val="000000"/>
                </a:solidFill>
                <a:latin typeface="+mj-lt"/>
              </a:rPr>
              <a:t>z</a:t>
            </a: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… величины, которые требуется найти по условию задачи, либо те, которые необходимы для отыскания искомых величин;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266700" y="658094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altLang="ru-RU" sz="2000" b="1" dirty="0" smtClean="0">
                <a:solidFill>
                  <a:srgbClr val="0070C0"/>
                </a:solidFill>
                <a:latin typeface="+mj-lt"/>
              </a:rPr>
              <a:t>Решение задачи с помощью системы уравнений обычно проводят в такой последовательности</a:t>
            </a:r>
            <a:r>
              <a:rPr lang="ru-RU" alt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: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266700" y="4800600"/>
            <a:ext cx="876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</a:rPr>
              <a:t>3. </a:t>
            </a: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Решают составленную систему уравнений и из полученных решений отбирают те, которые подходят по смыслу задачи. 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28600" y="2743200"/>
            <a:ext cx="8763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</a:rPr>
              <a:t>2. </a:t>
            </a: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Используя введенные переменные, а также указанные в условии задачи конкретные значения переменных и соотношения между ними, составляют систему уравнений, т.е. «переводят» текст задачи на язык алгебры, составляя</a:t>
            </a:r>
            <a:r>
              <a:rPr lang="en-US" altLang="ru-RU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систему равенств алгебраических выражений.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2456"/>
            <a:ext cx="9144000" cy="64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>
                <a:solidFill>
                  <a:srgbClr val="002060"/>
                </a:solidFill>
              </a:rPr>
              <a:t>Задачи на совместную работу</a:t>
            </a:r>
          </a:p>
        </p:txBody>
      </p:sp>
    </p:spTree>
    <p:extLst>
      <p:ext uri="{BB962C8B-B14F-4D97-AF65-F5344CB8AC3E}">
        <p14:creationId xmlns:p14="http://schemas.microsoft.com/office/powerpoint/2010/main" val="40538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/>
      <p:bldP spid="64525" grpId="0"/>
      <p:bldP spid="645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28600" y="152400"/>
            <a:ext cx="8763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</a:rPr>
              <a:t>     </a:t>
            </a:r>
            <a:r>
              <a:rPr lang="ru-RU" altLang="ru-RU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  <a:r>
              <a:rPr lang="ru-RU" altLang="ru-RU" sz="2000" smtClean="0">
                <a:solidFill>
                  <a:srgbClr val="000000"/>
                </a:solidFill>
              </a:rPr>
              <a:t> Мастер и ученик изготовили в день 100 деталей. Во второй день мастер изготовил на 20% больше, а ученик – на 10% больше, чем в первый день. Всего во второй день мастер и ученик изготовили 116 деталей. Сколько деталей изготовил мастер и сколько изготовил ученик в первый день?</a:t>
            </a:r>
          </a:p>
        </p:txBody>
      </p:sp>
      <p:grpSp>
        <p:nvGrpSpPr>
          <p:cNvPr id="65603" name="Group 67"/>
          <p:cNvGrpSpPr>
            <a:grpSpLocks/>
          </p:cNvGrpSpPr>
          <p:nvPr/>
        </p:nvGrpSpPr>
        <p:grpSpPr bwMode="auto">
          <a:xfrm>
            <a:off x="685800" y="2133600"/>
            <a:ext cx="4125913" cy="1646238"/>
            <a:chOff x="137" y="1219"/>
            <a:chExt cx="2599" cy="1037"/>
          </a:xfrm>
        </p:grpSpPr>
        <p:sp>
          <p:nvSpPr>
            <p:cNvPr id="65551" name="Rectangle 15"/>
            <p:cNvSpPr>
              <a:spLocks noChangeArrowheads="1"/>
            </p:cNvSpPr>
            <p:nvPr/>
          </p:nvSpPr>
          <p:spPr bwMode="auto">
            <a:xfrm>
              <a:off x="151" y="1616"/>
              <a:ext cx="74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Мастер</a:t>
              </a:r>
              <a:r>
                <a:rPr lang="en-US" altLang="ru-RU" sz="22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ru-RU" altLang="ru-RU" sz="2200" b="1" smtClean="0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5552" name="Rectangle 16"/>
            <p:cNvSpPr>
              <a:spLocks noChangeArrowheads="1"/>
            </p:cNvSpPr>
            <p:nvPr/>
          </p:nvSpPr>
          <p:spPr bwMode="auto">
            <a:xfrm>
              <a:off x="137" y="1972"/>
              <a:ext cx="7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Ученик </a:t>
              </a:r>
            </a:p>
          </p:txBody>
        </p:sp>
        <p:grpSp>
          <p:nvGrpSpPr>
            <p:cNvPr id="65554" name="Group 18"/>
            <p:cNvGrpSpPr>
              <a:grpSpLocks/>
            </p:cNvGrpSpPr>
            <p:nvPr/>
          </p:nvGrpSpPr>
          <p:grpSpPr bwMode="auto">
            <a:xfrm>
              <a:off x="144" y="1532"/>
              <a:ext cx="2592" cy="358"/>
              <a:chOff x="96" y="493"/>
              <a:chExt cx="4929" cy="404"/>
            </a:xfrm>
          </p:grpSpPr>
          <p:sp>
            <p:nvSpPr>
              <p:cNvPr id="65555" name="Freeform 19"/>
              <p:cNvSpPr>
                <a:spLocks/>
              </p:cNvSpPr>
              <p:nvPr/>
            </p:nvSpPr>
            <p:spPr bwMode="auto">
              <a:xfrm>
                <a:off x="96" y="493"/>
                <a:ext cx="4929" cy="25"/>
              </a:xfrm>
              <a:custGeom>
                <a:avLst/>
                <a:gdLst>
                  <a:gd name="T0" fmla="*/ 0 w 4881"/>
                  <a:gd name="T1" fmla="*/ 25 h 25"/>
                  <a:gd name="T2" fmla="*/ 4881 w 4881"/>
                  <a:gd name="T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81" h="25">
                    <a:moveTo>
                      <a:pt x="0" y="25"/>
                    </a:moveTo>
                    <a:lnTo>
                      <a:pt x="4881" y="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6" name="Freeform 20"/>
              <p:cNvSpPr>
                <a:spLocks/>
              </p:cNvSpPr>
              <p:nvPr/>
            </p:nvSpPr>
            <p:spPr bwMode="auto">
              <a:xfrm>
                <a:off x="96" y="864"/>
                <a:ext cx="4929" cy="33"/>
              </a:xfrm>
              <a:custGeom>
                <a:avLst/>
                <a:gdLst>
                  <a:gd name="T0" fmla="*/ 0 w 4881"/>
                  <a:gd name="T1" fmla="*/ 33 h 33"/>
                  <a:gd name="T2" fmla="*/ 4881 w 4881"/>
                  <a:gd name="T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81" h="33">
                    <a:moveTo>
                      <a:pt x="0" y="33"/>
                    </a:moveTo>
                    <a:lnTo>
                      <a:pt x="4881" y="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5558" name="Freeform 22"/>
            <p:cNvSpPr>
              <a:spLocks/>
            </p:cNvSpPr>
            <p:nvPr/>
          </p:nvSpPr>
          <p:spPr bwMode="auto">
            <a:xfrm>
              <a:off x="144" y="1219"/>
              <a:ext cx="2592" cy="1037"/>
            </a:xfrm>
            <a:custGeom>
              <a:avLst/>
              <a:gdLst>
                <a:gd name="T0" fmla="*/ 0 w 4805"/>
                <a:gd name="T1" fmla="*/ 0 h 1503"/>
                <a:gd name="T2" fmla="*/ 4797 w 4805"/>
                <a:gd name="T3" fmla="*/ 7 h 1503"/>
                <a:gd name="T4" fmla="*/ 4805 w 4805"/>
                <a:gd name="T5" fmla="*/ 1464 h 1503"/>
                <a:gd name="T6" fmla="*/ 0 w 4805"/>
                <a:gd name="T7" fmla="*/ 1503 h 1503"/>
                <a:gd name="T8" fmla="*/ 6 w 4805"/>
                <a:gd name="T9" fmla="*/ 6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5" h="1503">
                  <a:moveTo>
                    <a:pt x="0" y="0"/>
                  </a:moveTo>
                  <a:lnTo>
                    <a:pt x="4797" y="7"/>
                  </a:lnTo>
                  <a:lnTo>
                    <a:pt x="4805" y="1464"/>
                  </a:lnTo>
                  <a:lnTo>
                    <a:pt x="0" y="1503"/>
                  </a:lnTo>
                  <a:lnTo>
                    <a:pt x="6" y="6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5626" name="Group 90"/>
          <p:cNvGrpSpPr>
            <a:grpSpLocks/>
          </p:cNvGrpSpPr>
          <p:nvPr/>
        </p:nvGrpSpPr>
        <p:grpSpPr bwMode="auto">
          <a:xfrm>
            <a:off x="1752600" y="2127250"/>
            <a:ext cx="614363" cy="1635125"/>
            <a:chOff x="816" y="1216"/>
            <a:chExt cx="387" cy="1030"/>
          </a:xfrm>
        </p:grpSpPr>
        <p:sp>
          <p:nvSpPr>
            <p:cNvPr id="65557" name="Freeform 21"/>
            <p:cNvSpPr>
              <a:spLocks/>
            </p:cNvSpPr>
            <p:nvPr/>
          </p:nvSpPr>
          <p:spPr bwMode="auto">
            <a:xfrm>
              <a:off x="816" y="1224"/>
              <a:ext cx="6" cy="1022"/>
            </a:xfrm>
            <a:custGeom>
              <a:avLst/>
              <a:gdLst>
                <a:gd name="T0" fmla="*/ 5 w 5"/>
                <a:gd name="T1" fmla="*/ 0 h 1162"/>
                <a:gd name="T2" fmla="*/ 0 w 5"/>
                <a:gd name="T3" fmla="*/ 1162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162">
                  <a:moveTo>
                    <a:pt x="5" y="0"/>
                  </a:moveTo>
                  <a:lnTo>
                    <a:pt x="0" y="1162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5563" name="Freeform 27"/>
            <p:cNvSpPr>
              <a:spLocks/>
            </p:cNvSpPr>
            <p:nvPr/>
          </p:nvSpPr>
          <p:spPr bwMode="auto">
            <a:xfrm>
              <a:off x="1200" y="1216"/>
              <a:ext cx="3" cy="1025"/>
            </a:xfrm>
            <a:custGeom>
              <a:avLst/>
              <a:gdLst>
                <a:gd name="T0" fmla="*/ 3 w 3"/>
                <a:gd name="T1" fmla="*/ 0 h 1162"/>
                <a:gd name="T2" fmla="*/ 0 w 3"/>
                <a:gd name="T3" fmla="*/ 1162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162">
                  <a:moveTo>
                    <a:pt x="3" y="0"/>
                  </a:moveTo>
                  <a:lnTo>
                    <a:pt x="0" y="1162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5604" name="Group 68"/>
          <p:cNvGrpSpPr>
            <a:grpSpLocks/>
          </p:cNvGrpSpPr>
          <p:nvPr/>
        </p:nvGrpSpPr>
        <p:grpSpPr bwMode="auto">
          <a:xfrm>
            <a:off x="1752600" y="2178050"/>
            <a:ext cx="681038" cy="1570038"/>
            <a:chOff x="816" y="1248"/>
            <a:chExt cx="429" cy="989"/>
          </a:xfrm>
        </p:grpSpPr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888" y="1608"/>
              <a:ext cx="21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х</a:t>
              </a:r>
            </a:p>
          </p:txBody>
        </p:sp>
        <p:sp>
          <p:nvSpPr>
            <p:cNvPr id="65561" name="Rectangle 25"/>
            <p:cNvSpPr>
              <a:spLocks noChangeArrowheads="1"/>
            </p:cNvSpPr>
            <p:nvPr/>
          </p:nvSpPr>
          <p:spPr bwMode="auto">
            <a:xfrm>
              <a:off x="816" y="1248"/>
              <a:ext cx="4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дет.</a:t>
              </a:r>
            </a:p>
          </p:txBody>
        </p:sp>
        <p:sp>
          <p:nvSpPr>
            <p:cNvPr id="65578" name="Text Box 42"/>
            <p:cNvSpPr txBox="1">
              <a:spLocks noChangeArrowheads="1"/>
            </p:cNvSpPr>
            <p:nvPr/>
          </p:nvSpPr>
          <p:spPr bwMode="auto">
            <a:xfrm>
              <a:off x="888" y="1968"/>
              <a:ext cx="26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у</a:t>
              </a:r>
            </a:p>
          </p:txBody>
        </p:sp>
      </p:grpSp>
      <p:sp>
        <p:nvSpPr>
          <p:cNvPr id="65589" name="Text Box 53"/>
          <p:cNvSpPr txBox="1">
            <a:spLocks noChangeArrowheads="1"/>
          </p:cNvSpPr>
          <p:nvPr/>
        </p:nvSpPr>
        <p:spPr bwMode="auto">
          <a:xfrm>
            <a:off x="3962400" y="3270250"/>
            <a:ext cx="8763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1,1у</a:t>
            </a:r>
          </a:p>
        </p:txBody>
      </p:sp>
      <p:sp>
        <p:nvSpPr>
          <p:cNvPr id="65590" name="Text Box 54"/>
          <p:cNvSpPr txBox="1">
            <a:spLocks noChangeArrowheads="1"/>
          </p:cNvSpPr>
          <p:nvPr/>
        </p:nvSpPr>
        <p:spPr bwMode="auto">
          <a:xfrm>
            <a:off x="3962400" y="273685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1,2х</a:t>
            </a:r>
          </a:p>
        </p:txBody>
      </p:sp>
      <p:grpSp>
        <p:nvGrpSpPr>
          <p:cNvPr id="65615" name="Group 79"/>
          <p:cNvGrpSpPr>
            <a:grpSpLocks/>
          </p:cNvGrpSpPr>
          <p:nvPr/>
        </p:nvGrpSpPr>
        <p:grpSpPr bwMode="auto">
          <a:xfrm>
            <a:off x="3886200" y="2139950"/>
            <a:ext cx="833438" cy="1627188"/>
            <a:chOff x="2160" y="1224"/>
            <a:chExt cx="525" cy="1025"/>
          </a:xfrm>
        </p:grpSpPr>
        <p:sp>
          <p:nvSpPr>
            <p:cNvPr id="65568" name="Freeform 32"/>
            <p:cNvSpPr>
              <a:spLocks/>
            </p:cNvSpPr>
            <p:nvPr/>
          </p:nvSpPr>
          <p:spPr bwMode="auto">
            <a:xfrm>
              <a:off x="2160" y="1224"/>
              <a:ext cx="3" cy="1025"/>
            </a:xfrm>
            <a:custGeom>
              <a:avLst/>
              <a:gdLst>
                <a:gd name="T0" fmla="*/ 3 w 3"/>
                <a:gd name="T1" fmla="*/ 0 h 1162"/>
                <a:gd name="T2" fmla="*/ 0 w 3"/>
                <a:gd name="T3" fmla="*/ 1162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162">
                  <a:moveTo>
                    <a:pt x="3" y="0"/>
                  </a:moveTo>
                  <a:lnTo>
                    <a:pt x="0" y="1162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5592" name="Rectangle 56"/>
            <p:cNvSpPr>
              <a:spLocks noChangeArrowheads="1"/>
            </p:cNvSpPr>
            <p:nvPr/>
          </p:nvSpPr>
          <p:spPr bwMode="auto">
            <a:xfrm>
              <a:off x="2256" y="1248"/>
              <a:ext cx="4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дет.</a:t>
              </a:r>
            </a:p>
          </p:txBody>
        </p:sp>
      </p:grpSp>
      <p:grpSp>
        <p:nvGrpSpPr>
          <p:cNvPr id="65622" name="Group 86"/>
          <p:cNvGrpSpPr>
            <a:grpSpLocks/>
          </p:cNvGrpSpPr>
          <p:nvPr/>
        </p:nvGrpSpPr>
        <p:grpSpPr bwMode="auto">
          <a:xfrm>
            <a:off x="4876800" y="2635250"/>
            <a:ext cx="914400" cy="1066800"/>
            <a:chOff x="2784" y="1536"/>
            <a:chExt cx="576" cy="672"/>
          </a:xfrm>
        </p:grpSpPr>
        <p:sp>
          <p:nvSpPr>
            <p:cNvPr id="65594" name="AutoShape 58"/>
            <p:cNvSpPr>
              <a:spLocks/>
            </p:cNvSpPr>
            <p:nvPr/>
          </p:nvSpPr>
          <p:spPr bwMode="auto">
            <a:xfrm>
              <a:off x="2784" y="1536"/>
              <a:ext cx="96" cy="672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5595" name="Text Box 59"/>
            <p:cNvSpPr txBox="1">
              <a:spLocks noChangeArrowheads="1"/>
            </p:cNvSpPr>
            <p:nvPr/>
          </p:nvSpPr>
          <p:spPr bwMode="auto">
            <a:xfrm>
              <a:off x="2880" y="1728"/>
              <a:ext cx="48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116</a:t>
              </a:r>
            </a:p>
          </p:txBody>
        </p:sp>
      </p:grpSp>
      <p:grpSp>
        <p:nvGrpSpPr>
          <p:cNvPr id="65605" name="Group 69"/>
          <p:cNvGrpSpPr>
            <a:grpSpLocks/>
          </p:cNvGrpSpPr>
          <p:nvPr/>
        </p:nvGrpSpPr>
        <p:grpSpPr bwMode="auto">
          <a:xfrm>
            <a:off x="2438400" y="2686050"/>
            <a:ext cx="914400" cy="1066800"/>
            <a:chOff x="1248" y="1568"/>
            <a:chExt cx="576" cy="672"/>
          </a:xfrm>
        </p:grpSpPr>
        <p:sp>
          <p:nvSpPr>
            <p:cNvPr id="65593" name="AutoShape 57"/>
            <p:cNvSpPr>
              <a:spLocks/>
            </p:cNvSpPr>
            <p:nvPr/>
          </p:nvSpPr>
          <p:spPr bwMode="auto">
            <a:xfrm>
              <a:off x="1248" y="1568"/>
              <a:ext cx="96" cy="672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5596" name="Text Box 60"/>
            <p:cNvSpPr txBox="1">
              <a:spLocks noChangeArrowheads="1"/>
            </p:cNvSpPr>
            <p:nvPr/>
          </p:nvSpPr>
          <p:spPr bwMode="auto">
            <a:xfrm>
              <a:off x="1344" y="1776"/>
              <a:ext cx="48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100</a:t>
              </a:r>
            </a:p>
          </p:txBody>
        </p:sp>
      </p:grpSp>
      <p:grpSp>
        <p:nvGrpSpPr>
          <p:cNvPr id="65599" name="Group 63"/>
          <p:cNvGrpSpPr>
            <a:grpSpLocks/>
          </p:cNvGrpSpPr>
          <p:nvPr/>
        </p:nvGrpSpPr>
        <p:grpSpPr bwMode="auto">
          <a:xfrm>
            <a:off x="127000" y="1130300"/>
            <a:ext cx="8928100" cy="622300"/>
            <a:chOff x="80" y="712"/>
            <a:chExt cx="5624" cy="392"/>
          </a:xfrm>
        </p:grpSpPr>
        <p:sp>
          <p:nvSpPr>
            <p:cNvPr id="65597" name="Freeform 61"/>
            <p:cNvSpPr>
              <a:spLocks/>
            </p:cNvSpPr>
            <p:nvPr/>
          </p:nvSpPr>
          <p:spPr bwMode="auto">
            <a:xfrm>
              <a:off x="80" y="712"/>
              <a:ext cx="5624" cy="392"/>
            </a:xfrm>
            <a:custGeom>
              <a:avLst/>
              <a:gdLst>
                <a:gd name="T0" fmla="*/ 744 w 5624"/>
                <a:gd name="T1" fmla="*/ 8 h 392"/>
                <a:gd name="T2" fmla="*/ 5536 w 5624"/>
                <a:gd name="T3" fmla="*/ 0 h 392"/>
                <a:gd name="T4" fmla="*/ 5624 w 5624"/>
                <a:gd name="T5" fmla="*/ 200 h 392"/>
                <a:gd name="T6" fmla="*/ 1304 w 5624"/>
                <a:gd name="T7" fmla="*/ 200 h 392"/>
                <a:gd name="T8" fmla="*/ 1408 w 5624"/>
                <a:gd name="T9" fmla="*/ 392 h 392"/>
                <a:gd name="T10" fmla="*/ 128 w 5624"/>
                <a:gd name="T11" fmla="*/ 392 h 392"/>
                <a:gd name="T12" fmla="*/ 0 w 5624"/>
                <a:gd name="T13" fmla="*/ 192 h 392"/>
                <a:gd name="T14" fmla="*/ 816 w 5624"/>
                <a:gd name="T15" fmla="*/ 184 h 392"/>
                <a:gd name="T16" fmla="*/ 744 w 5624"/>
                <a:gd name="T17" fmla="*/ 24 h 392"/>
                <a:gd name="T18" fmla="*/ 744 w 5624"/>
                <a:gd name="T19" fmla="*/ 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24" h="392">
                  <a:moveTo>
                    <a:pt x="744" y="8"/>
                  </a:moveTo>
                  <a:lnTo>
                    <a:pt x="5536" y="0"/>
                  </a:lnTo>
                  <a:lnTo>
                    <a:pt x="5624" y="200"/>
                  </a:lnTo>
                  <a:lnTo>
                    <a:pt x="1304" y="200"/>
                  </a:lnTo>
                  <a:lnTo>
                    <a:pt x="1408" y="392"/>
                  </a:lnTo>
                  <a:lnTo>
                    <a:pt x="128" y="392"/>
                  </a:lnTo>
                  <a:lnTo>
                    <a:pt x="0" y="192"/>
                  </a:lnTo>
                  <a:lnTo>
                    <a:pt x="816" y="184"/>
                  </a:lnTo>
                  <a:lnTo>
                    <a:pt x="744" y="24"/>
                  </a:lnTo>
                  <a:lnTo>
                    <a:pt x="744" y="8"/>
                  </a:lnTo>
                  <a:close/>
                </a:path>
              </a:pathLst>
            </a:custGeom>
            <a:gradFill rotWithShape="1">
              <a:gsLst>
                <a:gs pos="0">
                  <a:srgbClr val="FF99FF">
                    <a:alpha val="17999"/>
                  </a:srgbClr>
                </a:gs>
                <a:gs pos="50000">
                  <a:srgbClr val="FF0000">
                    <a:alpha val="31000"/>
                  </a:srgbClr>
                </a:gs>
                <a:gs pos="100000">
                  <a:srgbClr val="FF99FF">
                    <a:alpha val="17999"/>
                  </a:srgbClr>
                </a:gs>
              </a:gsLst>
              <a:lin ang="18900000" scaled="1"/>
            </a:gradFill>
            <a:ln w="9525">
              <a:solidFill>
                <a:srgbClr val="FF0000">
                  <a:alpha val="17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5598" name="Text Box 62"/>
            <p:cNvSpPr txBox="1">
              <a:spLocks noChangeArrowheads="1"/>
            </p:cNvSpPr>
            <p:nvPr/>
          </p:nvSpPr>
          <p:spPr bwMode="auto">
            <a:xfrm>
              <a:off x="1440" y="864"/>
              <a:ext cx="2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Вопрос задачи поможет нам ввести  </a:t>
              </a:r>
              <a:r>
                <a:rPr lang="ru-RU" altLang="ru-RU" sz="14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х</a:t>
              </a:r>
              <a:r>
                <a:rPr lang="ru-RU" altLang="ru-RU" sz="14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и </a:t>
              </a:r>
              <a:r>
                <a:rPr lang="ru-RU" altLang="ru-RU" sz="14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у</a:t>
              </a:r>
            </a:p>
          </p:txBody>
        </p:sp>
      </p:grpSp>
      <p:sp>
        <p:nvSpPr>
          <p:cNvPr id="65600" name="Freeform 64"/>
          <p:cNvSpPr>
            <a:spLocks/>
          </p:cNvSpPr>
          <p:nvPr/>
        </p:nvSpPr>
        <p:spPr bwMode="auto">
          <a:xfrm>
            <a:off x="838200" y="177800"/>
            <a:ext cx="5943600" cy="355600"/>
          </a:xfrm>
          <a:custGeom>
            <a:avLst/>
            <a:gdLst>
              <a:gd name="T0" fmla="*/ 0 w 5136"/>
              <a:gd name="T1" fmla="*/ 16 h 224"/>
              <a:gd name="T2" fmla="*/ 5016 w 5136"/>
              <a:gd name="T3" fmla="*/ 0 h 224"/>
              <a:gd name="T4" fmla="*/ 5136 w 5136"/>
              <a:gd name="T5" fmla="*/ 216 h 224"/>
              <a:gd name="T6" fmla="*/ 112 w 5136"/>
              <a:gd name="T7" fmla="*/ 224 h 224"/>
              <a:gd name="T8" fmla="*/ 0 w 5136"/>
              <a:gd name="T9" fmla="*/ 32 h 224"/>
              <a:gd name="T10" fmla="*/ 0 w 5136"/>
              <a:gd name="T11" fmla="*/ 1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36" h="224">
                <a:moveTo>
                  <a:pt x="0" y="16"/>
                </a:moveTo>
                <a:lnTo>
                  <a:pt x="5016" y="0"/>
                </a:lnTo>
                <a:lnTo>
                  <a:pt x="5136" y="216"/>
                </a:lnTo>
                <a:lnTo>
                  <a:pt x="112" y="224"/>
                </a:lnTo>
                <a:lnTo>
                  <a:pt x="0" y="32"/>
                </a:lnTo>
                <a:lnTo>
                  <a:pt x="0" y="16"/>
                </a:lnTo>
                <a:close/>
              </a:path>
            </a:pathLst>
          </a:custGeom>
          <a:solidFill>
            <a:srgbClr val="FFFF00">
              <a:alpha val="31000"/>
            </a:srgbClr>
          </a:solidFill>
          <a:ln w="9525">
            <a:solidFill>
              <a:srgbClr val="FFCC00">
                <a:alpha val="17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000000"/>
              </a:solidFill>
            </a:endParaRPr>
          </a:p>
        </p:txBody>
      </p:sp>
      <p:sp>
        <p:nvSpPr>
          <p:cNvPr id="65601" name="Freeform 65"/>
          <p:cNvSpPr>
            <a:spLocks/>
          </p:cNvSpPr>
          <p:nvPr/>
        </p:nvSpPr>
        <p:spPr bwMode="auto">
          <a:xfrm>
            <a:off x="228600" y="495300"/>
            <a:ext cx="4191000" cy="355600"/>
          </a:xfrm>
          <a:custGeom>
            <a:avLst/>
            <a:gdLst>
              <a:gd name="T0" fmla="*/ 0 w 5136"/>
              <a:gd name="T1" fmla="*/ 16 h 224"/>
              <a:gd name="T2" fmla="*/ 5016 w 5136"/>
              <a:gd name="T3" fmla="*/ 0 h 224"/>
              <a:gd name="T4" fmla="*/ 5136 w 5136"/>
              <a:gd name="T5" fmla="*/ 216 h 224"/>
              <a:gd name="T6" fmla="*/ 112 w 5136"/>
              <a:gd name="T7" fmla="*/ 224 h 224"/>
              <a:gd name="T8" fmla="*/ 0 w 5136"/>
              <a:gd name="T9" fmla="*/ 32 h 224"/>
              <a:gd name="T10" fmla="*/ 0 w 5136"/>
              <a:gd name="T11" fmla="*/ 1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36" h="224">
                <a:moveTo>
                  <a:pt x="0" y="16"/>
                </a:moveTo>
                <a:lnTo>
                  <a:pt x="5016" y="0"/>
                </a:lnTo>
                <a:lnTo>
                  <a:pt x="5136" y="216"/>
                </a:lnTo>
                <a:lnTo>
                  <a:pt x="112" y="224"/>
                </a:lnTo>
                <a:lnTo>
                  <a:pt x="0" y="32"/>
                </a:lnTo>
                <a:lnTo>
                  <a:pt x="0" y="16"/>
                </a:lnTo>
                <a:close/>
              </a:path>
            </a:pathLst>
          </a:custGeom>
          <a:solidFill>
            <a:srgbClr val="3399FF">
              <a:alpha val="31000"/>
            </a:srgbClr>
          </a:solidFill>
          <a:ln w="9525">
            <a:solidFill>
              <a:srgbClr val="0000FF">
                <a:alpha val="17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000000"/>
              </a:solidFill>
            </a:endParaRPr>
          </a:p>
        </p:txBody>
      </p:sp>
      <p:sp>
        <p:nvSpPr>
          <p:cNvPr id="65602" name="Freeform 66"/>
          <p:cNvSpPr>
            <a:spLocks/>
          </p:cNvSpPr>
          <p:nvPr/>
        </p:nvSpPr>
        <p:spPr bwMode="auto">
          <a:xfrm>
            <a:off x="4584700" y="495300"/>
            <a:ext cx="3048000" cy="355600"/>
          </a:xfrm>
          <a:custGeom>
            <a:avLst/>
            <a:gdLst>
              <a:gd name="T0" fmla="*/ 0 w 5136"/>
              <a:gd name="T1" fmla="*/ 16 h 224"/>
              <a:gd name="T2" fmla="*/ 5016 w 5136"/>
              <a:gd name="T3" fmla="*/ 0 h 224"/>
              <a:gd name="T4" fmla="*/ 5136 w 5136"/>
              <a:gd name="T5" fmla="*/ 216 h 224"/>
              <a:gd name="T6" fmla="*/ 112 w 5136"/>
              <a:gd name="T7" fmla="*/ 224 h 224"/>
              <a:gd name="T8" fmla="*/ 0 w 5136"/>
              <a:gd name="T9" fmla="*/ 32 h 224"/>
              <a:gd name="T10" fmla="*/ 0 w 5136"/>
              <a:gd name="T11" fmla="*/ 1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36" h="224">
                <a:moveTo>
                  <a:pt x="0" y="16"/>
                </a:moveTo>
                <a:lnTo>
                  <a:pt x="5016" y="0"/>
                </a:lnTo>
                <a:lnTo>
                  <a:pt x="5136" y="216"/>
                </a:lnTo>
                <a:lnTo>
                  <a:pt x="112" y="224"/>
                </a:lnTo>
                <a:lnTo>
                  <a:pt x="0" y="32"/>
                </a:lnTo>
                <a:lnTo>
                  <a:pt x="0" y="16"/>
                </a:lnTo>
                <a:close/>
              </a:path>
            </a:pathLst>
          </a:custGeom>
          <a:gradFill rotWithShape="1">
            <a:gsLst>
              <a:gs pos="0">
                <a:srgbClr val="00CC00">
                  <a:alpha val="36000"/>
                </a:srgbClr>
              </a:gs>
              <a:gs pos="50000">
                <a:srgbClr val="00FF00">
                  <a:alpha val="31000"/>
                </a:srgbClr>
              </a:gs>
              <a:gs pos="100000">
                <a:srgbClr val="00CC00">
                  <a:alpha val="36000"/>
                </a:srgbClr>
              </a:gs>
            </a:gsLst>
            <a:lin ang="18900000" scaled="1"/>
          </a:gradFill>
          <a:ln w="9525">
            <a:solidFill>
              <a:srgbClr val="00FF00">
                <a:alpha val="17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000000"/>
              </a:solidFill>
            </a:endParaRPr>
          </a:p>
        </p:txBody>
      </p:sp>
      <p:sp>
        <p:nvSpPr>
          <p:cNvPr id="65606" name="Text Box 70"/>
          <p:cNvSpPr txBox="1">
            <a:spLocks noChangeArrowheads="1"/>
          </p:cNvSpPr>
          <p:nvPr/>
        </p:nvSpPr>
        <p:spPr bwMode="auto">
          <a:xfrm>
            <a:off x="1600200" y="4311650"/>
            <a:ext cx="198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  +  у  =  100 </a:t>
            </a:r>
          </a:p>
        </p:txBody>
      </p:sp>
      <p:grpSp>
        <p:nvGrpSpPr>
          <p:cNvPr id="65624" name="Group 88"/>
          <p:cNvGrpSpPr>
            <a:grpSpLocks/>
          </p:cNvGrpSpPr>
          <p:nvPr/>
        </p:nvGrpSpPr>
        <p:grpSpPr bwMode="auto">
          <a:xfrm>
            <a:off x="1143000" y="4387850"/>
            <a:ext cx="2654300" cy="808038"/>
            <a:chOff x="432" y="2640"/>
            <a:chExt cx="1672" cy="509"/>
          </a:xfrm>
        </p:grpSpPr>
        <p:sp>
          <p:nvSpPr>
            <p:cNvPr id="65607" name="Text Box 71"/>
            <p:cNvSpPr txBox="1">
              <a:spLocks noChangeArrowheads="1"/>
            </p:cNvSpPr>
            <p:nvPr/>
          </p:nvSpPr>
          <p:spPr bwMode="auto">
            <a:xfrm>
              <a:off x="520" y="2880"/>
              <a:ext cx="158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1,2х + 1,1у = 116</a:t>
              </a:r>
            </a:p>
          </p:txBody>
        </p:sp>
        <p:sp>
          <p:nvSpPr>
            <p:cNvPr id="65608" name="AutoShape 72"/>
            <p:cNvSpPr>
              <a:spLocks/>
            </p:cNvSpPr>
            <p:nvPr/>
          </p:nvSpPr>
          <p:spPr bwMode="auto">
            <a:xfrm flipH="1">
              <a:off x="432" y="2640"/>
              <a:ext cx="96" cy="480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5623" name="Freeform 87"/>
          <p:cNvSpPr>
            <a:spLocks/>
          </p:cNvSpPr>
          <p:nvPr/>
        </p:nvSpPr>
        <p:spPr bwMode="auto">
          <a:xfrm>
            <a:off x="2590800" y="787400"/>
            <a:ext cx="5943600" cy="355600"/>
          </a:xfrm>
          <a:custGeom>
            <a:avLst/>
            <a:gdLst>
              <a:gd name="T0" fmla="*/ 0 w 5136"/>
              <a:gd name="T1" fmla="*/ 16 h 224"/>
              <a:gd name="T2" fmla="*/ 5016 w 5136"/>
              <a:gd name="T3" fmla="*/ 0 h 224"/>
              <a:gd name="T4" fmla="*/ 5136 w 5136"/>
              <a:gd name="T5" fmla="*/ 216 h 224"/>
              <a:gd name="T6" fmla="*/ 112 w 5136"/>
              <a:gd name="T7" fmla="*/ 224 h 224"/>
              <a:gd name="T8" fmla="*/ 0 w 5136"/>
              <a:gd name="T9" fmla="*/ 32 h 224"/>
              <a:gd name="T10" fmla="*/ 0 w 5136"/>
              <a:gd name="T11" fmla="*/ 1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36" h="224">
                <a:moveTo>
                  <a:pt x="0" y="16"/>
                </a:moveTo>
                <a:lnTo>
                  <a:pt x="5016" y="0"/>
                </a:lnTo>
                <a:lnTo>
                  <a:pt x="5136" y="216"/>
                </a:lnTo>
                <a:lnTo>
                  <a:pt x="112" y="224"/>
                </a:lnTo>
                <a:lnTo>
                  <a:pt x="0" y="32"/>
                </a:lnTo>
                <a:lnTo>
                  <a:pt x="0" y="16"/>
                </a:lnTo>
                <a:close/>
              </a:path>
            </a:pathLst>
          </a:custGeom>
          <a:gradFill rotWithShape="1">
            <a:gsLst>
              <a:gs pos="0">
                <a:srgbClr val="990099">
                  <a:alpha val="36000"/>
                </a:srgbClr>
              </a:gs>
              <a:gs pos="50000">
                <a:srgbClr val="CC00CC">
                  <a:alpha val="31000"/>
                </a:srgbClr>
              </a:gs>
              <a:gs pos="100000">
                <a:srgbClr val="990099">
                  <a:alpha val="36000"/>
                </a:srgbClr>
              </a:gs>
            </a:gsLst>
            <a:lin ang="18900000" scaled="1"/>
          </a:gradFill>
          <a:ln w="9525">
            <a:solidFill>
              <a:srgbClr val="00FF00">
                <a:alpha val="17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000000"/>
              </a:solidFill>
            </a:endParaRPr>
          </a:p>
        </p:txBody>
      </p:sp>
      <p:grpSp>
        <p:nvGrpSpPr>
          <p:cNvPr id="65629" name="Group 93"/>
          <p:cNvGrpSpPr>
            <a:grpSpLocks/>
          </p:cNvGrpSpPr>
          <p:nvPr/>
        </p:nvGrpSpPr>
        <p:grpSpPr bwMode="auto">
          <a:xfrm>
            <a:off x="1676400" y="1828800"/>
            <a:ext cx="3276600" cy="336550"/>
            <a:chOff x="1056" y="1152"/>
            <a:chExt cx="2064" cy="212"/>
          </a:xfrm>
        </p:grpSpPr>
        <p:sp>
          <p:nvSpPr>
            <p:cNvPr id="65627" name="Text Box 91"/>
            <p:cNvSpPr txBox="1">
              <a:spLocks noChangeArrowheads="1"/>
            </p:cNvSpPr>
            <p:nvPr/>
          </p:nvSpPr>
          <p:spPr bwMode="auto">
            <a:xfrm>
              <a:off x="1056" y="1152"/>
              <a:ext cx="6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b="1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день</a:t>
              </a:r>
            </a:p>
          </p:txBody>
        </p:sp>
        <p:sp>
          <p:nvSpPr>
            <p:cNvPr id="65628" name="Text Box 92"/>
            <p:cNvSpPr txBox="1">
              <a:spLocks noChangeArrowheads="1"/>
            </p:cNvSpPr>
            <p:nvPr/>
          </p:nvSpPr>
          <p:spPr bwMode="auto">
            <a:xfrm>
              <a:off x="2448" y="1152"/>
              <a:ext cx="6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b="1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день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913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6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89" grpId="0"/>
      <p:bldP spid="65590" grpId="0"/>
      <p:bldP spid="65600" grpId="0" animBg="1"/>
      <p:bldP spid="65601" grpId="0" animBg="1"/>
      <p:bldP spid="65602" grpId="0" animBg="1"/>
      <p:bldP spid="65606" grpId="0"/>
      <p:bldP spid="656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980728"/>
            <a:ext cx="9036496" cy="568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6600" b="1" dirty="0" smtClean="0">
                <a:solidFill>
                  <a:srgbClr val="002060"/>
                </a:solidFill>
                <a:ea typeface="Calibri"/>
                <a:cs typeface="Times New Roman"/>
              </a:rPr>
              <a:t>Задание 11</a:t>
            </a:r>
          </a:p>
          <a:p>
            <a:pPr lvl="0" algn="ctr">
              <a:spcAft>
                <a:spcPts val="1000"/>
              </a:spcAft>
            </a:pPr>
            <a:r>
              <a:rPr lang="ru-RU" sz="6600" b="1" dirty="0" smtClean="0">
                <a:solidFill>
                  <a:srgbClr val="002060"/>
                </a:solidFill>
                <a:ea typeface="Calibri"/>
                <a:cs typeface="Times New Roman"/>
              </a:rPr>
              <a:t> ЕГЭ по математике</a:t>
            </a:r>
          </a:p>
          <a:p>
            <a:pPr lvl="0" algn="ctr">
              <a:spcAft>
                <a:spcPts val="1000"/>
              </a:spcAft>
            </a:pPr>
            <a:r>
              <a:rPr lang="ru-RU" sz="6600" b="1" dirty="0" smtClean="0">
                <a:solidFill>
                  <a:srgbClr val="002060"/>
                </a:solidFill>
                <a:ea typeface="Calibri"/>
                <a:cs typeface="Times New Roman"/>
              </a:rPr>
              <a:t>(профильный уровень)</a:t>
            </a:r>
          </a:p>
          <a:p>
            <a:pPr lvl="0" algn="ctr">
              <a:spcAft>
                <a:spcPts val="1000"/>
              </a:spcAft>
            </a:pPr>
            <a:r>
              <a:rPr lang="ru-RU" sz="6600" b="1" dirty="0" smtClean="0">
                <a:solidFill>
                  <a:srgbClr val="002060"/>
                </a:solidFill>
                <a:ea typeface="Calibri"/>
                <a:cs typeface="Times New Roman"/>
              </a:rPr>
              <a:t>Задание 22</a:t>
            </a:r>
          </a:p>
          <a:p>
            <a:pPr lvl="0" algn="ctr">
              <a:spcAft>
                <a:spcPts val="1000"/>
              </a:spcAft>
            </a:pPr>
            <a:r>
              <a:rPr lang="ru-RU" sz="6600" b="1" dirty="0" smtClean="0">
                <a:solidFill>
                  <a:srgbClr val="002060"/>
                </a:solidFill>
                <a:ea typeface="Calibri"/>
                <a:cs typeface="Times New Roman"/>
              </a:rPr>
              <a:t>ОГЭ по математике</a:t>
            </a:r>
            <a:endParaRPr lang="ru-RU" sz="6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Задачи на </a:t>
            </a:r>
            <a:r>
              <a:rPr lang="ru-RU" sz="2800" b="1" dirty="0" smtClean="0">
                <a:solidFill>
                  <a:srgbClr val="002060"/>
                </a:solidFill>
              </a:rPr>
              <a:t>проценты, сплавы и смеси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6324" name="Picture 4" descr="https://fs00.infourok.ru/images/doc/169/19473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48172"/>
            <a:ext cx="6257156" cy="46928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9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09" name="Object 73"/>
          <p:cNvGraphicFramePr>
            <a:graphicFrameLocks noChangeAspect="1"/>
          </p:cNvGraphicFramePr>
          <p:nvPr/>
        </p:nvGraphicFramePr>
        <p:xfrm>
          <a:off x="863600" y="2890838"/>
          <a:ext cx="78486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Формула" r:id="rId4" imgW="3124200" imgH="431800" progId="Equation.3">
                  <p:embed/>
                </p:oleObj>
              </mc:Choice>
              <mc:Fallback>
                <p:oleObj name="Формула" r:id="rId4" imgW="3124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890838"/>
                        <a:ext cx="78486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573088" y="515938"/>
            <a:ext cx="8610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2200" b="1" dirty="0" smtClean="0">
                <a:solidFill>
                  <a:srgbClr val="000000"/>
                </a:solidFill>
                <a:latin typeface="+mj-lt"/>
                <a:cs typeface="+mn-cs"/>
              </a:rPr>
              <a:t>В сосуд, содержащий 5 литров 12-процентного водного раствора некоторого вещества, добавили 7 литров воды. Сколько процентов составляет концентрация получившегося раствора? </a:t>
            </a:r>
          </a:p>
        </p:txBody>
      </p:sp>
      <p:grpSp>
        <p:nvGrpSpPr>
          <p:cNvPr id="14420" name="Group 84"/>
          <p:cNvGrpSpPr>
            <a:grpSpLocks/>
          </p:cNvGrpSpPr>
          <p:nvPr/>
        </p:nvGrpSpPr>
        <p:grpSpPr bwMode="auto">
          <a:xfrm>
            <a:off x="977900" y="2286000"/>
            <a:ext cx="7620000" cy="430213"/>
            <a:chOff x="616" y="1296"/>
            <a:chExt cx="4800" cy="271"/>
          </a:xfrm>
        </p:grpSpPr>
        <p:sp>
          <p:nvSpPr>
            <p:cNvPr id="14411" name="Rectangle 75"/>
            <p:cNvSpPr>
              <a:spLocks noChangeArrowheads="1"/>
            </p:cNvSpPr>
            <p:nvPr/>
          </p:nvSpPr>
          <p:spPr bwMode="auto">
            <a:xfrm>
              <a:off x="616" y="1296"/>
              <a:ext cx="480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altLang="ru-RU" sz="2200" dirty="0">
                  <a:solidFill>
                    <a:srgbClr val="000000"/>
                  </a:solidFill>
                  <a:latin typeface="+mj-lt"/>
                  <a:cs typeface="+mn-cs"/>
                </a:rPr>
                <a:t>1). 5  0,12 = 0,6 (л) вещества в растворе.</a:t>
              </a:r>
            </a:p>
          </p:txBody>
        </p:sp>
        <p:graphicFrame>
          <p:nvGraphicFramePr>
            <p:cNvPr id="78885" name="Object 78"/>
            <p:cNvGraphicFramePr>
              <a:graphicFrameLocks noChangeAspect="1"/>
            </p:cNvGraphicFramePr>
            <p:nvPr/>
          </p:nvGraphicFramePr>
          <p:xfrm>
            <a:off x="720" y="1423"/>
            <a:ext cx="144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45" name="Формула" r:id="rId6" imgW="75969" imgH="75969" progId="Equation.3">
                    <p:embed/>
                  </p:oleObj>
                </mc:Choice>
                <mc:Fallback>
                  <p:oleObj name="Формула" r:id="rId6" imgW="75969" imgH="759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1423"/>
                          <a:ext cx="144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419" name="Group 83"/>
          <p:cNvGrpSpPr>
            <a:grpSpLocks/>
          </p:cNvGrpSpPr>
          <p:nvPr/>
        </p:nvGrpSpPr>
        <p:grpSpPr bwMode="auto">
          <a:xfrm>
            <a:off x="533400" y="4430713"/>
            <a:ext cx="2138363" cy="827087"/>
            <a:chOff x="336" y="2647"/>
            <a:chExt cx="1347" cy="521"/>
          </a:xfrm>
        </p:grpSpPr>
        <p:graphicFrame>
          <p:nvGraphicFramePr>
            <p:cNvPr id="78882" name="Object 79"/>
            <p:cNvGraphicFramePr>
              <a:graphicFrameLocks noChangeAspect="1"/>
            </p:cNvGraphicFramePr>
            <p:nvPr/>
          </p:nvGraphicFramePr>
          <p:xfrm>
            <a:off x="672" y="2647"/>
            <a:ext cx="1011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46" name="Формула" r:id="rId8" imgW="761669" imgH="393529" progId="Equation.3">
                    <p:embed/>
                  </p:oleObj>
                </mc:Choice>
                <mc:Fallback>
                  <p:oleObj name="Формула" r:id="rId8" imgW="761669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647"/>
                          <a:ext cx="1011" cy="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16" name="Rectangle 80"/>
            <p:cNvSpPr>
              <a:spLocks noChangeArrowheads="1"/>
            </p:cNvSpPr>
            <p:nvPr/>
          </p:nvSpPr>
          <p:spPr bwMode="auto">
            <a:xfrm>
              <a:off x="336" y="2743"/>
              <a:ext cx="33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altLang="ru-RU" sz="2200">
                  <a:solidFill>
                    <a:srgbClr val="000000"/>
                  </a:solidFill>
                  <a:latin typeface="Arial" charset="0"/>
                  <a:cs typeface="+mn-cs"/>
                </a:rPr>
                <a:t>2). </a:t>
              </a:r>
            </a:p>
          </p:txBody>
        </p:sp>
      </p:grpSp>
      <p:graphicFrame>
        <p:nvGraphicFramePr>
          <p:cNvPr id="14417" name="Object 81"/>
          <p:cNvGraphicFramePr>
            <a:graphicFrameLocks noChangeAspect="1"/>
          </p:cNvGraphicFramePr>
          <p:nvPr/>
        </p:nvGraphicFramePr>
        <p:xfrm>
          <a:off x="2746375" y="4430713"/>
          <a:ext cx="144462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Формула" r:id="rId10" imgW="685800" imgH="393700" progId="Equation.3">
                  <p:embed/>
                </p:oleObj>
              </mc:Choice>
              <mc:Fallback>
                <p:oleObj name="Формула" r:id="rId10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4430713"/>
                        <a:ext cx="1444625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18" name="Object 82"/>
          <p:cNvGraphicFramePr>
            <a:graphicFrameLocks noChangeAspect="1"/>
          </p:cNvGraphicFramePr>
          <p:nvPr/>
        </p:nvGraphicFramePr>
        <p:xfrm>
          <a:off x="4267200" y="4430713"/>
          <a:ext cx="1792288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Формула" r:id="rId12" imgW="850531" imgH="393529" progId="Equation.3">
                  <p:embed/>
                </p:oleObj>
              </mc:Choice>
              <mc:Fallback>
                <p:oleObj name="Формула" r:id="rId12" imgW="85053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430713"/>
                        <a:ext cx="1792288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2" name="Rectangle 106"/>
          <p:cNvSpPr>
            <a:spLocks noChangeArrowheads="1"/>
          </p:cNvSpPr>
          <p:nvPr/>
        </p:nvSpPr>
        <p:spPr bwMode="auto">
          <a:xfrm>
            <a:off x="4660900" y="317500"/>
            <a:ext cx="147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12% = 0,12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-11112" y="-3969"/>
            <a:ext cx="9144000" cy="3214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Задачи на </a:t>
            </a:r>
            <a:r>
              <a:rPr lang="ru-RU" sz="2800" b="1" dirty="0" smtClean="0">
                <a:solidFill>
                  <a:srgbClr val="002060"/>
                </a:solidFill>
              </a:rPr>
              <a:t>проценты, сплавы и смеси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pSp>
        <p:nvGrpSpPr>
          <p:cNvPr id="39" name="Group 22"/>
          <p:cNvGrpSpPr>
            <a:grpSpLocks/>
          </p:cNvGrpSpPr>
          <p:nvPr/>
        </p:nvGrpSpPr>
        <p:grpSpPr bwMode="auto">
          <a:xfrm>
            <a:off x="4648200" y="6019800"/>
            <a:ext cx="3671888" cy="658813"/>
            <a:chOff x="3168" y="3408"/>
            <a:chExt cx="2313" cy="415"/>
          </a:xfrm>
        </p:grpSpPr>
        <p:grpSp>
          <p:nvGrpSpPr>
            <p:cNvPr id="40" name="Group 23"/>
            <p:cNvGrpSpPr>
              <a:grpSpLocks/>
            </p:cNvGrpSpPr>
            <p:nvPr/>
          </p:nvGrpSpPr>
          <p:grpSpPr bwMode="auto">
            <a:xfrm>
              <a:off x="4534" y="3512"/>
              <a:ext cx="579" cy="236"/>
              <a:chOff x="1849" y="2478"/>
              <a:chExt cx="657" cy="374"/>
            </a:xfrm>
          </p:grpSpPr>
          <p:sp>
            <p:nvSpPr>
              <p:cNvPr id="55" name="Text Box 24"/>
              <p:cNvSpPr txBox="1">
                <a:spLocks noChangeArrowheads="1"/>
              </p:cNvSpPr>
              <p:nvPr/>
            </p:nvSpPr>
            <p:spPr bwMode="auto">
              <a:xfrm>
                <a:off x="1858" y="2491"/>
                <a:ext cx="274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56" name="Text Box 25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х</a:t>
                </a:r>
              </a:p>
            </p:txBody>
          </p:sp>
          <p:sp>
            <p:nvSpPr>
              <p:cNvPr id="57" name="Text Box 26"/>
              <p:cNvSpPr txBox="1">
                <a:spLocks noChangeArrowheads="1"/>
              </p:cNvSpPr>
              <p:nvPr/>
            </p:nvSpPr>
            <p:spPr bwMode="auto">
              <a:xfrm>
                <a:off x="1849" y="2606"/>
                <a:ext cx="272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58" name="Text Box 27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9" name="Text Box 28"/>
              <p:cNvSpPr txBox="1">
                <a:spLocks noChangeArrowheads="1"/>
              </p:cNvSpPr>
              <p:nvPr/>
            </p:nvSpPr>
            <p:spPr bwMode="auto">
              <a:xfrm>
                <a:off x="2024" y="2592"/>
                <a:ext cx="182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х</a:t>
                </a:r>
              </a:p>
            </p:txBody>
          </p:sp>
        </p:grp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3168" y="3455"/>
              <a:ext cx="2313" cy="34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" name="AutoShape 30"/>
            <p:cNvSpPr>
              <a:spLocks noChangeArrowheads="1"/>
            </p:cNvSpPr>
            <p:nvPr/>
          </p:nvSpPr>
          <p:spPr bwMode="auto">
            <a:xfrm>
              <a:off x="3208" y="3483"/>
              <a:ext cx="519" cy="287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3288" y="3499"/>
              <a:ext cx="4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>
                  <a:solidFill>
                    <a:srgbClr val="000000"/>
                  </a:solidFill>
                </a:rPr>
                <a:t>22</a:t>
              </a:r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3806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5" name="Rectangle 33"/>
            <p:cNvSpPr>
              <a:spLocks noChangeArrowheads="1"/>
            </p:cNvSpPr>
            <p:nvPr/>
          </p:nvSpPr>
          <p:spPr bwMode="auto">
            <a:xfrm>
              <a:off x="4086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6" name="Rectangle 34"/>
            <p:cNvSpPr>
              <a:spLocks noChangeArrowheads="1"/>
            </p:cNvSpPr>
            <p:nvPr/>
          </p:nvSpPr>
          <p:spPr bwMode="auto">
            <a:xfrm>
              <a:off x="4364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644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4922" y="3475"/>
              <a:ext cx="240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altLang="ru-RU" sz="3600" b="1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9" name="Rectangle 37"/>
            <p:cNvSpPr>
              <a:spLocks noChangeArrowheads="1"/>
            </p:cNvSpPr>
            <p:nvPr/>
          </p:nvSpPr>
          <p:spPr bwMode="auto">
            <a:xfrm>
              <a:off x="5202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0" name="Text Box 38"/>
            <p:cNvSpPr txBox="1">
              <a:spLocks noChangeArrowheads="1"/>
            </p:cNvSpPr>
            <p:nvPr/>
          </p:nvSpPr>
          <p:spPr bwMode="auto">
            <a:xfrm>
              <a:off x="4067" y="3436"/>
              <a:ext cx="3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b="1">
                <a:solidFill>
                  <a:srgbClr val="000000"/>
                </a:solidFill>
              </a:endParaRPr>
            </a:p>
          </p:txBody>
        </p:sp>
        <p:sp>
          <p:nvSpPr>
            <p:cNvPr id="51" name="Text Box 39"/>
            <p:cNvSpPr txBox="1">
              <a:spLocks noChangeArrowheads="1"/>
            </p:cNvSpPr>
            <p:nvPr/>
          </p:nvSpPr>
          <p:spPr bwMode="auto">
            <a:xfrm>
              <a:off x="4630" y="3415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3600" b="1">
                <a:solidFill>
                  <a:srgbClr val="000000"/>
                </a:solidFill>
              </a:endParaRPr>
            </a:p>
          </p:txBody>
        </p:sp>
        <p:sp>
          <p:nvSpPr>
            <p:cNvPr id="52" name="Text Box 40"/>
            <p:cNvSpPr txBox="1">
              <a:spLocks noChangeArrowheads="1"/>
            </p:cNvSpPr>
            <p:nvPr/>
          </p:nvSpPr>
          <p:spPr bwMode="auto">
            <a:xfrm>
              <a:off x="3786" y="3408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3600" b="1" dirty="0" smtClean="0">
                  <a:solidFill>
                    <a:srgbClr val="000000"/>
                  </a:solidFill>
                </a:rPr>
                <a:t>5</a:t>
              </a:r>
              <a:endParaRPr lang="ru-RU" altLang="ru-RU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Text Box 41"/>
            <p:cNvSpPr txBox="1">
              <a:spLocks noChangeArrowheads="1"/>
            </p:cNvSpPr>
            <p:nvPr/>
          </p:nvSpPr>
          <p:spPr bwMode="auto">
            <a:xfrm>
              <a:off x="4077" y="3419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54" name="Text Box 42"/>
            <p:cNvSpPr txBox="1">
              <a:spLocks noChangeArrowheads="1"/>
            </p:cNvSpPr>
            <p:nvPr/>
          </p:nvSpPr>
          <p:spPr bwMode="auto">
            <a:xfrm>
              <a:off x="4351" y="3410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3600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4420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381000" y="4556125"/>
          <a:ext cx="78486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Формула" r:id="rId4" imgW="3124200" imgH="431800" progId="Equation.3">
                  <p:embed/>
                </p:oleObj>
              </mc:Choice>
              <mc:Fallback>
                <p:oleObj name="Формула" r:id="rId4" imgW="3124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56125"/>
                        <a:ext cx="78486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04800" y="533400"/>
            <a:ext cx="8610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2200" b="1" dirty="0" smtClean="0">
                <a:solidFill>
                  <a:srgbClr val="000000"/>
                </a:solidFill>
                <a:latin typeface="+mj-lt"/>
                <a:cs typeface="+mn-cs"/>
              </a:rPr>
              <a:t>Смешали некоторое количество 15-процентного раствора некоторого вещества с таким же количеством 19-процентного раствора этого вещества. Сколько процентов составляет концентрация получившегося раствора?</a:t>
            </a:r>
          </a:p>
        </p:txBody>
      </p:sp>
      <p:grpSp>
        <p:nvGrpSpPr>
          <p:cNvPr id="19478" name="Group 22"/>
          <p:cNvGrpSpPr>
            <a:grpSpLocks/>
          </p:cNvGrpSpPr>
          <p:nvPr/>
        </p:nvGrpSpPr>
        <p:grpSpPr bwMode="auto">
          <a:xfrm>
            <a:off x="4648200" y="6019800"/>
            <a:ext cx="3671888" cy="658813"/>
            <a:chOff x="3168" y="3408"/>
            <a:chExt cx="2313" cy="415"/>
          </a:xfrm>
        </p:grpSpPr>
        <p:grpSp>
          <p:nvGrpSpPr>
            <p:cNvPr id="79900" name="Group 23"/>
            <p:cNvGrpSpPr>
              <a:grpSpLocks/>
            </p:cNvGrpSpPr>
            <p:nvPr/>
          </p:nvGrpSpPr>
          <p:grpSpPr bwMode="auto">
            <a:xfrm>
              <a:off x="4534" y="3512"/>
              <a:ext cx="579" cy="236"/>
              <a:chOff x="1849" y="2478"/>
              <a:chExt cx="657" cy="374"/>
            </a:xfrm>
          </p:grpSpPr>
          <p:sp>
            <p:nvSpPr>
              <p:cNvPr id="79915" name="Text Box 24"/>
              <p:cNvSpPr txBox="1">
                <a:spLocks noChangeArrowheads="1"/>
              </p:cNvSpPr>
              <p:nvPr/>
            </p:nvSpPr>
            <p:spPr bwMode="auto">
              <a:xfrm>
                <a:off x="1858" y="2491"/>
                <a:ext cx="274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79916" name="Text Box 25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х</a:t>
                </a:r>
              </a:p>
            </p:txBody>
          </p:sp>
          <p:sp>
            <p:nvSpPr>
              <p:cNvPr id="79917" name="Text Box 26"/>
              <p:cNvSpPr txBox="1">
                <a:spLocks noChangeArrowheads="1"/>
              </p:cNvSpPr>
              <p:nvPr/>
            </p:nvSpPr>
            <p:spPr bwMode="auto">
              <a:xfrm>
                <a:off x="1849" y="2606"/>
                <a:ext cx="272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79918" name="Text Box 27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79919" name="Text Box 28"/>
              <p:cNvSpPr txBox="1">
                <a:spLocks noChangeArrowheads="1"/>
              </p:cNvSpPr>
              <p:nvPr/>
            </p:nvSpPr>
            <p:spPr bwMode="auto">
              <a:xfrm>
                <a:off x="2024" y="2592"/>
                <a:ext cx="182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х</a:t>
                </a:r>
              </a:p>
            </p:txBody>
          </p:sp>
        </p:grpSp>
        <p:sp>
          <p:nvSpPr>
            <p:cNvPr id="19485" name="Rectangle 29"/>
            <p:cNvSpPr>
              <a:spLocks noChangeArrowheads="1"/>
            </p:cNvSpPr>
            <p:nvPr/>
          </p:nvSpPr>
          <p:spPr bwMode="auto">
            <a:xfrm>
              <a:off x="3168" y="3455"/>
              <a:ext cx="2313" cy="34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9486" name="AutoShape 30"/>
            <p:cNvSpPr>
              <a:spLocks noChangeArrowheads="1"/>
            </p:cNvSpPr>
            <p:nvPr/>
          </p:nvSpPr>
          <p:spPr bwMode="auto">
            <a:xfrm>
              <a:off x="3208" y="3483"/>
              <a:ext cx="519" cy="287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9903" name="Text Box 31"/>
            <p:cNvSpPr txBox="1">
              <a:spLocks noChangeArrowheads="1"/>
            </p:cNvSpPr>
            <p:nvPr/>
          </p:nvSpPr>
          <p:spPr bwMode="auto">
            <a:xfrm>
              <a:off x="3288" y="3499"/>
              <a:ext cx="4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>
                  <a:solidFill>
                    <a:srgbClr val="000000"/>
                  </a:solidFill>
                </a:rPr>
                <a:t>22</a:t>
              </a:r>
            </a:p>
          </p:txBody>
        </p:sp>
        <p:sp>
          <p:nvSpPr>
            <p:cNvPr id="19488" name="Rectangle 32"/>
            <p:cNvSpPr>
              <a:spLocks noChangeArrowheads="1"/>
            </p:cNvSpPr>
            <p:nvPr/>
          </p:nvSpPr>
          <p:spPr bwMode="auto">
            <a:xfrm>
              <a:off x="3806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9489" name="Rectangle 33"/>
            <p:cNvSpPr>
              <a:spLocks noChangeArrowheads="1"/>
            </p:cNvSpPr>
            <p:nvPr/>
          </p:nvSpPr>
          <p:spPr bwMode="auto">
            <a:xfrm>
              <a:off x="4086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9906" name="Rectangle 34"/>
            <p:cNvSpPr>
              <a:spLocks noChangeArrowheads="1"/>
            </p:cNvSpPr>
            <p:nvPr/>
          </p:nvSpPr>
          <p:spPr bwMode="auto">
            <a:xfrm>
              <a:off x="4364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9491" name="Rectangle 35"/>
            <p:cNvSpPr>
              <a:spLocks noChangeArrowheads="1"/>
            </p:cNvSpPr>
            <p:nvPr/>
          </p:nvSpPr>
          <p:spPr bwMode="auto">
            <a:xfrm>
              <a:off x="4644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9492" name="Rectangle 36"/>
            <p:cNvSpPr>
              <a:spLocks noChangeArrowheads="1"/>
            </p:cNvSpPr>
            <p:nvPr/>
          </p:nvSpPr>
          <p:spPr bwMode="auto">
            <a:xfrm>
              <a:off x="4922" y="3475"/>
              <a:ext cx="240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altLang="ru-RU" sz="3600" b="1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9493" name="Rectangle 37"/>
            <p:cNvSpPr>
              <a:spLocks noChangeArrowheads="1"/>
            </p:cNvSpPr>
            <p:nvPr/>
          </p:nvSpPr>
          <p:spPr bwMode="auto">
            <a:xfrm>
              <a:off x="5202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9910" name="Text Box 38"/>
            <p:cNvSpPr txBox="1">
              <a:spLocks noChangeArrowheads="1"/>
            </p:cNvSpPr>
            <p:nvPr/>
          </p:nvSpPr>
          <p:spPr bwMode="auto">
            <a:xfrm>
              <a:off x="4067" y="3436"/>
              <a:ext cx="3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b="1">
                <a:solidFill>
                  <a:srgbClr val="000000"/>
                </a:solidFill>
              </a:endParaRPr>
            </a:p>
          </p:txBody>
        </p:sp>
        <p:sp>
          <p:nvSpPr>
            <p:cNvPr id="79911" name="Text Box 39"/>
            <p:cNvSpPr txBox="1">
              <a:spLocks noChangeArrowheads="1"/>
            </p:cNvSpPr>
            <p:nvPr/>
          </p:nvSpPr>
          <p:spPr bwMode="auto">
            <a:xfrm>
              <a:off x="4630" y="3415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3600" b="1">
                <a:solidFill>
                  <a:srgbClr val="000000"/>
                </a:solidFill>
              </a:endParaRPr>
            </a:p>
          </p:txBody>
        </p:sp>
        <p:sp>
          <p:nvSpPr>
            <p:cNvPr id="79912" name="Text Box 40"/>
            <p:cNvSpPr txBox="1">
              <a:spLocks noChangeArrowheads="1"/>
            </p:cNvSpPr>
            <p:nvPr/>
          </p:nvSpPr>
          <p:spPr bwMode="auto">
            <a:xfrm>
              <a:off x="3786" y="3408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3600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9913" name="Text Box 41"/>
            <p:cNvSpPr txBox="1">
              <a:spLocks noChangeArrowheads="1"/>
            </p:cNvSpPr>
            <p:nvPr/>
          </p:nvSpPr>
          <p:spPr bwMode="auto">
            <a:xfrm>
              <a:off x="4077" y="3419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3600" b="1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79914" name="Text Box 42"/>
            <p:cNvSpPr txBox="1">
              <a:spLocks noChangeArrowheads="1"/>
            </p:cNvSpPr>
            <p:nvPr/>
          </p:nvSpPr>
          <p:spPr bwMode="auto">
            <a:xfrm>
              <a:off x="4351" y="3410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3600" b="1">
                <a:solidFill>
                  <a:srgbClr val="000000"/>
                </a:solidFill>
              </a:endParaRPr>
            </a:p>
          </p:txBody>
        </p:sp>
      </p:grp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1905000" y="27971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x</a:t>
            </a:r>
            <a:endParaRPr lang="ru-RU" altLang="ru-RU" sz="28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1905000" y="34829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x</a:t>
            </a:r>
            <a:endParaRPr lang="ru-RU" altLang="ru-RU" sz="28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1676400" y="227012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+mj-lt"/>
                <a:cs typeface="+mn-cs"/>
              </a:rPr>
              <a:t>Весь р-р</a:t>
            </a: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3276600" y="2270125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+mj-lt"/>
                <a:cs typeface="+mn-cs"/>
              </a:rPr>
              <a:t>Вещества в растворе</a:t>
            </a:r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3733800" y="2797175"/>
            <a:ext cx="984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0,15</a:t>
            </a:r>
            <a:r>
              <a:rPr lang="en-US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x</a:t>
            </a:r>
            <a:endParaRPr lang="ru-RU" altLang="ru-RU" sz="28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3733800" y="3489325"/>
            <a:ext cx="984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0,19</a:t>
            </a:r>
            <a:r>
              <a:rPr lang="en-US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x</a:t>
            </a:r>
            <a:endParaRPr lang="ru-RU" altLang="ru-RU" sz="28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grpSp>
        <p:nvGrpSpPr>
          <p:cNvPr id="19517" name="Group 61"/>
          <p:cNvGrpSpPr>
            <a:grpSpLocks/>
          </p:cNvGrpSpPr>
          <p:nvPr/>
        </p:nvGrpSpPr>
        <p:grpSpPr bwMode="auto">
          <a:xfrm>
            <a:off x="6019800" y="3184525"/>
            <a:ext cx="1828800" cy="579438"/>
            <a:chOff x="3792" y="1872"/>
            <a:chExt cx="1152" cy="365"/>
          </a:xfrm>
        </p:grpSpPr>
        <p:sp>
          <p:nvSpPr>
            <p:cNvPr id="19508" name="Line 52"/>
            <p:cNvSpPr>
              <a:spLocks noChangeShapeType="1"/>
            </p:cNvSpPr>
            <p:nvPr/>
          </p:nvSpPr>
          <p:spPr bwMode="auto">
            <a:xfrm>
              <a:off x="3792" y="1872"/>
              <a:ext cx="11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9509" name="Text Box 53"/>
            <p:cNvSpPr txBox="1">
              <a:spLocks noChangeArrowheads="1"/>
            </p:cNvSpPr>
            <p:nvPr/>
          </p:nvSpPr>
          <p:spPr bwMode="auto">
            <a:xfrm>
              <a:off x="4224" y="1872"/>
              <a:ext cx="32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altLang="ru-RU" sz="32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+ </a:t>
              </a:r>
            </a:p>
          </p:txBody>
        </p:sp>
      </p:grpSp>
      <p:graphicFrame>
        <p:nvGraphicFramePr>
          <p:cNvPr id="19510" name="Object 54"/>
          <p:cNvGraphicFramePr>
            <a:graphicFrameLocks noChangeAspect="1"/>
          </p:cNvGraphicFramePr>
          <p:nvPr/>
        </p:nvGraphicFramePr>
        <p:xfrm>
          <a:off x="7073900" y="4810125"/>
          <a:ext cx="11493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Формула" r:id="rId6" imgW="457002" imgH="203112" progId="Equation.3">
                  <p:embed/>
                </p:oleObj>
              </mc:Choice>
              <mc:Fallback>
                <p:oleObj name="Формула" r:id="rId6" imgW="45700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4810125"/>
                        <a:ext cx="11493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1905000" y="28035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x</a:t>
            </a:r>
            <a:endParaRPr lang="ru-RU" altLang="ru-RU" sz="28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1905000" y="34893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x</a:t>
            </a:r>
            <a:endParaRPr lang="ru-RU" altLang="ru-RU" sz="28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3733800" y="2803525"/>
            <a:ext cx="984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0,15</a:t>
            </a:r>
            <a:r>
              <a:rPr lang="en-US" alt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x</a:t>
            </a:r>
            <a:endParaRPr lang="ru-RU" altLang="ru-RU" sz="28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3733800" y="3489325"/>
            <a:ext cx="984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0,19</a:t>
            </a:r>
            <a:r>
              <a:rPr lang="en-US" alt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x</a:t>
            </a:r>
            <a:endParaRPr lang="ru-RU" altLang="ru-RU" sz="28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grpSp>
        <p:nvGrpSpPr>
          <p:cNvPr id="19516" name="Group 60"/>
          <p:cNvGrpSpPr>
            <a:grpSpLocks/>
          </p:cNvGrpSpPr>
          <p:nvPr/>
        </p:nvGrpSpPr>
        <p:grpSpPr bwMode="auto">
          <a:xfrm>
            <a:off x="228600" y="2803525"/>
            <a:ext cx="1676400" cy="1189038"/>
            <a:chOff x="144" y="1632"/>
            <a:chExt cx="1056" cy="749"/>
          </a:xfrm>
        </p:grpSpPr>
        <p:sp>
          <p:nvSpPr>
            <p:cNvPr id="19503" name="Rectangle 47"/>
            <p:cNvSpPr>
              <a:spLocks noChangeArrowheads="1"/>
            </p:cNvSpPr>
            <p:nvPr/>
          </p:nvSpPr>
          <p:spPr bwMode="auto">
            <a:xfrm>
              <a:off x="144" y="1632"/>
              <a:ext cx="10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33563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35585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130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702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274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846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2200" dirty="0" smtClean="0">
                  <a:solidFill>
                    <a:srgbClr val="000000"/>
                  </a:solidFill>
                  <a:latin typeface="+mj-lt"/>
                  <a:cs typeface="+mn-cs"/>
                </a:rPr>
                <a:t>1 раствор</a:t>
              </a:r>
            </a:p>
          </p:txBody>
        </p:sp>
        <p:sp>
          <p:nvSpPr>
            <p:cNvPr id="19515" name="Rectangle 59"/>
            <p:cNvSpPr>
              <a:spLocks noChangeArrowheads="1"/>
            </p:cNvSpPr>
            <p:nvPr/>
          </p:nvSpPr>
          <p:spPr bwMode="auto">
            <a:xfrm>
              <a:off x="144" y="2112"/>
              <a:ext cx="10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33563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35585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130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702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274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846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2200" dirty="0" smtClean="0">
                  <a:solidFill>
                    <a:srgbClr val="000000"/>
                  </a:solidFill>
                  <a:latin typeface="+mj-lt"/>
                  <a:cs typeface="+mn-cs"/>
                </a:rPr>
                <a:t>2 раствор</a:t>
              </a:r>
            </a:p>
          </p:txBody>
        </p:sp>
      </p:grp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6718300" y="2676525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3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+</a:t>
            </a: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Задачи на </a:t>
            </a:r>
            <a:r>
              <a:rPr lang="ru-RU" sz="2800" b="1" dirty="0" smtClean="0">
                <a:solidFill>
                  <a:srgbClr val="002060"/>
                </a:solidFill>
              </a:rPr>
              <a:t>проценты, сплавы и смеси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3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38334 0.07778 L 0.48716 0.05856 " pathEditMode="relative" rAng="0" ptsTypes="AAA">
                                      <p:cBhvr>
                                        <p:cTn id="56" dur="20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8" y="388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59167 0.01111 L 0.56771 -0.03958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143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12535 -0.03218 L 0.22813 -0.01736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6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36667 0.05555 L 0.36702 -0.11551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1" y="-300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75 -0.18889 L 0.08333 -0.26667 " pathEditMode="relative" ptsTypes="AAA">
                                      <p:cBhvr>
                                        <p:cTn id="85" dur="20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0" grpId="0"/>
      <p:bldP spid="19501" grpId="0"/>
      <p:bldP spid="19502" grpId="0"/>
      <p:bldP spid="19505" grpId="0"/>
      <p:bldP spid="19506" grpId="0"/>
      <p:bldP spid="19507" grpId="0"/>
      <p:bldP spid="19511" grpId="0"/>
      <p:bldP spid="19511" grpId="1"/>
      <p:bldP spid="19512" grpId="0"/>
      <p:bldP spid="19512" grpId="1"/>
      <p:bldP spid="19513" grpId="0"/>
      <p:bldP spid="19513" grpId="1"/>
      <p:bldP spid="19514" grpId="0"/>
      <p:bldP spid="19514" grpId="1"/>
      <p:bldP spid="195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118161"/>
              </p:ext>
            </p:extLst>
          </p:nvPr>
        </p:nvGraphicFramePr>
        <p:xfrm>
          <a:off x="373063" y="4581128"/>
          <a:ext cx="78486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Формула" r:id="rId4" imgW="3124080" imgH="431640" progId="Equation.3">
                  <p:embed/>
                </p:oleObj>
              </mc:Choice>
              <mc:Fallback>
                <p:oleObj name="Формула" r:id="rId4" imgW="3124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4581128"/>
                        <a:ext cx="78486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04800" y="533400"/>
            <a:ext cx="8610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2200" b="1" dirty="0" smtClean="0">
                <a:solidFill>
                  <a:srgbClr val="000000"/>
                </a:solidFill>
                <a:latin typeface="+mj-lt"/>
                <a:cs typeface="+mn-cs"/>
              </a:rPr>
              <a:t>Смешали некоторое количество 15-процентного раствора некоторого вещества с таким же количеством 19-процентного раствора этого вещества. Сколько процентов составляет концентрация получившегося раствора?</a:t>
            </a:r>
          </a:p>
        </p:txBody>
      </p:sp>
      <p:grpSp>
        <p:nvGrpSpPr>
          <p:cNvPr id="19478" name="Group 22"/>
          <p:cNvGrpSpPr>
            <a:grpSpLocks/>
          </p:cNvGrpSpPr>
          <p:nvPr/>
        </p:nvGrpSpPr>
        <p:grpSpPr bwMode="auto">
          <a:xfrm>
            <a:off x="4648200" y="6019800"/>
            <a:ext cx="3671888" cy="658813"/>
            <a:chOff x="3168" y="3408"/>
            <a:chExt cx="2313" cy="415"/>
          </a:xfrm>
        </p:grpSpPr>
        <p:grpSp>
          <p:nvGrpSpPr>
            <p:cNvPr id="79900" name="Group 23"/>
            <p:cNvGrpSpPr>
              <a:grpSpLocks/>
            </p:cNvGrpSpPr>
            <p:nvPr/>
          </p:nvGrpSpPr>
          <p:grpSpPr bwMode="auto">
            <a:xfrm>
              <a:off x="4534" y="3512"/>
              <a:ext cx="579" cy="236"/>
              <a:chOff x="1849" y="2478"/>
              <a:chExt cx="657" cy="374"/>
            </a:xfrm>
          </p:grpSpPr>
          <p:sp>
            <p:nvSpPr>
              <p:cNvPr id="79915" name="Text Box 24"/>
              <p:cNvSpPr txBox="1">
                <a:spLocks noChangeArrowheads="1"/>
              </p:cNvSpPr>
              <p:nvPr/>
            </p:nvSpPr>
            <p:spPr bwMode="auto">
              <a:xfrm>
                <a:off x="1858" y="2491"/>
                <a:ext cx="274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79916" name="Text Box 25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х</a:t>
                </a:r>
              </a:p>
            </p:txBody>
          </p:sp>
          <p:sp>
            <p:nvSpPr>
              <p:cNvPr id="79917" name="Text Box 26"/>
              <p:cNvSpPr txBox="1">
                <a:spLocks noChangeArrowheads="1"/>
              </p:cNvSpPr>
              <p:nvPr/>
            </p:nvSpPr>
            <p:spPr bwMode="auto">
              <a:xfrm>
                <a:off x="1849" y="2606"/>
                <a:ext cx="272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79918" name="Text Box 27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79919" name="Text Box 28"/>
              <p:cNvSpPr txBox="1">
                <a:spLocks noChangeArrowheads="1"/>
              </p:cNvSpPr>
              <p:nvPr/>
            </p:nvSpPr>
            <p:spPr bwMode="auto">
              <a:xfrm>
                <a:off x="2024" y="2592"/>
                <a:ext cx="182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х</a:t>
                </a:r>
              </a:p>
            </p:txBody>
          </p:sp>
        </p:grpSp>
        <p:sp>
          <p:nvSpPr>
            <p:cNvPr id="19485" name="Rectangle 29"/>
            <p:cNvSpPr>
              <a:spLocks noChangeArrowheads="1"/>
            </p:cNvSpPr>
            <p:nvPr/>
          </p:nvSpPr>
          <p:spPr bwMode="auto">
            <a:xfrm>
              <a:off x="3168" y="3455"/>
              <a:ext cx="2313" cy="34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9486" name="AutoShape 30"/>
            <p:cNvSpPr>
              <a:spLocks noChangeArrowheads="1"/>
            </p:cNvSpPr>
            <p:nvPr/>
          </p:nvSpPr>
          <p:spPr bwMode="auto">
            <a:xfrm>
              <a:off x="3208" y="3483"/>
              <a:ext cx="519" cy="287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9903" name="Text Box 31"/>
            <p:cNvSpPr txBox="1">
              <a:spLocks noChangeArrowheads="1"/>
            </p:cNvSpPr>
            <p:nvPr/>
          </p:nvSpPr>
          <p:spPr bwMode="auto">
            <a:xfrm>
              <a:off x="3288" y="3499"/>
              <a:ext cx="4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>
                  <a:solidFill>
                    <a:srgbClr val="000000"/>
                  </a:solidFill>
                </a:rPr>
                <a:t>22</a:t>
              </a:r>
            </a:p>
          </p:txBody>
        </p:sp>
        <p:sp>
          <p:nvSpPr>
            <p:cNvPr id="19488" name="Rectangle 32"/>
            <p:cNvSpPr>
              <a:spLocks noChangeArrowheads="1"/>
            </p:cNvSpPr>
            <p:nvPr/>
          </p:nvSpPr>
          <p:spPr bwMode="auto">
            <a:xfrm>
              <a:off x="3806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9489" name="Rectangle 33"/>
            <p:cNvSpPr>
              <a:spLocks noChangeArrowheads="1"/>
            </p:cNvSpPr>
            <p:nvPr/>
          </p:nvSpPr>
          <p:spPr bwMode="auto">
            <a:xfrm>
              <a:off x="4086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9906" name="Rectangle 34"/>
            <p:cNvSpPr>
              <a:spLocks noChangeArrowheads="1"/>
            </p:cNvSpPr>
            <p:nvPr/>
          </p:nvSpPr>
          <p:spPr bwMode="auto">
            <a:xfrm>
              <a:off x="4364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9491" name="Rectangle 35"/>
            <p:cNvSpPr>
              <a:spLocks noChangeArrowheads="1"/>
            </p:cNvSpPr>
            <p:nvPr/>
          </p:nvSpPr>
          <p:spPr bwMode="auto">
            <a:xfrm>
              <a:off x="4644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9492" name="Rectangle 36"/>
            <p:cNvSpPr>
              <a:spLocks noChangeArrowheads="1"/>
            </p:cNvSpPr>
            <p:nvPr/>
          </p:nvSpPr>
          <p:spPr bwMode="auto">
            <a:xfrm>
              <a:off x="4922" y="3475"/>
              <a:ext cx="240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altLang="ru-RU" sz="3600" b="1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9493" name="Rectangle 37"/>
            <p:cNvSpPr>
              <a:spLocks noChangeArrowheads="1"/>
            </p:cNvSpPr>
            <p:nvPr/>
          </p:nvSpPr>
          <p:spPr bwMode="auto">
            <a:xfrm>
              <a:off x="5202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9910" name="Text Box 38"/>
            <p:cNvSpPr txBox="1">
              <a:spLocks noChangeArrowheads="1"/>
            </p:cNvSpPr>
            <p:nvPr/>
          </p:nvSpPr>
          <p:spPr bwMode="auto">
            <a:xfrm>
              <a:off x="4067" y="3436"/>
              <a:ext cx="3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b="1">
                <a:solidFill>
                  <a:srgbClr val="000000"/>
                </a:solidFill>
              </a:endParaRPr>
            </a:p>
          </p:txBody>
        </p:sp>
        <p:sp>
          <p:nvSpPr>
            <p:cNvPr id="79911" name="Text Box 39"/>
            <p:cNvSpPr txBox="1">
              <a:spLocks noChangeArrowheads="1"/>
            </p:cNvSpPr>
            <p:nvPr/>
          </p:nvSpPr>
          <p:spPr bwMode="auto">
            <a:xfrm>
              <a:off x="4630" y="3415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3600" b="1">
                <a:solidFill>
                  <a:srgbClr val="000000"/>
                </a:solidFill>
              </a:endParaRPr>
            </a:p>
          </p:txBody>
        </p:sp>
        <p:sp>
          <p:nvSpPr>
            <p:cNvPr id="79912" name="Text Box 40"/>
            <p:cNvSpPr txBox="1">
              <a:spLocks noChangeArrowheads="1"/>
            </p:cNvSpPr>
            <p:nvPr/>
          </p:nvSpPr>
          <p:spPr bwMode="auto">
            <a:xfrm>
              <a:off x="3786" y="3408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79913" name="Text Box 41"/>
            <p:cNvSpPr txBox="1">
              <a:spLocks noChangeArrowheads="1"/>
            </p:cNvSpPr>
            <p:nvPr/>
          </p:nvSpPr>
          <p:spPr bwMode="auto">
            <a:xfrm>
              <a:off x="4077" y="3419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79914" name="Text Box 42"/>
            <p:cNvSpPr txBox="1">
              <a:spLocks noChangeArrowheads="1"/>
            </p:cNvSpPr>
            <p:nvPr/>
          </p:nvSpPr>
          <p:spPr bwMode="auto">
            <a:xfrm>
              <a:off x="4351" y="3410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3600" b="1">
                <a:solidFill>
                  <a:srgbClr val="000000"/>
                </a:solidFill>
              </a:endParaRPr>
            </a:p>
          </p:txBody>
        </p:sp>
      </p:grp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1905000" y="27971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x</a:t>
            </a:r>
            <a:endParaRPr lang="ru-RU" altLang="ru-RU" sz="28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1905000" y="34829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x</a:t>
            </a:r>
            <a:endParaRPr lang="ru-RU" altLang="ru-RU" sz="28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1676400" y="227012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+mj-lt"/>
                <a:cs typeface="+mn-cs"/>
              </a:rPr>
              <a:t>Весь р-р</a:t>
            </a: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3276600" y="2270125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+mj-lt"/>
                <a:cs typeface="+mn-cs"/>
              </a:rPr>
              <a:t>Вещества в растворе</a:t>
            </a:r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3733800" y="2797175"/>
            <a:ext cx="984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0,15</a:t>
            </a:r>
            <a:r>
              <a:rPr lang="en-US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x</a:t>
            </a:r>
            <a:endParaRPr lang="ru-RU" altLang="ru-RU" sz="28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3733800" y="3489325"/>
            <a:ext cx="984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0,19</a:t>
            </a:r>
            <a:r>
              <a:rPr lang="en-US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x</a:t>
            </a:r>
            <a:endParaRPr lang="ru-RU" altLang="ru-RU" sz="28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grpSp>
        <p:nvGrpSpPr>
          <p:cNvPr id="19517" name="Group 61"/>
          <p:cNvGrpSpPr>
            <a:grpSpLocks/>
          </p:cNvGrpSpPr>
          <p:nvPr/>
        </p:nvGrpSpPr>
        <p:grpSpPr bwMode="auto">
          <a:xfrm>
            <a:off x="6019800" y="3184525"/>
            <a:ext cx="1828800" cy="579438"/>
            <a:chOff x="3792" y="1872"/>
            <a:chExt cx="1152" cy="365"/>
          </a:xfrm>
        </p:grpSpPr>
        <p:sp>
          <p:nvSpPr>
            <p:cNvPr id="19508" name="Line 52"/>
            <p:cNvSpPr>
              <a:spLocks noChangeShapeType="1"/>
            </p:cNvSpPr>
            <p:nvPr/>
          </p:nvSpPr>
          <p:spPr bwMode="auto">
            <a:xfrm>
              <a:off x="3792" y="1872"/>
              <a:ext cx="11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9509" name="Text Box 53"/>
            <p:cNvSpPr txBox="1">
              <a:spLocks noChangeArrowheads="1"/>
            </p:cNvSpPr>
            <p:nvPr/>
          </p:nvSpPr>
          <p:spPr bwMode="auto">
            <a:xfrm>
              <a:off x="4224" y="1872"/>
              <a:ext cx="32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altLang="ru-RU" sz="32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+ </a:t>
              </a:r>
            </a:p>
          </p:txBody>
        </p:sp>
      </p:grpSp>
      <p:graphicFrame>
        <p:nvGraphicFramePr>
          <p:cNvPr id="19510" name="Object 54"/>
          <p:cNvGraphicFramePr>
            <a:graphicFrameLocks noChangeAspect="1"/>
          </p:cNvGraphicFramePr>
          <p:nvPr/>
        </p:nvGraphicFramePr>
        <p:xfrm>
          <a:off x="7073900" y="4810125"/>
          <a:ext cx="11493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Формула" r:id="rId6" imgW="457002" imgH="203112" progId="Equation.3">
                  <p:embed/>
                </p:oleObj>
              </mc:Choice>
              <mc:Fallback>
                <p:oleObj name="Формула" r:id="rId6" imgW="45700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4810125"/>
                        <a:ext cx="11493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1905000" y="28035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x</a:t>
            </a:r>
            <a:endParaRPr lang="ru-RU" altLang="ru-RU" sz="28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1905000" y="34893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x</a:t>
            </a:r>
            <a:endParaRPr lang="ru-RU" altLang="ru-RU" sz="28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3733800" y="2803525"/>
            <a:ext cx="984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0,15</a:t>
            </a:r>
            <a:r>
              <a:rPr lang="en-US" alt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x</a:t>
            </a:r>
            <a:endParaRPr lang="ru-RU" altLang="ru-RU" sz="28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3733800" y="3489325"/>
            <a:ext cx="984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0,19</a:t>
            </a:r>
            <a:r>
              <a:rPr lang="en-US" alt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x</a:t>
            </a:r>
            <a:endParaRPr lang="ru-RU" altLang="ru-RU" sz="28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grpSp>
        <p:nvGrpSpPr>
          <p:cNvPr id="19516" name="Group 60"/>
          <p:cNvGrpSpPr>
            <a:grpSpLocks/>
          </p:cNvGrpSpPr>
          <p:nvPr/>
        </p:nvGrpSpPr>
        <p:grpSpPr bwMode="auto">
          <a:xfrm>
            <a:off x="228600" y="2803525"/>
            <a:ext cx="1676400" cy="1189038"/>
            <a:chOff x="144" y="1632"/>
            <a:chExt cx="1056" cy="749"/>
          </a:xfrm>
        </p:grpSpPr>
        <p:sp>
          <p:nvSpPr>
            <p:cNvPr id="19503" name="Rectangle 47"/>
            <p:cNvSpPr>
              <a:spLocks noChangeArrowheads="1"/>
            </p:cNvSpPr>
            <p:nvPr/>
          </p:nvSpPr>
          <p:spPr bwMode="auto">
            <a:xfrm>
              <a:off x="144" y="1632"/>
              <a:ext cx="10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33563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35585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130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702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274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846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2200" dirty="0" smtClean="0">
                  <a:solidFill>
                    <a:srgbClr val="000000"/>
                  </a:solidFill>
                  <a:latin typeface="+mj-lt"/>
                  <a:cs typeface="+mn-cs"/>
                </a:rPr>
                <a:t>1 раствор</a:t>
              </a:r>
            </a:p>
          </p:txBody>
        </p:sp>
        <p:sp>
          <p:nvSpPr>
            <p:cNvPr id="19515" name="Rectangle 59"/>
            <p:cNvSpPr>
              <a:spLocks noChangeArrowheads="1"/>
            </p:cNvSpPr>
            <p:nvPr/>
          </p:nvSpPr>
          <p:spPr bwMode="auto">
            <a:xfrm>
              <a:off x="144" y="2112"/>
              <a:ext cx="10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33563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35585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130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702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274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846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2200" dirty="0" smtClean="0">
                  <a:solidFill>
                    <a:srgbClr val="000000"/>
                  </a:solidFill>
                  <a:latin typeface="+mj-lt"/>
                  <a:cs typeface="+mn-cs"/>
                </a:rPr>
                <a:t>2 раствор</a:t>
              </a:r>
            </a:p>
          </p:txBody>
        </p:sp>
      </p:grp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6718300" y="2676525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3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+</a:t>
            </a: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Задачи на </a:t>
            </a:r>
            <a:r>
              <a:rPr lang="ru-RU" sz="2800" b="1" dirty="0" smtClean="0">
                <a:solidFill>
                  <a:srgbClr val="002060"/>
                </a:solidFill>
              </a:rPr>
              <a:t>проценты, сплавы и смеси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00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38334 0.07778 L 0.48716 0.05856 " pathEditMode="relative" rAng="0" ptsTypes="AAA">
                                      <p:cBhvr>
                                        <p:cTn id="56" dur="20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8" y="388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59167 0.01111 L 0.56771 -0.03958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143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12535 -0.03218 L 0.22813 -0.01736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6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36667 0.05555 L 0.36702 -0.11551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1" y="-300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75 -0.18889 L 0.08333 -0.26667 " pathEditMode="relative" ptsTypes="AAA">
                                      <p:cBhvr>
                                        <p:cTn id="85" dur="20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0" grpId="0"/>
      <p:bldP spid="19501" grpId="0"/>
      <p:bldP spid="19502" grpId="0"/>
      <p:bldP spid="19505" grpId="0"/>
      <p:bldP spid="19506" grpId="0"/>
      <p:bldP spid="19507" grpId="0"/>
      <p:bldP spid="19511" grpId="0"/>
      <p:bldP spid="19511" grpId="1"/>
      <p:bldP spid="19512" grpId="0"/>
      <p:bldP spid="19512" grpId="1"/>
      <p:bldP spid="19513" grpId="0"/>
      <p:bldP spid="19513" grpId="1"/>
      <p:bldP spid="19514" grpId="0"/>
      <p:bldP spid="19514" grpId="1"/>
      <p:bldP spid="195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8" name="Text Box 48"/>
          <p:cNvSpPr txBox="1">
            <a:spLocks noChangeArrowheads="1"/>
          </p:cNvSpPr>
          <p:nvPr/>
        </p:nvSpPr>
        <p:spPr bwMode="auto">
          <a:xfrm>
            <a:off x="3124200" y="3794125"/>
            <a:ext cx="785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0,</a:t>
            </a:r>
            <a:r>
              <a:rPr lang="en-US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</a:t>
            </a:r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3124200" y="3794125"/>
            <a:ext cx="785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0,</a:t>
            </a:r>
            <a:r>
              <a:rPr lang="en-US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</a:t>
            </a:r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3124200" y="3108325"/>
            <a:ext cx="806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0,</a:t>
            </a:r>
            <a:r>
              <a:rPr lang="en-US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1905000" y="379412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381000" y="4860925"/>
          <a:ext cx="78486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Формула" r:id="rId4" imgW="3124080" imgH="431640" progId="Equation.3">
                  <p:embed/>
                </p:oleObj>
              </mc:Choice>
              <mc:Fallback>
                <p:oleObj name="Формула" r:id="rId4" imgW="3124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60925"/>
                        <a:ext cx="78486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28600" y="533400"/>
            <a:ext cx="8686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77888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00175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22463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4475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901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59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16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73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dirty="0">
                <a:latin typeface="+mj-lt"/>
              </a:rPr>
              <a:t>Смешав 30-процентный и 60-процентный растворы кислоты и добавив 10 кг чистой воды, получили 36-процентный раствор кислоты. Если бы вместо 10 кг воды добавили 10 кг 50-процентного раствора той же кислоты, то получили бы 41-процентный раствор кислоты. Сколько килограммов 30-процентного раствора использовали для получения смеси?</a:t>
            </a:r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1905000" y="31019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1905000" y="378777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1676400" y="257492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dirty="0"/>
              <a:t>Весь р-р</a:t>
            </a: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3048000" y="25146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/>
              <a:t>Вещества </a:t>
            </a:r>
            <a:endParaRPr lang="en-US" altLang="ru-RU"/>
          </a:p>
          <a:p>
            <a:r>
              <a:rPr lang="ru-RU" altLang="ru-RU"/>
              <a:t>в растворе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3124200" y="3101975"/>
            <a:ext cx="806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0,</a:t>
            </a:r>
            <a:r>
              <a:rPr lang="en-US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5658" name="Group 58"/>
          <p:cNvGrpSpPr>
            <a:grpSpLocks/>
          </p:cNvGrpSpPr>
          <p:nvPr/>
        </p:nvGrpSpPr>
        <p:grpSpPr bwMode="auto">
          <a:xfrm>
            <a:off x="5029200" y="3489325"/>
            <a:ext cx="1828800" cy="579438"/>
            <a:chOff x="3168" y="2006"/>
            <a:chExt cx="1152" cy="365"/>
          </a:xfrm>
        </p:grpSpPr>
        <p:sp>
          <p:nvSpPr>
            <p:cNvPr id="25642" name="Line 42"/>
            <p:cNvSpPr>
              <a:spLocks noChangeShapeType="1"/>
            </p:cNvSpPr>
            <p:nvPr/>
          </p:nvSpPr>
          <p:spPr bwMode="auto">
            <a:xfrm>
              <a:off x="3168" y="2006"/>
              <a:ext cx="11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43" name="Text Box 43"/>
            <p:cNvSpPr txBox="1">
              <a:spLocks noChangeArrowheads="1"/>
            </p:cNvSpPr>
            <p:nvPr/>
          </p:nvSpPr>
          <p:spPr bwMode="auto">
            <a:xfrm>
              <a:off x="3360" y="2006"/>
              <a:ext cx="32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+ </a:t>
              </a:r>
            </a:p>
          </p:txBody>
        </p:sp>
      </p:grpSp>
      <p:graphicFrame>
        <p:nvGraphicFramePr>
          <p:cNvPr id="25644" name="Object 44"/>
          <p:cNvGraphicFramePr>
            <a:graphicFrameLocks noChangeAspect="1"/>
          </p:cNvGraphicFramePr>
          <p:nvPr/>
        </p:nvGraphicFramePr>
        <p:xfrm>
          <a:off x="7073900" y="5114925"/>
          <a:ext cx="11493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Формула" r:id="rId6" imgW="457200" imgH="203040" progId="Equation.3">
                  <p:embed/>
                </p:oleObj>
              </mc:Choice>
              <mc:Fallback>
                <p:oleObj name="Формула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5114925"/>
                        <a:ext cx="11493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1905000" y="31083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5649" name="Group 49"/>
          <p:cNvGrpSpPr>
            <a:grpSpLocks/>
          </p:cNvGrpSpPr>
          <p:nvPr/>
        </p:nvGrpSpPr>
        <p:grpSpPr bwMode="auto">
          <a:xfrm>
            <a:off x="228600" y="3108325"/>
            <a:ext cx="1676400" cy="1189038"/>
            <a:chOff x="144" y="1632"/>
            <a:chExt cx="1056" cy="749"/>
          </a:xfrm>
        </p:grpSpPr>
        <p:sp>
          <p:nvSpPr>
            <p:cNvPr id="25650" name="Rectangle 50"/>
            <p:cNvSpPr>
              <a:spLocks noChangeArrowheads="1"/>
            </p:cNvSpPr>
            <p:nvPr/>
          </p:nvSpPr>
          <p:spPr bwMode="auto">
            <a:xfrm>
              <a:off x="144" y="1632"/>
              <a:ext cx="10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833563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355850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8130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2702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7274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1846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2200"/>
                <a:t>1 раствор</a:t>
              </a:r>
            </a:p>
          </p:txBody>
        </p:sp>
        <p:sp>
          <p:nvSpPr>
            <p:cNvPr id="25651" name="Rectangle 51"/>
            <p:cNvSpPr>
              <a:spLocks noChangeArrowheads="1"/>
            </p:cNvSpPr>
            <p:nvPr/>
          </p:nvSpPr>
          <p:spPr bwMode="auto">
            <a:xfrm>
              <a:off x="144" y="2112"/>
              <a:ext cx="10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833563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355850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8130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2702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7274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1846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2200"/>
                <a:t>2 раствор</a:t>
              </a:r>
            </a:p>
          </p:txBody>
        </p:sp>
      </p:grpSp>
      <p:sp>
        <p:nvSpPr>
          <p:cNvPr id="25652" name="Rectangle 52"/>
          <p:cNvSpPr>
            <a:spLocks noChangeArrowheads="1"/>
          </p:cNvSpPr>
          <p:nvPr/>
        </p:nvSpPr>
        <p:spPr bwMode="auto">
          <a:xfrm>
            <a:off x="5638800" y="297180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</a:p>
        </p:txBody>
      </p:sp>
      <p:sp>
        <p:nvSpPr>
          <p:cNvPr id="25653" name="Text Box 53"/>
          <p:cNvSpPr txBox="1">
            <a:spLocks noChangeArrowheads="1"/>
          </p:cNvSpPr>
          <p:nvPr/>
        </p:nvSpPr>
        <p:spPr bwMode="auto">
          <a:xfrm>
            <a:off x="5181600" y="2574925"/>
            <a:ext cx="1426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уравнение</a:t>
            </a: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5994400" y="3505200"/>
            <a:ext cx="84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r>
              <a:rPr lang="en-US" alt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</a:t>
            </a:r>
            <a:endParaRPr lang="ru-RU" altLang="ru-RU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655" name="Rectangle 55"/>
          <p:cNvSpPr>
            <a:spLocks noChangeArrowheads="1"/>
          </p:cNvSpPr>
          <p:nvPr/>
        </p:nvSpPr>
        <p:spPr bwMode="auto">
          <a:xfrm>
            <a:off x="7924800" y="3276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2400" b="1"/>
              <a:t>= 36</a:t>
            </a:r>
            <a:endParaRPr lang="ru-RU" altLang="ru-RU" sz="2400" b="1"/>
          </a:p>
        </p:txBody>
      </p:sp>
      <p:sp>
        <p:nvSpPr>
          <p:cNvPr id="25657" name="Freeform 57"/>
          <p:cNvSpPr>
            <a:spLocks/>
          </p:cNvSpPr>
          <p:nvPr/>
        </p:nvSpPr>
        <p:spPr bwMode="auto">
          <a:xfrm>
            <a:off x="190500" y="546100"/>
            <a:ext cx="8420100" cy="622300"/>
          </a:xfrm>
          <a:custGeom>
            <a:avLst/>
            <a:gdLst>
              <a:gd name="T0" fmla="*/ 4296 w 5304"/>
              <a:gd name="T1" fmla="*/ 0 h 392"/>
              <a:gd name="T2" fmla="*/ 4248 w 5304"/>
              <a:gd name="T3" fmla="*/ 208 h 392"/>
              <a:gd name="T4" fmla="*/ 64 w 5304"/>
              <a:gd name="T5" fmla="*/ 208 h 392"/>
              <a:gd name="T6" fmla="*/ 0 w 5304"/>
              <a:gd name="T7" fmla="*/ 392 h 392"/>
              <a:gd name="T8" fmla="*/ 904 w 5304"/>
              <a:gd name="T9" fmla="*/ 384 h 392"/>
              <a:gd name="T10" fmla="*/ 976 w 5304"/>
              <a:gd name="T11" fmla="*/ 200 h 392"/>
              <a:gd name="T12" fmla="*/ 5304 w 5304"/>
              <a:gd name="T13" fmla="*/ 208 h 392"/>
              <a:gd name="T14" fmla="*/ 5248 w 5304"/>
              <a:gd name="T15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04" h="392">
                <a:moveTo>
                  <a:pt x="4296" y="0"/>
                </a:moveTo>
                <a:lnTo>
                  <a:pt x="4248" y="208"/>
                </a:lnTo>
                <a:lnTo>
                  <a:pt x="64" y="208"/>
                </a:lnTo>
                <a:lnTo>
                  <a:pt x="0" y="392"/>
                </a:lnTo>
                <a:lnTo>
                  <a:pt x="904" y="384"/>
                </a:lnTo>
                <a:lnTo>
                  <a:pt x="976" y="200"/>
                </a:lnTo>
                <a:lnTo>
                  <a:pt x="5304" y="208"/>
                </a:lnTo>
                <a:lnTo>
                  <a:pt x="5248" y="0"/>
                </a:lnTo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56" name="Freeform 56"/>
          <p:cNvSpPr>
            <a:spLocks/>
          </p:cNvSpPr>
          <p:nvPr/>
        </p:nvSpPr>
        <p:spPr bwMode="auto">
          <a:xfrm>
            <a:off x="1676400" y="838200"/>
            <a:ext cx="4749800" cy="342900"/>
          </a:xfrm>
          <a:custGeom>
            <a:avLst/>
            <a:gdLst>
              <a:gd name="T0" fmla="*/ 64 w 2992"/>
              <a:gd name="T1" fmla="*/ 0 h 216"/>
              <a:gd name="T2" fmla="*/ 0 w 2992"/>
              <a:gd name="T3" fmla="*/ 208 h 216"/>
              <a:gd name="T4" fmla="*/ 2880 w 2992"/>
              <a:gd name="T5" fmla="*/ 216 h 216"/>
              <a:gd name="T6" fmla="*/ 2992 w 2992"/>
              <a:gd name="T7" fmla="*/ 2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92" h="216">
                <a:moveTo>
                  <a:pt x="64" y="0"/>
                </a:moveTo>
                <a:lnTo>
                  <a:pt x="0" y="208"/>
                </a:lnTo>
                <a:lnTo>
                  <a:pt x="2880" y="216"/>
                </a:lnTo>
                <a:lnTo>
                  <a:pt x="2992" y="24"/>
                </a:lnTo>
              </a:path>
            </a:pathLst>
          </a:custGeom>
          <a:solidFill>
            <a:srgbClr val="66FFFF">
              <a:alpha val="50999"/>
            </a:srgbClr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60" name="Freeform 60"/>
          <p:cNvSpPr>
            <a:spLocks/>
          </p:cNvSpPr>
          <p:nvPr/>
        </p:nvSpPr>
        <p:spPr bwMode="auto">
          <a:xfrm>
            <a:off x="228600" y="863600"/>
            <a:ext cx="8674100" cy="609600"/>
          </a:xfrm>
          <a:custGeom>
            <a:avLst/>
            <a:gdLst>
              <a:gd name="T0" fmla="*/ 64 w 5464"/>
              <a:gd name="T1" fmla="*/ 176 h 384"/>
              <a:gd name="T2" fmla="*/ 0 w 5464"/>
              <a:gd name="T3" fmla="*/ 384 h 384"/>
              <a:gd name="T4" fmla="*/ 4264 w 5464"/>
              <a:gd name="T5" fmla="*/ 360 h 384"/>
              <a:gd name="T6" fmla="*/ 4336 w 5464"/>
              <a:gd name="T7" fmla="*/ 208 h 384"/>
              <a:gd name="T8" fmla="*/ 5352 w 5464"/>
              <a:gd name="T9" fmla="*/ 184 h 384"/>
              <a:gd name="T10" fmla="*/ 5464 w 5464"/>
              <a:gd name="T11" fmla="*/ 0 h 384"/>
              <a:gd name="T12" fmla="*/ 3928 w 5464"/>
              <a:gd name="T13" fmla="*/ 0 h 384"/>
              <a:gd name="T14" fmla="*/ 3832 w 5464"/>
              <a:gd name="T15" fmla="*/ 192 h 384"/>
              <a:gd name="T16" fmla="*/ 3848 w 5464"/>
              <a:gd name="T17" fmla="*/ 176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64" h="384">
                <a:moveTo>
                  <a:pt x="64" y="176"/>
                </a:moveTo>
                <a:lnTo>
                  <a:pt x="0" y="384"/>
                </a:lnTo>
                <a:lnTo>
                  <a:pt x="4264" y="360"/>
                </a:lnTo>
                <a:lnTo>
                  <a:pt x="4336" y="208"/>
                </a:lnTo>
                <a:lnTo>
                  <a:pt x="5352" y="184"/>
                </a:lnTo>
                <a:lnTo>
                  <a:pt x="5464" y="0"/>
                </a:lnTo>
                <a:lnTo>
                  <a:pt x="3928" y="0"/>
                </a:lnTo>
                <a:lnTo>
                  <a:pt x="3832" y="192"/>
                </a:lnTo>
                <a:lnTo>
                  <a:pt x="3848" y="176"/>
                </a:lnTo>
              </a:path>
            </a:pathLst>
          </a:custGeom>
          <a:solidFill>
            <a:srgbClr val="FFFF00">
              <a:alpha val="50999"/>
            </a:srgbClr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Задачи на </a:t>
            </a:r>
            <a:r>
              <a:rPr lang="ru-RU" sz="2800" b="1" dirty="0" smtClean="0">
                <a:solidFill>
                  <a:srgbClr val="002060"/>
                </a:solidFill>
              </a:rPr>
              <a:t>проценты, сплавы и смеси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45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30244 0.07569 L 0.33299 0.06273 " pathEditMode="relative" rAng="0" ptsTypes="AAA">
                                      <p:cBhvr>
                                        <p:cTn id="56" dur="20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377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42031 0.01458 L 0.41892 -0.03912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-122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12535 -0.03218 L 0.20452 -0.01505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16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19618 0.0368 L 0.30868 -0.1132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25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381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02535 -0.14213 L -0.03229 -0.26806 " pathEditMode="relative" rAng="0" ptsTypes="AAA">
                                      <p:cBhvr>
                                        <p:cTn id="108" dur="20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8" grpId="0"/>
      <p:bldP spid="25648" grpId="1"/>
      <p:bldP spid="25640" grpId="0"/>
      <p:bldP spid="25647" grpId="0"/>
      <p:bldP spid="25647" grpId="1"/>
      <p:bldP spid="25646" grpId="0"/>
      <p:bldP spid="25646" grpId="1"/>
      <p:bldP spid="25635" grpId="0"/>
      <p:bldP spid="25636" grpId="0"/>
      <p:bldP spid="25637" grpId="0"/>
      <p:bldP spid="25638" grpId="0"/>
      <p:bldP spid="25639" grpId="0"/>
      <p:bldP spid="25645" grpId="0"/>
      <p:bldP spid="25645" grpId="1"/>
      <p:bldP spid="25652" grpId="0"/>
      <p:bldP spid="25653" grpId="0"/>
      <p:bldP spid="25654" grpId="0"/>
      <p:bldP spid="25655" grpId="0"/>
      <p:bldP spid="25657" grpId="0" animBg="1"/>
      <p:bldP spid="25656" grpId="0" animBg="1"/>
      <p:bldP spid="256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124200" y="4022725"/>
            <a:ext cx="785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0,</a:t>
            </a:r>
            <a:r>
              <a:rPr lang="en-US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</a:t>
            </a:r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124200" y="4022725"/>
            <a:ext cx="785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0,</a:t>
            </a:r>
            <a:r>
              <a:rPr lang="en-US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</a:t>
            </a:r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124200" y="3336925"/>
            <a:ext cx="806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0,</a:t>
            </a:r>
            <a:r>
              <a:rPr lang="en-US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905000" y="402272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381000" y="4800600"/>
          <a:ext cx="78486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Формула" r:id="rId4" imgW="3124080" imgH="431640" progId="Equation.3">
                  <p:embed/>
                </p:oleObj>
              </mc:Choice>
              <mc:Fallback>
                <p:oleObj name="Формула" r:id="rId4" imgW="3124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00600"/>
                        <a:ext cx="78486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228600" y="533400"/>
            <a:ext cx="8686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77888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00175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22463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4475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901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59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16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73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dirty="0">
                <a:latin typeface="+mj-lt"/>
              </a:rPr>
              <a:t>Смешав 30-процентный и 60-процентный растворы кислоты и добавив 10 кг чистой воды, получили 36-процентный раствор кислоты. Если бы вместо 10 кг воды добавили 10 кг 50-процентного раствора той же кислоты, то получили бы 41-процентный раствор кислоты. Сколько килограммов 30-процентного раствора использовали для получения смеси?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1905000" y="33305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1905000" y="401637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1676400" y="280352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/>
              <a:t>Весь р-р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3048000" y="27432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/>
              <a:t>Вещества </a:t>
            </a:r>
            <a:endParaRPr lang="en-US" altLang="ru-RU"/>
          </a:p>
          <a:p>
            <a:r>
              <a:rPr lang="ru-RU" altLang="ru-RU"/>
              <a:t>в растворе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124200" y="3330575"/>
            <a:ext cx="806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0,</a:t>
            </a:r>
            <a:r>
              <a:rPr lang="en-US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7671" name="Group 23"/>
          <p:cNvGrpSpPr>
            <a:grpSpLocks/>
          </p:cNvGrpSpPr>
          <p:nvPr/>
        </p:nvGrpSpPr>
        <p:grpSpPr bwMode="auto">
          <a:xfrm>
            <a:off x="5029200" y="3717925"/>
            <a:ext cx="1828800" cy="579438"/>
            <a:chOff x="3168" y="2006"/>
            <a:chExt cx="1152" cy="365"/>
          </a:xfrm>
        </p:grpSpPr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>
              <a:off x="3168" y="2006"/>
              <a:ext cx="11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3" name="Text Box 25"/>
            <p:cNvSpPr txBox="1">
              <a:spLocks noChangeArrowheads="1"/>
            </p:cNvSpPr>
            <p:nvPr/>
          </p:nvSpPr>
          <p:spPr bwMode="auto">
            <a:xfrm>
              <a:off x="3360" y="2006"/>
              <a:ext cx="32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+ </a:t>
              </a:r>
            </a:p>
          </p:txBody>
        </p:sp>
      </p:grpSp>
      <p:graphicFrame>
        <p:nvGraphicFramePr>
          <p:cNvPr id="27674" name="Object 26"/>
          <p:cNvGraphicFramePr>
            <a:graphicFrameLocks noChangeAspect="1"/>
          </p:cNvGraphicFramePr>
          <p:nvPr/>
        </p:nvGraphicFramePr>
        <p:xfrm>
          <a:off x="7073900" y="5054600"/>
          <a:ext cx="11493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Формула" r:id="rId6" imgW="457200" imgH="203040" progId="Equation.3">
                  <p:embed/>
                </p:oleObj>
              </mc:Choice>
              <mc:Fallback>
                <p:oleObj name="Формула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5054600"/>
                        <a:ext cx="11493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1905000" y="33369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7676" name="Group 28"/>
          <p:cNvGrpSpPr>
            <a:grpSpLocks/>
          </p:cNvGrpSpPr>
          <p:nvPr/>
        </p:nvGrpSpPr>
        <p:grpSpPr bwMode="auto">
          <a:xfrm>
            <a:off x="228600" y="3336925"/>
            <a:ext cx="1676400" cy="1189038"/>
            <a:chOff x="144" y="1632"/>
            <a:chExt cx="1056" cy="749"/>
          </a:xfrm>
        </p:grpSpPr>
        <p:sp>
          <p:nvSpPr>
            <p:cNvPr id="27677" name="Rectangle 29"/>
            <p:cNvSpPr>
              <a:spLocks noChangeArrowheads="1"/>
            </p:cNvSpPr>
            <p:nvPr/>
          </p:nvSpPr>
          <p:spPr bwMode="auto">
            <a:xfrm>
              <a:off x="144" y="1632"/>
              <a:ext cx="10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833563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355850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8130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2702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7274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1846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2200"/>
                <a:t>1 раствор</a:t>
              </a:r>
            </a:p>
          </p:txBody>
        </p:sp>
        <p:sp>
          <p:nvSpPr>
            <p:cNvPr id="27678" name="Rectangle 30"/>
            <p:cNvSpPr>
              <a:spLocks noChangeArrowheads="1"/>
            </p:cNvSpPr>
            <p:nvPr/>
          </p:nvSpPr>
          <p:spPr bwMode="auto">
            <a:xfrm>
              <a:off x="144" y="2112"/>
              <a:ext cx="10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833563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355850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8130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2702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7274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1846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2200"/>
                <a:t>2 раствор</a:t>
              </a:r>
            </a:p>
          </p:txBody>
        </p:sp>
      </p:grp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5334000" y="320040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5181600" y="2803525"/>
            <a:ext cx="1426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уравнение</a:t>
            </a:r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5994400" y="3733800"/>
            <a:ext cx="84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r>
              <a:rPr lang="en-US" alt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</a:t>
            </a:r>
            <a:endParaRPr lang="ru-RU" altLang="ru-RU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7924800" y="3505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2400" b="1"/>
              <a:t>= </a:t>
            </a:r>
            <a:r>
              <a:rPr lang="ru-RU" altLang="ru-RU" sz="2400" b="1"/>
              <a:t>41</a:t>
            </a:r>
          </a:p>
        </p:txBody>
      </p:sp>
      <p:sp>
        <p:nvSpPr>
          <p:cNvPr id="27684" name="Freeform 36"/>
          <p:cNvSpPr>
            <a:spLocks/>
          </p:cNvSpPr>
          <p:nvPr/>
        </p:nvSpPr>
        <p:spPr bwMode="auto">
          <a:xfrm>
            <a:off x="190500" y="1409700"/>
            <a:ext cx="3695700" cy="304800"/>
          </a:xfrm>
          <a:custGeom>
            <a:avLst/>
            <a:gdLst>
              <a:gd name="T0" fmla="*/ 0 w 2328"/>
              <a:gd name="T1" fmla="*/ 0 h 192"/>
              <a:gd name="T2" fmla="*/ 48 w 2328"/>
              <a:gd name="T3" fmla="*/ 176 h 192"/>
              <a:gd name="T4" fmla="*/ 2238 w 2328"/>
              <a:gd name="T5" fmla="*/ 192 h 192"/>
              <a:gd name="T6" fmla="*/ 2328 w 2328"/>
              <a:gd name="T7" fmla="*/ 2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8" h="192">
                <a:moveTo>
                  <a:pt x="0" y="0"/>
                </a:moveTo>
                <a:lnTo>
                  <a:pt x="48" y="176"/>
                </a:lnTo>
                <a:lnTo>
                  <a:pt x="2238" y="192"/>
                </a:lnTo>
                <a:lnTo>
                  <a:pt x="2328" y="21"/>
                </a:lnTo>
              </a:path>
            </a:pathLst>
          </a:custGeom>
          <a:solidFill>
            <a:srgbClr val="66FFFF">
              <a:alpha val="50999"/>
            </a:srgbClr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5" name="Freeform 37"/>
          <p:cNvSpPr>
            <a:spLocks/>
          </p:cNvSpPr>
          <p:nvPr/>
        </p:nvSpPr>
        <p:spPr bwMode="auto">
          <a:xfrm>
            <a:off x="165100" y="825500"/>
            <a:ext cx="8737600" cy="584200"/>
          </a:xfrm>
          <a:custGeom>
            <a:avLst/>
            <a:gdLst>
              <a:gd name="T0" fmla="*/ 104 w 5504"/>
              <a:gd name="T1" fmla="*/ 176 h 368"/>
              <a:gd name="T2" fmla="*/ 0 w 5504"/>
              <a:gd name="T3" fmla="*/ 368 h 368"/>
              <a:gd name="T4" fmla="*/ 4304 w 5504"/>
              <a:gd name="T5" fmla="*/ 360 h 368"/>
              <a:gd name="T6" fmla="*/ 4376 w 5504"/>
              <a:gd name="T7" fmla="*/ 208 h 368"/>
              <a:gd name="T8" fmla="*/ 5392 w 5504"/>
              <a:gd name="T9" fmla="*/ 184 h 368"/>
              <a:gd name="T10" fmla="*/ 5504 w 5504"/>
              <a:gd name="T11" fmla="*/ 0 h 368"/>
              <a:gd name="T12" fmla="*/ 3968 w 5504"/>
              <a:gd name="T13" fmla="*/ 0 h 368"/>
              <a:gd name="T14" fmla="*/ 3872 w 5504"/>
              <a:gd name="T15" fmla="*/ 192 h 368"/>
              <a:gd name="T16" fmla="*/ 3888 w 5504"/>
              <a:gd name="T17" fmla="*/ 176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04" h="368">
                <a:moveTo>
                  <a:pt x="104" y="176"/>
                </a:moveTo>
                <a:lnTo>
                  <a:pt x="0" y="368"/>
                </a:lnTo>
                <a:lnTo>
                  <a:pt x="4304" y="360"/>
                </a:lnTo>
                <a:lnTo>
                  <a:pt x="4376" y="208"/>
                </a:lnTo>
                <a:lnTo>
                  <a:pt x="5392" y="184"/>
                </a:lnTo>
                <a:lnTo>
                  <a:pt x="5504" y="0"/>
                </a:lnTo>
                <a:lnTo>
                  <a:pt x="3968" y="0"/>
                </a:lnTo>
                <a:lnTo>
                  <a:pt x="3872" y="192"/>
                </a:lnTo>
                <a:lnTo>
                  <a:pt x="3888" y="176"/>
                </a:lnTo>
              </a:path>
            </a:pathLst>
          </a:custGeom>
          <a:solidFill>
            <a:srgbClr val="FFFF00">
              <a:alpha val="50999"/>
            </a:srgbClr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7686" name="Group 38"/>
          <p:cNvGrpSpPr>
            <a:grpSpLocks/>
          </p:cNvGrpSpPr>
          <p:nvPr/>
        </p:nvGrpSpPr>
        <p:grpSpPr bwMode="auto">
          <a:xfrm>
            <a:off x="4343400" y="2057400"/>
            <a:ext cx="7620000" cy="427038"/>
            <a:chOff x="336" y="1351"/>
            <a:chExt cx="4800" cy="269"/>
          </a:xfrm>
        </p:grpSpPr>
        <p:sp>
          <p:nvSpPr>
            <p:cNvPr id="27687" name="Rectangle 39"/>
            <p:cNvSpPr>
              <a:spLocks noChangeArrowheads="1"/>
            </p:cNvSpPr>
            <p:nvPr/>
          </p:nvSpPr>
          <p:spPr bwMode="auto">
            <a:xfrm>
              <a:off x="336" y="1351"/>
              <a:ext cx="480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2200"/>
                <a:t>   10  0,5 = 5 (л) кислоты в р-ре</a:t>
              </a:r>
            </a:p>
          </p:txBody>
        </p:sp>
        <p:graphicFrame>
          <p:nvGraphicFramePr>
            <p:cNvPr id="27688" name="Object 40"/>
            <p:cNvGraphicFramePr>
              <a:graphicFrameLocks noChangeAspect="1"/>
            </p:cNvGraphicFramePr>
            <p:nvPr/>
          </p:nvGraphicFramePr>
          <p:xfrm>
            <a:off x="720" y="1423"/>
            <a:ext cx="144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9" name="Формула" r:id="rId8" imgW="75960" imgH="75960" progId="Equation.3">
                    <p:embed/>
                  </p:oleObj>
                </mc:Choice>
                <mc:Fallback>
                  <p:oleObj name="Формула" r:id="rId8" imgW="75960" imgH="75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1423"/>
                          <a:ext cx="144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6343650" y="3187700"/>
            <a:ext cx="666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r>
              <a:rPr lang="en-US" alt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</a:t>
            </a:r>
          </a:p>
        </p:txBody>
      </p:sp>
      <p:grpSp>
        <p:nvGrpSpPr>
          <p:cNvPr id="27691" name="Group 43"/>
          <p:cNvGrpSpPr>
            <a:grpSpLocks/>
          </p:cNvGrpSpPr>
          <p:nvPr/>
        </p:nvGrpSpPr>
        <p:grpSpPr bwMode="auto">
          <a:xfrm>
            <a:off x="4800600" y="6046788"/>
            <a:ext cx="3671888" cy="658812"/>
            <a:chOff x="3168" y="3408"/>
            <a:chExt cx="2313" cy="415"/>
          </a:xfrm>
        </p:grpSpPr>
        <p:grpSp>
          <p:nvGrpSpPr>
            <p:cNvPr id="27692" name="Group 44"/>
            <p:cNvGrpSpPr>
              <a:grpSpLocks/>
            </p:cNvGrpSpPr>
            <p:nvPr/>
          </p:nvGrpSpPr>
          <p:grpSpPr bwMode="auto">
            <a:xfrm>
              <a:off x="4534" y="3512"/>
              <a:ext cx="579" cy="236"/>
              <a:chOff x="1849" y="2478"/>
              <a:chExt cx="657" cy="374"/>
            </a:xfrm>
          </p:grpSpPr>
          <p:sp>
            <p:nvSpPr>
              <p:cNvPr id="27693" name="Text Box 45"/>
              <p:cNvSpPr txBox="1">
                <a:spLocks noChangeArrowheads="1"/>
              </p:cNvSpPr>
              <p:nvPr/>
            </p:nvSpPr>
            <p:spPr bwMode="auto">
              <a:xfrm>
                <a:off x="1858" y="2491"/>
                <a:ext cx="274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1000" b="1"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27694" name="Text Box 46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1000" b="1">
                    <a:cs typeface="Arial" pitchFamily="34" charset="0"/>
                  </a:rPr>
                  <a:t>х</a:t>
                </a:r>
              </a:p>
            </p:txBody>
          </p:sp>
          <p:sp>
            <p:nvSpPr>
              <p:cNvPr id="27695" name="Text Box 47"/>
              <p:cNvSpPr txBox="1">
                <a:spLocks noChangeArrowheads="1"/>
              </p:cNvSpPr>
              <p:nvPr/>
            </p:nvSpPr>
            <p:spPr bwMode="auto">
              <a:xfrm>
                <a:off x="1849" y="2606"/>
                <a:ext cx="272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1000" b="1"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7696" name="Text Box 48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1000" b="1"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27697" name="Text Box 49"/>
              <p:cNvSpPr txBox="1">
                <a:spLocks noChangeArrowheads="1"/>
              </p:cNvSpPr>
              <p:nvPr/>
            </p:nvSpPr>
            <p:spPr bwMode="auto">
              <a:xfrm>
                <a:off x="2024" y="2592"/>
                <a:ext cx="182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1000" b="1">
                    <a:cs typeface="Arial" pitchFamily="34" charset="0"/>
                  </a:rPr>
                  <a:t>х</a:t>
                </a:r>
              </a:p>
            </p:txBody>
          </p:sp>
        </p:grpSp>
        <p:sp>
          <p:nvSpPr>
            <p:cNvPr id="27698" name="Rectangle 50"/>
            <p:cNvSpPr>
              <a:spLocks noChangeArrowheads="1"/>
            </p:cNvSpPr>
            <p:nvPr/>
          </p:nvSpPr>
          <p:spPr bwMode="auto">
            <a:xfrm>
              <a:off x="3168" y="3455"/>
              <a:ext cx="2313" cy="34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9" name="AutoShape 51"/>
            <p:cNvSpPr>
              <a:spLocks noChangeArrowheads="1"/>
            </p:cNvSpPr>
            <p:nvPr/>
          </p:nvSpPr>
          <p:spPr bwMode="auto">
            <a:xfrm>
              <a:off x="3208" y="3483"/>
              <a:ext cx="519" cy="287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0" name="Text Box 52"/>
            <p:cNvSpPr txBox="1">
              <a:spLocks noChangeArrowheads="1"/>
            </p:cNvSpPr>
            <p:nvPr/>
          </p:nvSpPr>
          <p:spPr bwMode="auto">
            <a:xfrm>
              <a:off x="3288" y="3499"/>
              <a:ext cx="4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 dirty="0">
                  <a:cs typeface="Arial" pitchFamily="34" charset="0"/>
                </a:rPr>
                <a:t>В </a:t>
              </a:r>
              <a:r>
                <a:rPr lang="ru-RU" altLang="ru-RU" b="1" dirty="0" smtClean="0">
                  <a:cs typeface="Arial" pitchFamily="34" charset="0"/>
                </a:rPr>
                <a:t>22</a:t>
              </a:r>
              <a:endParaRPr lang="ru-RU" altLang="ru-RU" b="1" dirty="0">
                <a:cs typeface="Arial" pitchFamily="34" charset="0"/>
              </a:endParaRPr>
            </a:p>
          </p:txBody>
        </p:sp>
        <p:sp>
          <p:nvSpPr>
            <p:cNvPr id="27701" name="Rectangle 53"/>
            <p:cNvSpPr>
              <a:spLocks noChangeArrowheads="1"/>
            </p:cNvSpPr>
            <p:nvPr/>
          </p:nvSpPr>
          <p:spPr bwMode="auto">
            <a:xfrm>
              <a:off x="3806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2" name="Rectangle 54"/>
            <p:cNvSpPr>
              <a:spLocks noChangeArrowheads="1"/>
            </p:cNvSpPr>
            <p:nvPr/>
          </p:nvSpPr>
          <p:spPr bwMode="auto">
            <a:xfrm>
              <a:off x="4086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3" name="Rectangle 55"/>
            <p:cNvSpPr>
              <a:spLocks noChangeArrowheads="1"/>
            </p:cNvSpPr>
            <p:nvPr/>
          </p:nvSpPr>
          <p:spPr bwMode="auto">
            <a:xfrm>
              <a:off x="4364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cs typeface="Arial" pitchFamily="34" charset="0"/>
              </a:endParaRPr>
            </a:p>
          </p:txBody>
        </p:sp>
        <p:sp>
          <p:nvSpPr>
            <p:cNvPr id="27704" name="Rectangle 56"/>
            <p:cNvSpPr>
              <a:spLocks noChangeArrowheads="1"/>
            </p:cNvSpPr>
            <p:nvPr/>
          </p:nvSpPr>
          <p:spPr bwMode="auto">
            <a:xfrm>
              <a:off x="4644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5" name="Rectangle 57"/>
            <p:cNvSpPr>
              <a:spLocks noChangeArrowheads="1"/>
            </p:cNvSpPr>
            <p:nvPr/>
          </p:nvSpPr>
          <p:spPr bwMode="auto">
            <a:xfrm>
              <a:off x="4922" y="3475"/>
              <a:ext cx="240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3600" b="1"/>
            </a:p>
          </p:txBody>
        </p:sp>
        <p:sp>
          <p:nvSpPr>
            <p:cNvPr id="27706" name="Rectangle 58"/>
            <p:cNvSpPr>
              <a:spLocks noChangeArrowheads="1"/>
            </p:cNvSpPr>
            <p:nvPr/>
          </p:nvSpPr>
          <p:spPr bwMode="auto">
            <a:xfrm>
              <a:off x="5202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7" name="Text Box 59"/>
            <p:cNvSpPr txBox="1">
              <a:spLocks noChangeArrowheads="1"/>
            </p:cNvSpPr>
            <p:nvPr/>
          </p:nvSpPr>
          <p:spPr bwMode="auto">
            <a:xfrm>
              <a:off x="4067" y="3436"/>
              <a:ext cx="3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altLang="ru-RU" sz="3200" b="1">
                <a:cs typeface="Arial" pitchFamily="34" charset="0"/>
              </a:endParaRPr>
            </a:p>
          </p:txBody>
        </p:sp>
        <p:sp>
          <p:nvSpPr>
            <p:cNvPr id="27708" name="Text Box 60"/>
            <p:cNvSpPr txBox="1">
              <a:spLocks noChangeArrowheads="1"/>
            </p:cNvSpPr>
            <p:nvPr/>
          </p:nvSpPr>
          <p:spPr bwMode="auto">
            <a:xfrm>
              <a:off x="4630" y="3415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altLang="ru-RU" sz="3600" b="1">
                <a:cs typeface="Arial" pitchFamily="34" charset="0"/>
              </a:endParaRPr>
            </a:p>
          </p:txBody>
        </p:sp>
        <p:sp>
          <p:nvSpPr>
            <p:cNvPr id="27709" name="Text Box 61"/>
            <p:cNvSpPr txBox="1">
              <a:spLocks noChangeArrowheads="1"/>
            </p:cNvSpPr>
            <p:nvPr/>
          </p:nvSpPr>
          <p:spPr bwMode="auto">
            <a:xfrm>
              <a:off x="3786" y="3408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b="1">
                  <a:cs typeface="Arial" pitchFamily="34" charset="0"/>
                </a:rPr>
                <a:t>6</a:t>
              </a:r>
            </a:p>
          </p:txBody>
        </p:sp>
        <p:sp>
          <p:nvSpPr>
            <p:cNvPr id="27710" name="Text Box 62"/>
            <p:cNvSpPr txBox="1">
              <a:spLocks noChangeArrowheads="1"/>
            </p:cNvSpPr>
            <p:nvPr/>
          </p:nvSpPr>
          <p:spPr bwMode="auto">
            <a:xfrm>
              <a:off x="4077" y="3419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b="1">
                  <a:cs typeface="Arial" pitchFamily="34" charset="0"/>
                </a:rPr>
                <a:t>0</a:t>
              </a:r>
            </a:p>
          </p:txBody>
        </p:sp>
        <p:sp>
          <p:nvSpPr>
            <p:cNvPr id="27711" name="Text Box 63"/>
            <p:cNvSpPr txBox="1">
              <a:spLocks noChangeArrowheads="1"/>
            </p:cNvSpPr>
            <p:nvPr/>
          </p:nvSpPr>
          <p:spPr bwMode="auto">
            <a:xfrm>
              <a:off x="4351" y="3410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altLang="ru-RU" sz="3600" b="1">
                <a:cs typeface="Arial" pitchFamily="34" charset="0"/>
              </a:endParaRPr>
            </a:p>
          </p:txBody>
        </p:sp>
      </p:grpSp>
      <p:sp>
        <p:nvSpPr>
          <p:cNvPr id="27712" name="Text Box 64"/>
          <p:cNvSpPr txBox="1">
            <a:spLocks noChangeArrowheads="1"/>
          </p:cNvSpPr>
          <p:nvPr/>
        </p:nvSpPr>
        <p:spPr bwMode="auto">
          <a:xfrm>
            <a:off x="1689100" y="3289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27714" name="Rectangle 66"/>
          <p:cNvSpPr>
            <a:spLocks noChangeArrowheads="1"/>
          </p:cNvSpPr>
          <p:nvPr/>
        </p:nvSpPr>
        <p:spPr bwMode="auto">
          <a:xfrm>
            <a:off x="914400" y="3657600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Искомая величина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0" y="12700"/>
            <a:ext cx="91440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Задачи на </a:t>
            </a:r>
            <a:r>
              <a:rPr lang="ru-RU" sz="2800" b="1" dirty="0" smtClean="0">
                <a:solidFill>
                  <a:srgbClr val="002060"/>
                </a:solidFill>
              </a:rPr>
              <a:t>проценты, сплавы и смеси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69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30244 0.07569 L 0.33299 0.06273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377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42031 0.01458 L 0.41892 -0.03912 " pathEditMode="relative" rAng="0" ptsTypes="AAA">
                                      <p:cBhvr>
                                        <p:cTn id="68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-122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12535 -0.03218 L 0.16702 -0.0169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-162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19618 0.0368 L 0.27934 -0.11505 " pathEditMode="relative" rAng="0" ptsTypes="AAA">
                                      <p:cBhvr>
                                        <p:cTn id="7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391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2535 -0.14213 L -0.03368 -0.23125 " pathEditMode="relative" rAng="0" ptsTypes="AAA">
                                      <p:cBhvr>
                                        <p:cTn id="131" dur="2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0" grpId="1"/>
      <p:bldP spid="27651" grpId="0"/>
      <p:bldP spid="27652" grpId="0"/>
      <p:bldP spid="27652" grpId="1"/>
      <p:bldP spid="27653" grpId="0"/>
      <p:bldP spid="27653" grpId="1"/>
      <p:bldP spid="27666" grpId="0"/>
      <p:bldP spid="27667" grpId="0"/>
      <p:bldP spid="27668" grpId="0"/>
      <p:bldP spid="27669" grpId="0"/>
      <p:bldP spid="27670" grpId="0"/>
      <p:bldP spid="27675" grpId="0"/>
      <p:bldP spid="27675" grpId="1"/>
      <p:bldP spid="27679" grpId="0"/>
      <p:bldP spid="27680" grpId="0"/>
      <p:bldP spid="27681" grpId="0"/>
      <p:bldP spid="27682" grpId="0"/>
      <p:bldP spid="27684" grpId="0" animBg="1"/>
      <p:bldP spid="27685" grpId="0" animBg="1"/>
      <p:bldP spid="27689" grpId="0"/>
      <p:bldP spid="27712" grpId="0"/>
      <p:bldP spid="277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5791200" y="3416300"/>
            <a:ext cx="785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0,</a:t>
            </a:r>
            <a:r>
              <a:rPr lang="en-US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5791200" y="2692400"/>
            <a:ext cx="806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0,</a:t>
            </a:r>
            <a:r>
              <a:rPr lang="en-US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1600200" y="3365500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1600200" y="26924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4267200" y="2667000"/>
            <a:ext cx="1604963" cy="520700"/>
            <a:chOff x="2304" y="1680"/>
            <a:chExt cx="1011" cy="328"/>
          </a:xfrm>
        </p:grpSpPr>
        <p:sp>
          <p:nvSpPr>
            <p:cNvPr id="37891" name="Text Box 3"/>
            <p:cNvSpPr txBox="1">
              <a:spLocks noChangeArrowheads="1"/>
            </p:cNvSpPr>
            <p:nvPr/>
          </p:nvSpPr>
          <p:spPr bwMode="auto">
            <a:xfrm>
              <a:off x="2304" y="1680"/>
              <a:ext cx="101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8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 </a:t>
              </a:r>
              <a:r>
                <a:rPr lang="en-US" altLang="ru-RU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:</a:t>
              </a:r>
              <a:r>
                <a:rPr lang="en-US" altLang="ru-RU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ru-RU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100 10</a:t>
              </a:r>
              <a:endPara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aphicFrame>
          <p:nvGraphicFramePr>
            <p:cNvPr id="37892" name="Object 4"/>
            <p:cNvGraphicFramePr>
              <a:graphicFrameLocks noChangeAspect="1"/>
            </p:cNvGraphicFramePr>
            <p:nvPr/>
          </p:nvGraphicFramePr>
          <p:xfrm>
            <a:off x="2968" y="1820"/>
            <a:ext cx="137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5" name="Формула" r:id="rId4" imgW="101520" imgH="139680" progId="Equation.3">
                    <p:embed/>
                  </p:oleObj>
                </mc:Choice>
                <mc:Fallback>
                  <p:oleObj name="Формула" r:id="rId4" imgW="1015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8" y="1820"/>
                          <a:ext cx="137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600200" y="336232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600200" y="26828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609600" y="5546725"/>
          <a:ext cx="78486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Формула" r:id="rId6" imgW="3124080" imgH="431640" progId="Equation.3">
                  <p:embed/>
                </p:oleObj>
              </mc:Choice>
              <mc:Fallback>
                <p:oleObj name="Формула" r:id="rId6" imgW="3124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546725"/>
                        <a:ext cx="78486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228600" y="533400"/>
            <a:ext cx="8686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77888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00175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22463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4475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901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59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16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73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dirty="0">
                <a:latin typeface="+mj-lt"/>
              </a:rPr>
              <a:t>Имеется два сплава. Первый сплав содержит 10% никеля, второй  — 30% никеля. Из этих двух сплавов получили третий сплав массой 200 кг, содержащий 25% никеля. На сколько килограммов масса первого сплава меньше массы второго?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1143000" y="2111375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/>
              <a:t>Весь сплав, кг</a:t>
            </a:r>
          </a:p>
        </p:txBody>
      </p:sp>
      <p:grpSp>
        <p:nvGrpSpPr>
          <p:cNvPr id="37908" name="Group 20"/>
          <p:cNvGrpSpPr>
            <a:grpSpLocks/>
          </p:cNvGrpSpPr>
          <p:nvPr/>
        </p:nvGrpSpPr>
        <p:grpSpPr bwMode="auto">
          <a:xfrm>
            <a:off x="2438400" y="2133600"/>
            <a:ext cx="1828800" cy="1754188"/>
            <a:chOff x="1536" y="1344"/>
            <a:chExt cx="1152" cy="1105"/>
          </a:xfrm>
        </p:grpSpPr>
        <p:sp>
          <p:nvSpPr>
            <p:cNvPr id="37909" name="Text Box 21"/>
            <p:cNvSpPr txBox="1">
              <a:spLocks noChangeArrowheads="1"/>
            </p:cNvSpPr>
            <p:nvPr/>
          </p:nvSpPr>
          <p:spPr bwMode="auto">
            <a:xfrm>
              <a:off x="2008" y="2122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37910" name="Text Box 22"/>
            <p:cNvSpPr txBox="1">
              <a:spLocks noChangeArrowheads="1"/>
            </p:cNvSpPr>
            <p:nvPr/>
          </p:nvSpPr>
          <p:spPr bwMode="auto">
            <a:xfrm>
              <a:off x="2008" y="1690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37911" name="Rectangle 23"/>
            <p:cNvSpPr>
              <a:spLocks noChangeArrowheads="1"/>
            </p:cNvSpPr>
            <p:nvPr/>
          </p:nvSpPr>
          <p:spPr bwMode="auto">
            <a:xfrm>
              <a:off x="1536" y="1344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833563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355850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8130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2702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7274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1846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Никеля</a:t>
              </a:r>
              <a:r>
                <a:rPr lang="ru-RU" alt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</a:t>
              </a:r>
              <a:r>
                <a:rPr lang="ru-RU" altLang="ru-RU"/>
                <a:t> %</a:t>
              </a:r>
            </a:p>
          </p:txBody>
        </p:sp>
      </p:grpSp>
      <p:grpSp>
        <p:nvGrpSpPr>
          <p:cNvPr id="37912" name="Group 24"/>
          <p:cNvGrpSpPr>
            <a:grpSpLocks/>
          </p:cNvGrpSpPr>
          <p:nvPr/>
        </p:nvGrpSpPr>
        <p:grpSpPr bwMode="auto">
          <a:xfrm>
            <a:off x="228600" y="2682875"/>
            <a:ext cx="1676400" cy="1189038"/>
            <a:chOff x="144" y="1632"/>
            <a:chExt cx="1056" cy="749"/>
          </a:xfrm>
        </p:grpSpPr>
        <p:sp>
          <p:nvSpPr>
            <p:cNvPr id="37913" name="Rectangle 25"/>
            <p:cNvSpPr>
              <a:spLocks noChangeArrowheads="1"/>
            </p:cNvSpPr>
            <p:nvPr/>
          </p:nvSpPr>
          <p:spPr bwMode="auto">
            <a:xfrm>
              <a:off x="144" y="1632"/>
              <a:ext cx="10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833563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355850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8130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2702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7274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1846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2200"/>
                <a:t>1 сплав</a:t>
              </a:r>
            </a:p>
          </p:txBody>
        </p:sp>
        <p:sp>
          <p:nvSpPr>
            <p:cNvPr id="37914" name="Rectangle 26"/>
            <p:cNvSpPr>
              <a:spLocks noChangeArrowheads="1"/>
            </p:cNvSpPr>
            <p:nvPr/>
          </p:nvSpPr>
          <p:spPr bwMode="auto">
            <a:xfrm>
              <a:off x="144" y="2112"/>
              <a:ext cx="10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833563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355850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8130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2702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7274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1846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2200"/>
                <a:t>2 сплав</a:t>
              </a:r>
            </a:p>
          </p:txBody>
        </p:sp>
      </p:grp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4038600" y="2116138"/>
            <a:ext cx="182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/>
              <a:t>Никеля, кг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5791200" y="2687638"/>
            <a:ext cx="806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0,</a:t>
            </a:r>
            <a:r>
              <a:rPr lang="en-US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5791200" y="3409950"/>
            <a:ext cx="785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0,</a:t>
            </a:r>
            <a:r>
              <a:rPr lang="en-US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  <a:r>
              <a:rPr lang="en-US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37918" name="Object 30"/>
          <p:cNvGraphicFramePr>
            <a:graphicFrameLocks noChangeAspect="1"/>
          </p:cNvGraphicFramePr>
          <p:nvPr/>
        </p:nvGraphicFramePr>
        <p:xfrm>
          <a:off x="7302500" y="5803900"/>
          <a:ext cx="11493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Формула" r:id="rId8" imgW="457200" imgH="203040" progId="Equation.3">
                  <p:embed/>
                </p:oleObj>
              </mc:Choice>
              <mc:Fallback>
                <p:oleObj name="Формула" r:id="rId8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5803900"/>
                        <a:ext cx="11493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919" name="Group 31"/>
          <p:cNvGrpSpPr>
            <a:grpSpLocks/>
          </p:cNvGrpSpPr>
          <p:nvPr/>
        </p:nvGrpSpPr>
        <p:grpSpPr bwMode="auto">
          <a:xfrm>
            <a:off x="228600" y="4191000"/>
            <a:ext cx="3810000" cy="1341438"/>
            <a:chOff x="144" y="2640"/>
            <a:chExt cx="2400" cy="845"/>
          </a:xfrm>
        </p:grpSpPr>
        <p:sp>
          <p:nvSpPr>
            <p:cNvPr id="37920" name="Line 32"/>
            <p:cNvSpPr>
              <a:spLocks noChangeShapeType="1"/>
            </p:cNvSpPr>
            <p:nvPr/>
          </p:nvSpPr>
          <p:spPr bwMode="auto">
            <a:xfrm>
              <a:off x="1392" y="3118"/>
              <a:ext cx="11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21" name="Text Box 33"/>
            <p:cNvSpPr txBox="1">
              <a:spLocks noChangeArrowheads="1"/>
            </p:cNvSpPr>
            <p:nvPr/>
          </p:nvSpPr>
          <p:spPr bwMode="auto">
            <a:xfrm>
              <a:off x="1824" y="3120"/>
              <a:ext cx="32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+ </a:t>
              </a:r>
            </a:p>
          </p:txBody>
        </p:sp>
        <p:sp>
          <p:nvSpPr>
            <p:cNvPr id="37922" name="Rectangle 34"/>
            <p:cNvSpPr>
              <a:spLocks noChangeArrowheads="1"/>
            </p:cNvSpPr>
            <p:nvPr/>
          </p:nvSpPr>
          <p:spPr bwMode="auto">
            <a:xfrm>
              <a:off x="1824" y="2784"/>
              <a:ext cx="26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37923" name="Text Box 35"/>
            <p:cNvSpPr txBox="1">
              <a:spLocks noChangeArrowheads="1"/>
            </p:cNvSpPr>
            <p:nvPr/>
          </p:nvSpPr>
          <p:spPr bwMode="auto">
            <a:xfrm>
              <a:off x="144" y="2640"/>
              <a:ext cx="9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rPr>
                <a:t>1 </a:t>
              </a:r>
              <a:r>
                <a:rPr lang="ru-RU" alt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rPr>
                <a:t>уравнение</a:t>
              </a:r>
            </a:p>
          </p:txBody>
        </p:sp>
      </p:grp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5105400" y="4724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2400" b="1"/>
              <a:t>= 25</a:t>
            </a:r>
            <a:endParaRPr lang="ru-RU" altLang="ru-RU" sz="2400" b="1"/>
          </a:p>
        </p:txBody>
      </p:sp>
      <p:grpSp>
        <p:nvGrpSpPr>
          <p:cNvPr id="37929" name="Group 41"/>
          <p:cNvGrpSpPr>
            <a:grpSpLocks/>
          </p:cNvGrpSpPr>
          <p:nvPr/>
        </p:nvGrpSpPr>
        <p:grpSpPr bwMode="auto">
          <a:xfrm>
            <a:off x="4276725" y="3365500"/>
            <a:ext cx="1577975" cy="520700"/>
            <a:chOff x="2304" y="1680"/>
            <a:chExt cx="994" cy="328"/>
          </a:xfrm>
        </p:grpSpPr>
        <p:sp>
          <p:nvSpPr>
            <p:cNvPr id="37930" name="Text Box 42"/>
            <p:cNvSpPr txBox="1">
              <a:spLocks noChangeArrowheads="1"/>
            </p:cNvSpPr>
            <p:nvPr/>
          </p:nvSpPr>
          <p:spPr bwMode="auto">
            <a:xfrm>
              <a:off x="2304" y="1680"/>
              <a:ext cx="99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8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 </a:t>
              </a:r>
              <a:r>
                <a:rPr lang="en-US" altLang="ru-RU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:</a:t>
              </a:r>
              <a:r>
                <a:rPr lang="en-US" alt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ru-RU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100 30</a:t>
              </a:r>
              <a:endPara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aphicFrame>
          <p:nvGraphicFramePr>
            <p:cNvPr id="37931" name="Object 43"/>
            <p:cNvGraphicFramePr>
              <a:graphicFrameLocks noChangeAspect="1"/>
            </p:cNvGraphicFramePr>
            <p:nvPr/>
          </p:nvGraphicFramePr>
          <p:xfrm>
            <a:off x="2968" y="1820"/>
            <a:ext cx="137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8" name="Формула" r:id="rId10" imgW="101520" imgH="139680" progId="Equation.3">
                    <p:embed/>
                  </p:oleObj>
                </mc:Choice>
                <mc:Fallback>
                  <p:oleObj name="Формула" r:id="rId10" imgW="1015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8" y="1820"/>
                          <a:ext cx="137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932" name="Freeform 44"/>
          <p:cNvSpPr>
            <a:spLocks/>
          </p:cNvSpPr>
          <p:nvPr/>
        </p:nvSpPr>
        <p:spPr bwMode="auto">
          <a:xfrm>
            <a:off x="228600" y="1117600"/>
            <a:ext cx="8140700" cy="546100"/>
          </a:xfrm>
          <a:custGeom>
            <a:avLst/>
            <a:gdLst>
              <a:gd name="T0" fmla="*/ 8 w 5128"/>
              <a:gd name="T1" fmla="*/ 192 h 344"/>
              <a:gd name="T2" fmla="*/ 0 w 5128"/>
              <a:gd name="T3" fmla="*/ 344 h 344"/>
              <a:gd name="T4" fmla="*/ 1800 w 5128"/>
              <a:gd name="T5" fmla="*/ 328 h 344"/>
              <a:gd name="T6" fmla="*/ 1720 w 5128"/>
              <a:gd name="T7" fmla="*/ 192 h 344"/>
              <a:gd name="T8" fmla="*/ 5128 w 5128"/>
              <a:gd name="T9" fmla="*/ 192 h 344"/>
              <a:gd name="T10" fmla="*/ 5128 w 5128"/>
              <a:gd name="T11" fmla="*/ 0 h 344"/>
              <a:gd name="T12" fmla="*/ 1792 w 5128"/>
              <a:gd name="T13" fmla="*/ 0 h 344"/>
              <a:gd name="T14" fmla="*/ 1744 w 5128"/>
              <a:gd name="T15" fmla="*/ 18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28" h="344">
                <a:moveTo>
                  <a:pt x="8" y="192"/>
                </a:moveTo>
                <a:lnTo>
                  <a:pt x="0" y="344"/>
                </a:lnTo>
                <a:lnTo>
                  <a:pt x="1800" y="328"/>
                </a:lnTo>
                <a:lnTo>
                  <a:pt x="1720" y="192"/>
                </a:lnTo>
                <a:lnTo>
                  <a:pt x="5128" y="192"/>
                </a:lnTo>
                <a:lnTo>
                  <a:pt x="5128" y="0"/>
                </a:lnTo>
                <a:lnTo>
                  <a:pt x="1792" y="0"/>
                </a:lnTo>
                <a:lnTo>
                  <a:pt x="1744" y="184"/>
                </a:lnTo>
              </a:path>
            </a:pathLst>
          </a:custGeom>
          <a:solidFill>
            <a:srgbClr val="FFFF00">
              <a:alpha val="50999"/>
            </a:srgbClr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7940" name="Group 52"/>
          <p:cNvGrpSpPr>
            <a:grpSpLocks/>
          </p:cNvGrpSpPr>
          <p:nvPr/>
        </p:nvGrpSpPr>
        <p:grpSpPr bwMode="auto">
          <a:xfrm>
            <a:off x="2057400" y="2743200"/>
            <a:ext cx="914400" cy="1143000"/>
            <a:chOff x="1296" y="1728"/>
            <a:chExt cx="576" cy="720"/>
          </a:xfrm>
        </p:grpSpPr>
        <p:sp>
          <p:nvSpPr>
            <p:cNvPr id="37938" name="AutoShape 50"/>
            <p:cNvSpPr>
              <a:spLocks/>
            </p:cNvSpPr>
            <p:nvPr/>
          </p:nvSpPr>
          <p:spPr bwMode="auto">
            <a:xfrm>
              <a:off x="1296" y="1728"/>
              <a:ext cx="96" cy="720"/>
            </a:xfrm>
            <a:prstGeom prst="rightBrace">
              <a:avLst>
                <a:gd name="adj1" fmla="val 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39" name="Rectangle 51"/>
            <p:cNvSpPr>
              <a:spLocks noChangeArrowheads="1"/>
            </p:cNvSpPr>
            <p:nvPr/>
          </p:nvSpPr>
          <p:spPr bwMode="auto">
            <a:xfrm>
              <a:off x="1392" y="192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833563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355850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8130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2702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7274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1846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ru-RU" sz="2400" b="1"/>
                <a:t>200</a:t>
              </a:r>
              <a:endParaRPr lang="ru-RU" altLang="ru-RU" sz="2400" b="1"/>
            </a:p>
          </p:txBody>
        </p:sp>
      </p:grpSp>
      <p:grpSp>
        <p:nvGrpSpPr>
          <p:cNvPr id="37945" name="Group 57"/>
          <p:cNvGrpSpPr>
            <a:grpSpLocks/>
          </p:cNvGrpSpPr>
          <p:nvPr/>
        </p:nvGrpSpPr>
        <p:grpSpPr bwMode="auto">
          <a:xfrm>
            <a:off x="190500" y="5486400"/>
            <a:ext cx="3757613" cy="519113"/>
            <a:chOff x="120" y="3456"/>
            <a:chExt cx="2367" cy="327"/>
          </a:xfrm>
        </p:grpSpPr>
        <p:sp>
          <p:nvSpPr>
            <p:cNvPr id="37941" name="Rectangle 53"/>
            <p:cNvSpPr>
              <a:spLocks noChangeArrowheads="1"/>
            </p:cNvSpPr>
            <p:nvPr/>
          </p:nvSpPr>
          <p:spPr bwMode="auto">
            <a:xfrm>
              <a:off x="120" y="3496"/>
              <a:ext cx="9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rPr>
                <a:t>2 </a:t>
              </a:r>
              <a:r>
                <a:rPr lang="ru-RU" alt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rPr>
                <a:t>уравнение</a:t>
              </a:r>
            </a:p>
          </p:txBody>
        </p:sp>
        <p:sp>
          <p:nvSpPr>
            <p:cNvPr id="37942" name="Text Box 54"/>
            <p:cNvSpPr txBox="1">
              <a:spLocks noChangeArrowheads="1"/>
            </p:cNvSpPr>
            <p:nvPr/>
          </p:nvSpPr>
          <p:spPr bwMode="auto">
            <a:xfrm>
              <a:off x="1344" y="3456"/>
              <a:ext cx="114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8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 + y = </a:t>
              </a:r>
              <a:r>
                <a:rPr lang="en-US" altLang="ru-RU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200</a:t>
              </a:r>
              <a:endPara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7944" name="AutoShape 56"/>
          <p:cNvSpPr>
            <a:spLocks/>
          </p:cNvSpPr>
          <p:nvPr/>
        </p:nvSpPr>
        <p:spPr bwMode="auto">
          <a:xfrm>
            <a:off x="1752600" y="434340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7951" name="Group 63"/>
          <p:cNvGrpSpPr>
            <a:grpSpLocks/>
          </p:cNvGrpSpPr>
          <p:nvPr/>
        </p:nvGrpSpPr>
        <p:grpSpPr bwMode="auto">
          <a:xfrm>
            <a:off x="4876800" y="5943600"/>
            <a:ext cx="3671888" cy="658813"/>
            <a:chOff x="3168" y="3408"/>
            <a:chExt cx="2313" cy="415"/>
          </a:xfrm>
        </p:grpSpPr>
        <p:grpSp>
          <p:nvGrpSpPr>
            <p:cNvPr id="37952" name="Group 64"/>
            <p:cNvGrpSpPr>
              <a:grpSpLocks/>
            </p:cNvGrpSpPr>
            <p:nvPr/>
          </p:nvGrpSpPr>
          <p:grpSpPr bwMode="auto">
            <a:xfrm>
              <a:off x="4534" y="3512"/>
              <a:ext cx="579" cy="236"/>
              <a:chOff x="1849" y="2478"/>
              <a:chExt cx="657" cy="374"/>
            </a:xfrm>
          </p:grpSpPr>
          <p:sp>
            <p:nvSpPr>
              <p:cNvPr id="37953" name="Text Box 65"/>
              <p:cNvSpPr txBox="1">
                <a:spLocks noChangeArrowheads="1"/>
              </p:cNvSpPr>
              <p:nvPr/>
            </p:nvSpPr>
            <p:spPr bwMode="auto">
              <a:xfrm>
                <a:off x="1858" y="2491"/>
                <a:ext cx="274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1000" b="1"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37954" name="Text Box 66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1000" b="1">
                    <a:cs typeface="Arial" pitchFamily="34" charset="0"/>
                  </a:rPr>
                  <a:t>х</a:t>
                </a:r>
              </a:p>
            </p:txBody>
          </p:sp>
          <p:sp>
            <p:nvSpPr>
              <p:cNvPr id="37955" name="Text Box 67"/>
              <p:cNvSpPr txBox="1">
                <a:spLocks noChangeArrowheads="1"/>
              </p:cNvSpPr>
              <p:nvPr/>
            </p:nvSpPr>
            <p:spPr bwMode="auto">
              <a:xfrm>
                <a:off x="1849" y="2606"/>
                <a:ext cx="272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1000" b="1"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37956" name="Text Box 68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1000" b="1"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37957" name="Text Box 69"/>
              <p:cNvSpPr txBox="1">
                <a:spLocks noChangeArrowheads="1"/>
              </p:cNvSpPr>
              <p:nvPr/>
            </p:nvSpPr>
            <p:spPr bwMode="auto">
              <a:xfrm>
                <a:off x="2024" y="2592"/>
                <a:ext cx="182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1000" b="1">
                    <a:cs typeface="Arial" pitchFamily="34" charset="0"/>
                  </a:rPr>
                  <a:t>х</a:t>
                </a:r>
              </a:p>
            </p:txBody>
          </p:sp>
        </p:grpSp>
        <p:sp>
          <p:nvSpPr>
            <p:cNvPr id="37958" name="Rectangle 70"/>
            <p:cNvSpPr>
              <a:spLocks noChangeArrowheads="1"/>
            </p:cNvSpPr>
            <p:nvPr/>
          </p:nvSpPr>
          <p:spPr bwMode="auto">
            <a:xfrm>
              <a:off x="3168" y="3455"/>
              <a:ext cx="2313" cy="34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9" name="AutoShape 71"/>
            <p:cNvSpPr>
              <a:spLocks noChangeArrowheads="1"/>
            </p:cNvSpPr>
            <p:nvPr/>
          </p:nvSpPr>
          <p:spPr bwMode="auto">
            <a:xfrm>
              <a:off x="3208" y="3483"/>
              <a:ext cx="519" cy="287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0" name="Text Box 72"/>
            <p:cNvSpPr txBox="1">
              <a:spLocks noChangeArrowheads="1"/>
            </p:cNvSpPr>
            <p:nvPr/>
          </p:nvSpPr>
          <p:spPr bwMode="auto">
            <a:xfrm>
              <a:off x="3288" y="3499"/>
              <a:ext cx="4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 dirty="0">
                  <a:cs typeface="Arial" pitchFamily="34" charset="0"/>
                </a:rPr>
                <a:t>В </a:t>
              </a:r>
              <a:r>
                <a:rPr lang="ru-RU" altLang="ru-RU" b="1" dirty="0" smtClean="0">
                  <a:cs typeface="Arial" pitchFamily="34" charset="0"/>
                </a:rPr>
                <a:t>22</a:t>
              </a:r>
              <a:endParaRPr lang="ru-RU" altLang="ru-RU" b="1" dirty="0">
                <a:cs typeface="Arial" pitchFamily="34" charset="0"/>
              </a:endParaRPr>
            </a:p>
          </p:txBody>
        </p:sp>
        <p:sp>
          <p:nvSpPr>
            <p:cNvPr id="37961" name="Rectangle 73"/>
            <p:cNvSpPr>
              <a:spLocks noChangeArrowheads="1"/>
            </p:cNvSpPr>
            <p:nvPr/>
          </p:nvSpPr>
          <p:spPr bwMode="auto">
            <a:xfrm>
              <a:off x="3806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2" name="Rectangle 74"/>
            <p:cNvSpPr>
              <a:spLocks noChangeArrowheads="1"/>
            </p:cNvSpPr>
            <p:nvPr/>
          </p:nvSpPr>
          <p:spPr bwMode="auto">
            <a:xfrm>
              <a:off x="4086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3" name="Rectangle 75"/>
            <p:cNvSpPr>
              <a:spLocks noChangeArrowheads="1"/>
            </p:cNvSpPr>
            <p:nvPr/>
          </p:nvSpPr>
          <p:spPr bwMode="auto">
            <a:xfrm>
              <a:off x="4364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cs typeface="Arial" pitchFamily="34" charset="0"/>
              </a:endParaRPr>
            </a:p>
          </p:txBody>
        </p:sp>
        <p:sp>
          <p:nvSpPr>
            <p:cNvPr id="37964" name="Rectangle 76"/>
            <p:cNvSpPr>
              <a:spLocks noChangeArrowheads="1"/>
            </p:cNvSpPr>
            <p:nvPr/>
          </p:nvSpPr>
          <p:spPr bwMode="auto">
            <a:xfrm>
              <a:off x="4644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5" name="Rectangle 77"/>
            <p:cNvSpPr>
              <a:spLocks noChangeArrowheads="1"/>
            </p:cNvSpPr>
            <p:nvPr/>
          </p:nvSpPr>
          <p:spPr bwMode="auto">
            <a:xfrm>
              <a:off x="4922" y="3475"/>
              <a:ext cx="240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3600" b="1"/>
            </a:p>
          </p:txBody>
        </p:sp>
        <p:sp>
          <p:nvSpPr>
            <p:cNvPr id="37966" name="Rectangle 78"/>
            <p:cNvSpPr>
              <a:spLocks noChangeArrowheads="1"/>
            </p:cNvSpPr>
            <p:nvPr/>
          </p:nvSpPr>
          <p:spPr bwMode="auto">
            <a:xfrm>
              <a:off x="5202" y="3483"/>
              <a:ext cx="239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7" name="Text Box 79"/>
            <p:cNvSpPr txBox="1">
              <a:spLocks noChangeArrowheads="1"/>
            </p:cNvSpPr>
            <p:nvPr/>
          </p:nvSpPr>
          <p:spPr bwMode="auto">
            <a:xfrm>
              <a:off x="4067" y="3436"/>
              <a:ext cx="3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altLang="ru-RU" sz="3200" b="1">
                <a:cs typeface="Arial" pitchFamily="34" charset="0"/>
              </a:endParaRPr>
            </a:p>
          </p:txBody>
        </p:sp>
        <p:sp>
          <p:nvSpPr>
            <p:cNvPr id="37968" name="Text Box 80"/>
            <p:cNvSpPr txBox="1">
              <a:spLocks noChangeArrowheads="1"/>
            </p:cNvSpPr>
            <p:nvPr/>
          </p:nvSpPr>
          <p:spPr bwMode="auto">
            <a:xfrm>
              <a:off x="4630" y="3415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altLang="ru-RU" sz="3600" b="1">
                <a:cs typeface="Arial" pitchFamily="34" charset="0"/>
              </a:endParaRPr>
            </a:p>
          </p:txBody>
        </p:sp>
        <p:sp>
          <p:nvSpPr>
            <p:cNvPr id="37969" name="Text Box 81"/>
            <p:cNvSpPr txBox="1">
              <a:spLocks noChangeArrowheads="1"/>
            </p:cNvSpPr>
            <p:nvPr/>
          </p:nvSpPr>
          <p:spPr bwMode="auto">
            <a:xfrm>
              <a:off x="3786" y="3408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b="1">
                  <a:cs typeface="Arial" pitchFamily="34" charset="0"/>
                </a:rPr>
                <a:t>1</a:t>
              </a:r>
            </a:p>
          </p:txBody>
        </p:sp>
        <p:sp>
          <p:nvSpPr>
            <p:cNvPr id="37970" name="Text Box 82"/>
            <p:cNvSpPr txBox="1">
              <a:spLocks noChangeArrowheads="1"/>
            </p:cNvSpPr>
            <p:nvPr/>
          </p:nvSpPr>
          <p:spPr bwMode="auto">
            <a:xfrm>
              <a:off x="4077" y="3419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3600" b="1">
                  <a:cs typeface="Arial" pitchFamily="34" charset="0"/>
                </a:rPr>
                <a:t>0</a:t>
              </a:r>
              <a:endParaRPr lang="ru-RU" altLang="ru-RU" sz="3600" b="1">
                <a:cs typeface="Arial" pitchFamily="34" charset="0"/>
              </a:endParaRPr>
            </a:p>
          </p:txBody>
        </p:sp>
        <p:sp>
          <p:nvSpPr>
            <p:cNvPr id="37971" name="Text Box 83"/>
            <p:cNvSpPr txBox="1">
              <a:spLocks noChangeArrowheads="1"/>
            </p:cNvSpPr>
            <p:nvPr/>
          </p:nvSpPr>
          <p:spPr bwMode="auto">
            <a:xfrm>
              <a:off x="4351" y="3410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3600" b="1">
                  <a:cs typeface="Arial" pitchFamily="34" charset="0"/>
                </a:rPr>
                <a:t>0</a:t>
              </a:r>
              <a:endParaRPr lang="ru-RU" altLang="ru-RU" sz="3600" b="1">
                <a:cs typeface="Arial" pitchFamily="34" charset="0"/>
              </a:endParaRPr>
            </a:p>
          </p:txBody>
        </p:sp>
      </p:grpSp>
      <p:sp>
        <p:nvSpPr>
          <p:cNvPr id="77" name="Заголовок 1"/>
          <p:cNvSpPr txBox="1">
            <a:spLocks/>
          </p:cNvSpPr>
          <p:nvPr/>
        </p:nvSpPr>
        <p:spPr>
          <a:xfrm>
            <a:off x="0" y="12700"/>
            <a:ext cx="91440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Задачи на </a:t>
            </a:r>
            <a:r>
              <a:rPr lang="ru-RU" sz="2800" b="1" dirty="0" smtClean="0">
                <a:solidFill>
                  <a:srgbClr val="002060"/>
                </a:solidFill>
              </a:rPr>
              <a:t>проценты, сплавы и смеси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18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973 0.00185 L -0.15556 0.00185 " pathEditMode="relative" ptsTypes="AAA">
                                      <p:cBhvr>
                                        <p:cTn id="93" dur="20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973 0.00185 L -0.15556 0.00185 " pathEditMode="relative" ptsTypes="AAA">
                                      <p:cBhvr>
                                        <p:cTn id="95" dur="20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972 0 L -0.15 0 " pathEditMode="relative" ptsTypes="AAA">
                                      <p:cBhvr>
                                        <p:cTn id="158" dur="2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972 0 L -0.15 0 " pathEditMode="relative" ptsTypes="AAA">
                                      <p:cBhvr>
                                        <p:cTn id="160" dur="20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56 0.00115 L -0.38334 0.16226 L -0.39445 0.25671 " pathEditMode="relative" rAng="0" ptsTypes="AAA">
                                      <p:cBhvr>
                                        <p:cTn id="177" dur="20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12778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0.00093 L -0.26945 0.08796 L -0.279 0.15486 " pathEditMode="relative" rAng="0" ptsTypes="AAA">
                                      <p:cBhvr>
                                        <p:cTn id="179" dur="20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4688 0.32338 L 0.09965 0.33635 " pathEditMode="relative" rAng="0" ptsTypes="AAA">
                                      <p:cBhvr>
                                        <p:cTn id="183" dur="20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16806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04723 0.30556 L 0.16216 0.30301 L 0.18438 0.23634 " pathEditMode="relative" rAng="0" ptsTypes="AAAA">
                                      <p:cBhvr>
                                        <p:cTn id="185" dur="20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85185E-6 L -0.01806 -0.11296 L -0.36389 -0.16296 " pathEditMode="relative" ptsTypes="AAA">
                                      <p:cBhvr>
                                        <p:cTn id="189" dur="2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3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3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3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3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8" grpId="0"/>
      <p:bldP spid="37928" grpId="1"/>
      <p:bldP spid="37928" grpId="2"/>
      <p:bldP spid="37927" grpId="0"/>
      <p:bldP spid="37927" grpId="1"/>
      <p:bldP spid="37927" grpId="2"/>
      <p:bldP spid="37926" grpId="0"/>
      <p:bldP spid="37926" grpId="1"/>
      <p:bldP spid="37925" grpId="0"/>
      <p:bldP spid="37925" grpId="1"/>
      <p:bldP spid="37893" grpId="0"/>
      <p:bldP spid="37894" grpId="0"/>
      <p:bldP spid="37907" grpId="0"/>
      <p:bldP spid="37915" grpId="0"/>
      <p:bldP spid="37916" grpId="0"/>
      <p:bldP spid="37916" grpId="1"/>
      <p:bldP spid="37917" grpId="0"/>
      <p:bldP spid="37917" grpId="1"/>
      <p:bldP spid="37924" grpId="0"/>
      <p:bldP spid="37932" grpId="0" animBg="1"/>
      <p:bldP spid="379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306835"/>
              </p:ext>
            </p:extLst>
          </p:nvPr>
        </p:nvGraphicFramePr>
        <p:xfrm>
          <a:off x="12700" y="2581984"/>
          <a:ext cx="8591748" cy="4181835"/>
        </p:xfrm>
        <a:graphic>
          <a:graphicData uri="http://schemas.openxmlformats.org/drawingml/2006/table">
            <a:tbl>
              <a:tblPr/>
              <a:tblGrid>
                <a:gridCol w="557575"/>
                <a:gridCol w="1145296"/>
                <a:gridCol w="1548397"/>
                <a:gridCol w="1765028"/>
                <a:gridCol w="1660754"/>
                <a:gridCol w="1914698"/>
              </a:tblGrid>
              <a:tr h="59366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7" marB="45697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7" marB="45697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7" marB="45697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7" marB="45697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7" marB="45697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7" marB="45697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145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7" marB="45697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7" marB="45697" horzOverflow="overflow">
                    <a:lnL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1C5E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1C5E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, кг</a:t>
                      </a:r>
                    </a:p>
                  </a:txBody>
                  <a:tcPr marL="91438" marR="91438" marT="45697" marB="45697" horzOverflow="overflow">
                    <a:lnL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1C5E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Вода,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1C5E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1438" marR="91438" marT="45697" marB="45697" horzOverflow="overflow">
                    <a:lnL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1C5E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Сухой вес,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1C5E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1438" marR="91438" marT="45697" marB="45697" horzOverflow="overflow">
                    <a:lnL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1C5E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Сухой вес, кг</a:t>
                      </a:r>
                    </a:p>
                  </a:txBody>
                  <a:tcPr marL="91438" marR="91438" marT="45697" marB="45697" horzOverflow="overflow">
                    <a:lnL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811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7" marB="45697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7" marB="45697" horzOverflow="overflow">
                    <a:lnL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7" marB="45697" horzOverflow="overflow">
                    <a:lnL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1438" marR="91438" marT="45697" marB="45697" horzOverflow="overflow">
                    <a:lnL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22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8" marR="91438" marT="45697" marB="45697" horzOverflow="overflow">
                    <a:lnL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22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0,1x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22B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7" marB="45697" horzOverflow="overflow">
                    <a:lnL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13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7" marB="45697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7" marB="45697" horzOverflow="overflow">
                    <a:lnL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y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7" marB="45697" horzOverflow="overflow">
                    <a:lnL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8" marR="91438" marT="45697" marB="45697" horzOverflow="overflow">
                    <a:lnL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22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1438" marR="91438" marT="45697" marB="45697" horzOverflow="overflow">
                    <a:lnL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22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0,95y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22B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7" marB="45697" horzOverflow="overflow">
                    <a:lnL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1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381000" y="12573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4477DE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ru-RU" sz="3200" b="1" dirty="0" smtClean="0">
                <a:latin typeface="+mj-lt"/>
              </a:rPr>
              <a:t>Виноград содержит 90% влаги, а изюм  — 5%. Сколько килограммов винограда требуется для получения 20 килограммов изюма?</a:t>
            </a:r>
          </a:p>
        </p:txBody>
      </p:sp>
      <p:pic>
        <p:nvPicPr>
          <p:cNvPr id="69640" name="Picture 2" descr="http://petsci.co.uk/wp-content/uploads/2012/01/gra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8267" r="8167" b="17676"/>
          <a:stretch>
            <a:fillRect/>
          </a:stretch>
        </p:blipFill>
        <p:spPr bwMode="auto">
          <a:xfrm>
            <a:off x="641349" y="3573016"/>
            <a:ext cx="950913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4" descr="http://www.ingredienten.nl/images/ingredienten/rozijnen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t="12534" r="11559" b="15146"/>
          <a:stretch>
            <a:fillRect/>
          </a:stretch>
        </p:blipFill>
        <p:spPr bwMode="auto">
          <a:xfrm>
            <a:off x="641349" y="5013176"/>
            <a:ext cx="1090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Задачи на </a:t>
            </a:r>
            <a:r>
              <a:rPr lang="ru-RU" sz="2800" b="1" dirty="0" smtClean="0">
                <a:solidFill>
                  <a:srgbClr val="002060"/>
                </a:solidFill>
              </a:rPr>
              <a:t>проценты, сплавы и смеси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2456"/>
            <a:ext cx="9144000" cy="64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" y="644774"/>
            <a:ext cx="9109348" cy="259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096" y="2287986"/>
            <a:ext cx="3771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" y="4257974"/>
            <a:ext cx="9135740" cy="266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43" y="4434209"/>
            <a:ext cx="30956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448" y="0"/>
            <a:ext cx="9144000" cy="64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000" y="2492896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kern="10" dirty="0" smtClean="0">
                <a:ln w="254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Times New Roman"/>
              </a:rPr>
              <a:t>Творческих успехов!</a:t>
            </a:r>
            <a:endParaRPr lang="ru-RU" sz="6600" b="1" kern="10" dirty="0">
              <a:ln w="2540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73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429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AutoShape 4" descr="https://im0-tub-ru.yandex.net/i?id=c8b225704f6b9a6c67dfa0bc8e265bd6&amp;n=33&amp;h=215&amp;w=4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bus.znate.ru/pars_docs/refs/7/6295/6295-36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24" y="4114788"/>
            <a:ext cx="1707267" cy="262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575" y="816045"/>
            <a:ext cx="852088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</a:rPr>
              <a:t>Типы задач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b="1" kern="0" dirty="0">
                <a:solidFill>
                  <a:srgbClr val="002060"/>
                </a:solidFill>
              </a:rPr>
              <a:t>Задачи на проценты, сплавы и </a:t>
            </a:r>
            <a:r>
              <a:rPr lang="ru-RU" altLang="ru-RU" sz="2400" b="1" kern="0" dirty="0" smtClean="0">
                <a:solidFill>
                  <a:srgbClr val="002060"/>
                </a:solidFill>
              </a:rPr>
              <a:t>смеси</a:t>
            </a:r>
            <a:endParaRPr lang="ru-RU" altLang="ru-RU" sz="2400" b="1" kern="0" dirty="0">
              <a:solidFill>
                <a:srgbClr val="002060"/>
              </a:solidFill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b="1" kern="0" dirty="0">
                <a:solidFill>
                  <a:srgbClr val="002060"/>
                </a:solidFill>
              </a:rPr>
              <a:t>Задачи на движение по прямой 	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b="1" kern="0" dirty="0">
                <a:solidFill>
                  <a:srgbClr val="002060"/>
                </a:solidFill>
              </a:rPr>
              <a:t>Задачи на движение по </a:t>
            </a:r>
            <a:r>
              <a:rPr lang="ru-RU" altLang="ru-RU" sz="2400" b="1" kern="0" dirty="0" smtClean="0">
                <a:solidFill>
                  <a:srgbClr val="002060"/>
                </a:solidFill>
              </a:rPr>
              <a:t>окружности </a:t>
            </a:r>
            <a:r>
              <a:rPr lang="ru-RU" altLang="ru-RU" sz="2400" b="1" kern="0" dirty="0">
                <a:solidFill>
                  <a:srgbClr val="002060"/>
                </a:solidFill>
              </a:rPr>
              <a:t>	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b="1" kern="0" dirty="0">
                <a:solidFill>
                  <a:srgbClr val="002060"/>
                </a:solidFill>
              </a:rPr>
              <a:t>Задачи на движение по воде </a:t>
            </a:r>
            <a:endParaRPr lang="ru-RU" altLang="ru-RU" sz="2400" b="1" kern="0" dirty="0" smtClean="0">
              <a:solidFill>
                <a:srgbClr val="002060"/>
              </a:solidFill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b="1" kern="0" dirty="0" smtClean="0">
                <a:solidFill>
                  <a:srgbClr val="002060"/>
                </a:solidFill>
              </a:rPr>
              <a:t>Задачи </a:t>
            </a:r>
            <a:r>
              <a:rPr lang="ru-RU" altLang="ru-RU" sz="2400" b="1" kern="0" dirty="0">
                <a:solidFill>
                  <a:srgbClr val="002060"/>
                </a:solidFill>
              </a:rPr>
              <a:t>на совместную работу 	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b="1" kern="0" dirty="0" smtClean="0">
                <a:solidFill>
                  <a:srgbClr val="002060"/>
                </a:solidFill>
              </a:rPr>
              <a:t>Задачи на прогрессии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kern="10" dirty="0" smtClean="0">
                <a:ln w="254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Times New Roman"/>
              </a:rPr>
              <a:t>Решение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kern="10" dirty="0" smtClean="0">
                <a:ln w="254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Times New Roman"/>
              </a:rPr>
              <a:t>заданий №1-№20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kern="10" dirty="0" smtClean="0">
                <a:ln w="254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Times New Roman"/>
              </a:rPr>
              <a:t>ОГЭ 1 часть </a:t>
            </a:r>
            <a:endParaRPr lang="ru-RU" sz="6600" b="1" kern="10" dirty="0">
              <a:ln w="2540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cs typeface="Times New Roman"/>
            </a:endParaRPr>
          </a:p>
        </p:txBody>
      </p:sp>
      <p:pic>
        <p:nvPicPr>
          <p:cNvPr id="4" name="Picture 2" descr="http://www.kartaznaniy.ru/images/stories/voprosy-otvety-po-yege-faq.jpg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1" b="11557"/>
          <a:stretch/>
        </p:blipFill>
        <p:spPr bwMode="auto">
          <a:xfrm>
            <a:off x="5724128" y="5157192"/>
            <a:ext cx="2448272" cy="124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rId4" action="ppaction://hlinkfile" highlightClick="1"/>
          </p:cNvPr>
          <p:cNvSpPr/>
          <p:nvPr/>
        </p:nvSpPr>
        <p:spPr>
          <a:xfrm>
            <a:off x="8172400" y="5717219"/>
            <a:ext cx="432048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 noGrp="1"/>
          </p:cNvSpPr>
          <p:nvPr>
            <p:ph type="title"/>
          </p:nvPr>
        </p:nvSpPr>
        <p:spPr>
          <a:xfrm>
            <a:off x="-9377" y="0"/>
            <a:ext cx="9157827" cy="6926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Задачи </a:t>
            </a:r>
            <a:r>
              <a:rPr lang="ru-RU" sz="2800" b="1" dirty="0" smtClean="0">
                <a:solidFill>
                  <a:srgbClr val="002060"/>
                </a:solidFill>
              </a:rPr>
              <a:t>№13 (1 часть)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234363" y="6492875"/>
            <a:ext cx="801687" cy="365125"/>
          </a:xfrm>
        </p:spPr>
        <p:txBody>
          <a:bodyPr/>
          <a:lstStyle/>
          <a:p>
            <a:pPr>
              <a:defRPr/>
            </a:pPr>
            <a:fld id="{756D709B-E672-441F-A425-E01A59CD4F1C}" type="slidenum">
              <a:rPr lang="ru-RU" sz="14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31</a:t>
            </a:fld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7583" y="980728"/>
            <a:ext cx="8424936" cy="1568378"/>
          </a:xfrm>
          <a:prstGeom prst="rect">
            <a:avLst/>
          </a:prstGeom>
          <a:blipFill rotWithShape="1">
            <a:blip r:embed="rId2"/>
            <a:stretch>
              <a:fillRect l="-433" b="-4598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2702256"/>
            <a:ext cx="3744416" cy="1938992"/>
          </a:xfrm>
          <a:prstGeom prst="rect">
            <a:avLst/>
          </a:prstGeom>
          <a:blipFill rotWithShape="1">
            <a:blip r:embed="rId3"/>
            <a:stretch>
              <a:fillRect l="-2265" t="-1863" b="-5590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6456" y="4873606"/>
            <a:ext cx="2016224" cy="746808"/>
          </a:xfrm>
          <a:prstGeom prst="rect">
            <a:avLst/>
          </a:prstGeom>
          <a:blipFill rotWithShape="1">
            <a:blip r:embed="rId4"/>
            <a:stretch>
              <a:fillRect l="-7553" t="-4065" b="-10569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03563" y="2684154"/>
            <a:ext cx="4744888" cy="876074"/>
          </a:xfrm>
          <a:prstGeom prst="rect">
            <a:avLst/>
          </a:prstGeom>
          <a:blipFill rotWithShape="1">
            <a:blip r:embed="rId5"/>
            <a:stretch>
              <a:fillRect l="-2937" b="-9459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66254" y="3634970"/>
            <a:ext cx="4877746" cy="95410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06420" y="4656289"/>
            <a:ext cx="4176464" cy="46166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43" name="TextBox 4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06420" y="5247010"/>
            <a:ext cx="4176464" cy="847733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5670876"/>
            <a:ext cx="2448272" cy="872547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31840" y="6165304"/>
            <a:ext cx="2091089" cy="52322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2225" y="6188075"/>
            <a:ext cx="2235200" cy="5857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prstClr val="black"/>
                </a:solidFill>
              </a:rPr>
              <a:t>Ответ: 200</a:t>
            </a:r>
          </a:p>
        </p:txBody>
      </p:sp>
    </p:spTree>
    <p:extLst>
      <p:ext uri="{BB962C8B-B14F-4D97-AF65-F5344CB8AC3E}">
        <p14:creationId xmlns:p14="http://schemas.microsoft.com/office/powerpoint/2010/main" val="181459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FD1C0-4475-46BB-991D-5345C6D7929B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7171" name="Объект 2"/>
          <p:cNvSpPr>
            <a:spLocks noGrp="1"/>
          </p:cNvSpPr>
          <p:nvPr>
            <p:ph sz="quarter" idx="1"/>
          </p:nvPr>
        </p:nvSpPr>
        <p:spPr>
          <a:xfrm>
            <a:off x="206375" y="836613"/>
            <a:ext cx="8856663" cy="2447925"/>
          </a:xfrm>
          <a:solidFill>
            <a:schemeClr val="bg1"/>
          </a:solidFill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altLang="ru-RU" sz="2400" dirty="0" smtClean="0"/>
              <a:t>Закон Менделеева–</a:t>
            </a:r>
            <a:r>
              <a:rPr lang="ru-RU" altLang="ru-RU" sz="2400" dirty="0" err="1" smtClean="0"/>
              <a:t>Клапейрона</a:t>
            </a:r>
            <a:r>
              <a:rPr lang="ru-RU" altLang="ru-RU" sz="2400" dirty="0" smtClean="0"/>
              <a:t> можно записать в виде PV=</a:t>
            </a:r>
            <a:r>
              <a:rPr lang="ru-RU" altLang="ru-RU" sz="2400" dirty="0" err="1" smtClean="0"/>
              <a:t>νRT</a:t>
            </a:r>
            <a:r>
              <a:rPr lang="ru-RU" altLang="ru-RU" sz="2400" dirty="0" smtClean="0"/>
              <a:t>, где P — давление (в паскалях), V — объём (в м </a:t>
            </a:r>
            <a:r>
              <a:rPr lang="ru-RU" altLang="ru-RU" sz="2400" baseline="30000" dirty="0" smtClean="0"/>
              <a:t>3</a:t>
            </a:r>
            <a:r>
              <a:rPr lang="ru-RU" altLang="ru-RU" sz="2400" dirty="0" smtClean="0"/>
              <a:t> ), ν — количество вещества (в молях), T — температура (в градусах Кельвина), а R — универсальная газовая постоянная, равная 8,31 Дж/(К ⋅ моль). Пользуясь этой формулой, найдите температуру T (в градусах Кельвина), если ν=28,9 моль, P=77 698,5 Па, V=1,7 м</a:t>
            </a:r>
            <a:r>
              <a:rPr lang="ru-RU" altLang="ru-RU" sz="2400" baseline="30000" dirty="0" smtClean="0"/>
              <a:t> 3</a:t>
            </a:r>
            <a:r>
              <a:rPr lang="ru-RU" altLang="ru-RU" sz="24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188" y="3284538"/>
            <a:ext cx="3240087" cy="3108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Дано: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𝑹=</a:t>
            </a:r>
            <a:r>
              <a:rPr lang="ru-RU" altLang="ru-RU" sz="2800" dirty="0">
                <a:solidFill>
                  <a:srgbClr val="000000"/>
                </a:solidFill>
              </a:rPr>
              <a:t> 8,31 Дж/(К ⋅ моль)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ν=28,9 моль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P=77 698,5 Па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V=1,7 м</a:t>
            </a:r>
            <a:r>
              <a:rPr lang="ru-RU" altLang="ru-RU" sz="2800" baseline="30000" dirty="0">
                <a:solidFill>
                  <a:srgbClr val="000000"/>
                </a:solidFill>
              </a:rPr>
              <a:t> 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Найти: 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4300" y="3429000"/>
            <a:ext cx="1727200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/>
              <a:t>PV=</a:t>
            </a:r>
            <a:r>
              <a:rPr lang="ru-RU" sz="3200" dirty="0" err="1"/>
              <a:t>νRT</a:t>
            </a:r>
            <a:endParaRPr lang="ru-RU" sz="3200" dirty="0"/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23928" y="4221088"/>
            <a:ext cx="1944216" cy="889924"/>
          </a:xfrm>
          <a:prstGeom prst="rect">
            <a:avLst/>
          </a:prstGeom>
          <a:blipFill rotWithShape="1">
            <a:blip r:embed="rId2"/>
            <a:stretch>
              <a:fillRect l="-8978" b="-1066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12160" y="3442560"/>
            <a:ext cx="3024956" cy="929165"/>
          </a:xfrm>
          <a:prstGeom prst="rect">
            <a:avLst/>
          </a:prstGeom>
          <a:blipFill rotWithShape="1">
            <a:blip r:embed="rId3"/>
            <a:stretch>
              <a:fillRect l="-5600" b="-641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812088" y="3443288"/>
            <a:ext cx="576262" cy="34607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659563" y="4013200"/>
            <a:ext cx="649287" cy="35877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04025" y="4371975"/>
            <a:ext cx="576263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17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43663" y="3429000"/>
            <a:ext cx="1223962" cy="3603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488238" y="4013200"/>
            <a:ext cx="828675" cy="2079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4" t="25835" r="17818" b="9827"/>
          <a:stretch>
            <a:fillRect/>
          </a:stretch>
        </p:blipFill>
        <p:spPr bwMode="auto">
          <a:xfrm>
            <a:off x="261938" y="3810000"/>
            <a:ext cx="35893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82190" y="4958969"/>
            <a:ext cx="2196244" cy="972510"/>
          </a:xfrm>
          <a:prstGeom prst="rect">
            <a:avLst/>
          </a:prstGeom>
          <a:blipFill rotWithShape="1">
            <a:blip r:embed="rId5"/>
            <a:stretch>
              <a:fillRect l="-9341" b="-1158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0000" y="6070600"/>
            <a:ext cx="2141538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600" dirty="0"/>
              <a:t>Т=550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188" y="6159500"/>
            <a:ext cx="2808287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600" dirty="0"/>
              <a:t>Ответ: 550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0" y="2456"/>
            <a:ext cx="9144000" cy="64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Задачи №13 (1 часть)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7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21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F0E06-8DCC-4C66-81E4-622DFE0ED580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8195" name="Объект 2"/>
          <p:cNvSpPr>
            <a:spLocks noGrp="1"/>
          </p:cNvSpPr>
          <p:nvPr>
            <p:ph sz="quarter" idx="1"/>
          </p:nvPr>
        </p:nvSpPr>
        <p:spPr>
          <a:xfrm>
            <a:off x="546100" y="981075"/>
            <a:ext cx="8605838" cy="3151188"/>
          </a:xfrm>
          <a:solidFill>
            <a:schemeClr val="bg1"/>
          </a:solidFill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altLang="ru-RU" dirty="0" smtClean="0">
                <a:latin typeface="+mj-lt"/>
              </a:rPr>
              <a:t>Зная длину своего шага, человек может приближённо подсчитать пройденное им расстояние s по формуле s=</a:t>
            </a:r>
            <a:r>
              <a:rPr lang="ru-RU" altLang="ru-RU" dirty="0" err="1" smtClean="0">
                <a:latin typeface="+mj-lt"/>
              </a:rPr>
              <a:t>nl</a:t>
            </a:r>
            <a:r>
              <a:rPr lang="ru-RU" altLang="ru-RU" dirty="0" smtClean="0">
                <a:latin typeface="+mj-lt"/>
              </a:rPr>
              <a:t>, где n — число шагов, l — длина шага. Какое расстояние прошёл человек, если l=70 см, n=1800? Ответ выразите в километрах.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188" y="4221163"/>
            <a:ext cx="2665412" cy="1384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j-lt"/>
              </a:rPr>
              <a:t>Дано: n=1800</a:t>
            </a:r>
          </a:p>
          <a:p>
            <a:pPr>
              <a:defRPr/>
            </a:pPr>
            <a:r>
              <a:rPr lang="ru-RU" sz="2800" dirty="0">
                <a:latin typeface="+mj-lt"/>
              </a:rPr>
              <a:t> l=70 см</a:t>
            </a:r>
          </a:p>
          <a:p>
            <a:pPr>
              <a:defRPr/>
            </a:pPr>
            <a:r>
              <a:rPr lang="ru-RU" sz="2800" dirty="0">
                <a:latin typeface="+mj-lt"/>
              </a:rPr>
              <a:t>Найти: </a:t>
            </a:r>
            <a:r>
              <a:rPr lang="en-US" sz="2800" dirty="0">
                <a:latin typeface="+mj-lt"/>
              </a:rPr>
              <a:t>s</a:t>
            </a:r>
            <a:endParaRPr lang="ru-RU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550" y="5876925"/>
            <a:ext cx="1223963" cy="7080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latin typeface="+mj-lt"/>
              </a:rPr>
              <a:t>s=</a:t>
            </a:r>
            <a:r>
              <a:rPr lang="ru-RU" sz="4000" dirty="0" err="1">
                <a:latin typeface="+mj-lt"/>
              </a:rPr>
              <a:t>nl</a:t>
            </a:r>
            <a:endParaRPr lang="ru-RU" sz="4000" dirty="0">
              <a:latin typeface="+mj-lt"/>
            </a:endParaRP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91880" y="4244749"/>
            <a:ext cx="2520280" cy="584775"/>
          </a:xfrm>
          <a:prstGeom prst="rect">
            <a:avLst/>
          </a:prstGeom>
          <a:blipFill rotWithShape="1">
            <a:blip r:embed="rId2"/>
            <a:stretch>
              <a:fillRect l="-5755" t="-10000" b="-31000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507" y="4248152"/>
            <a:ext cx="2447925" cy="5842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/>
              <a:t>126000 см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3938" y="4913313"/>
            <a:ext cx="2087562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1м = 100см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5963" y="4945063"/>
            <a:ext cx="2447925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1км = 1000м 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31840" y="5612764"/>
            <a:ext cx="5328592" cy="584775"/>
          </a:xfrm>
          <a:prstGeom prst="rect">
            <a:avLst/>
          </a:prstGeom>
          <a:blipFill rotWithShape="1">
            <a:blip r:embed="rId3"/>
            <a:stretch>
              <a:fillRect l="-2733" t="-10000" b="-3100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2456"/>
            <a:ext cx="9144000" cy="64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Задачи №13 (1 часть)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2456"/>
            <a:ext cx="9144000" cy="64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Задачи №13 (1 часть)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533400" y="533400"/>
            <a:ext cx="8534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altLang="ru-RU" sz="2400" b="1" dirty="0">
                <a:latin typeface="+mj-lt"/>
              </a:rPr>
              <a:t>Задачи на движение обычно содержат следующие величины:</a:t>
            </a:r>
          </a:p>
          <a:p>
            <a:r>
              <a:rPr lang="en-US" altLang="ru-RU" sz="2400" b="1" i="1" dirty="0">
                <a:latin typeface="+mj-lt"/>
              </a:rPr>
              <a:t>  </a:t>
            </a:r>
            <a:r>
              <a:rPr lang="en-US" altLang="ru-RU" sz="2400" b="1" dirty="0">
                <a:latin typeface="+mj-lt"/>
              </a:rPr>
              <a:t>– </a:t>
            </a:r>
            <a:r>
              <a:rPr lang="ru-RU" altLang="ru-RU" sz="2400" b="1" dirty="0">
                <a:latin typeface="+mj-lt"/>
              </a:rPr>
              <a:t>время,</a:t>
            </a:r>
          </a:p>
          <a:p>
            <a:r>
              <a:rPr lang="en-US" altLang="ru-RU" sz="2400" b="1" i="1" dirty="0">
                <a:latin typeface="+mj-lt"/>
              </a:rPr>
              <a:t>  </a:t>
            </a:r>
            <a:r>
              <a:rPr lang="en-US" altLang="ru-RU" sz="2400" b="1" dirty="0">
                <a:latin typeface="+mj-lt"/>
              </a:rPr>
              <a:t>– </a:t>
            </a:r>
            <a:r>
              <a:rPr lang="ru-RU" altLang="ru-RU" sz="2400" b="1" dirty="0">
                <a:latin typeface="+mj-lt"/>
              </a:rPr>
              <a:t>скорость,</a:t>
            </a:r>
          </a:p>
          <a:p>
            <a:endParaRPr lang="ru-RU" altLang="ru-RU" sz="800" b="1" dirty="0">
              <a:latin typeface="+mj-lt"/>
            </a:endParaRPr>
          </a:p>
          <a:p>
            <a:r>
              <a:rPr lang="en-US" altLang="ru-RU" sz="2400" b="1" i="1" dirty="0">
                <a:latin typeface="+mj-lt"/>
              </a:rPr>
              <a:t> </a:t>
            </a:r>
            <a:r>
              <a:rPr lang="ru-RU" altLang="ru-RU" sz="2400" b="1" i="1" dirty="0">
                <a:latin typeface="+mj-lt"/>
              </a:rPr>
              <a:t> </a:t>
            </a:r>
            <a:r>
              <a:rPr lang="en-US" altLang="ru-RU" sz="2400" b="1" dirty="0">
                <a:latin typeface="+mj-lt"/>
              </a:rPr>
              <a:t>– </a:t>
            </a:r>
            <a:r>
              <a:rPr lang="ru-RU" altLang="ru-RU" sz="2400" b="1" dirty="0">
                <a:latin typeface="+mj-lt"/>
              </a:rPr>
              <a:t>расстояние.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914400" y="3132138"/>
            <a:ext cx="73300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dirty="0">
                <a:latin typeface="+mj-lt"/>
              </a:rPr>
              <a:t>Уравнения, связывающее эти три величины:</a:t>
            </a:r>
          </a:p>
        </p:txBody>
      </p:sp>
      <p:grpSp>
        <p:nvGrpSpPr>
          <p:cNvPr id="107533" name="Group 13"/>
          <p:cNvGrpSpPr>
            <a:grpSpLocks/>
          </p:cNvGrpSpPr>
          <p:nvPr/>
        </p:nvGrpSpPr>
        <p:grpSpPr bwMode="auto">
          <a:xfrm>
            <a:off x="838200" y="3589340"/>
            <a:ext cx="1657350" cy="900113"/>
            <a:chOff x="576" y="2222"/>
            <a:chExt cx="1044" cy="567"/>
          </a:xfrm>
        </p:grpSpPr>
        <p:sp>
          <p:nvSpPr>
            <p:cNvPr id="107534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6" y="2256"/>
              <a:ext cx="104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35" name="Rectangle 15"/>
            <p:cNvSpPr>
              <a:spLocks noChangeArrowheads="1"/>
            </p:cNvSpPr>
            <p:nvPr/>
          </p:nvSpPr>
          <p:spPr bwMode="auto">
            <a:xfrm>
              <a:off x="1262" y="2266"/>
              <a:ext cx="31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5400" b="1" i="1" dirty="0" err="1">
                  <a:solidFill>
                    <a:srgbClr val="C00000"/>
                  </a:solidFill>
                  <a:latin typeface="Times New Roman" pitchFamily="18" charset="0"/>
                </a:rPr>
                <a:t>vt</a:t>
              </a:r>
              <a:endParaRPr lang="ru-RU" altLang="ru-RU" sz="5400" b="1" dirty="0">
                <a:solidFill>
                  <a:srgbClr val="C00000"/>
                </a:solidFill>
              </a:endParaRPr>
            </a:p>
          </p:txBody>
        </p:sp>
        <p:sp>
          <p:nvSpPr>
            <p:cNvPr id="107536" name="Rectangle 16"/>
            <p:cNvSpPr>
              <a:spLocks noChangeArrowheads="1"/>
            </p:cNvSpPr>
            <p:nvPr/>
          </p:nvSpPr>
          <p:spPr bwMode="auto">
            <a:xfrm>
              <a:off x="663" y="2266"/>
              <a:ext cx="24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5400" b="1" i="1" dirty="0">
                  <a:solidFill>
                    <a:srgbClr val="C00000"/>
                  </a:solidFill>
                  <a:latin typeface="Times New Roman" pitchFamily="18" charset="0"/>
                </a:rPr>
                <a:t>S</a:t>
              </a:r>
              <a:endParaRPr lang="ru-RU" altLang="ru-RU" sz="5400" b="1" i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sp>
          <p:nvSpPr>
            <p:cNvPr id="107537" name="Rectangle 17"/>
            <p:cNvSpPr>
              <a:spLocks noChangeArrowheads="1"/>
            </p:cNvSpPr>
            <p:nvPr/>
          </p:nvSpPr>
          <p:spPr bwMode="auto">
            <a:xfrm>
              <a:off x="971" y="2222"/>
              <a:ext cx="23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5400" b="1" dirty="0">
                  <a:solidFill>
                    <a:srgbClr val="C00000"/>
                  </a:solidFill>
                  <a:latin typeface="Symbol" pitchFamily="18" charset="2"/>
                </a:rPr>
                <a:t>=</a:t>
              </a:r>
              <a:endParaRPr lang="ru-RU" altLang="ru-RU" sz="5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7538" name="Group 18"/>
          <p:cNvGrpSpPr>
            <a:grpSpLocks/>
          </p:cNvGrpSpPr>
          <p:nvPr/>
        </p:nvGrpSpPr>
        <p:grpSpPr bwMode="auto">
          <a:xfrm>
            <a:off x="4038600" y="3800473"/>
            <a:ext cx="1344613" cy="1693861"/>
            <a:chOff x="2444" y="2314"/>
            <a:chExt cx="847" cy="1067"/>
          </a:xfrm>
        </p:grpSpPr>
        <p:sp>
          <p:nvSpPr>
            <p:cNvPr id="107539" name="Line 19"/>
            <p:cNvSpPr>
              <a:spLocks noChangeShapeType="1"/>
            </p:cNvSpPr>
            <p:nvPr/>
          </p:nvSpPr>
          <p:spPr bwMode="auto">
            <a:xfrm>
              <a:off x="3003" y="2894"/>
              <a:ext cx="288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40" name="Rectangle 20"/>
            <p:cNvSpPr>
              <a:spLocks noChangeArrowheads="1"/>
            </p:cNvSpPr>
            <p:nvPr/>
          </p:nvSpPr>
          <p:spPr bwMode="auto">
            <a:xfrm>
              <a:off x="3009" y="2858"/>
              <a:ext cx="19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5400" b="1" i="1" dirty="0">
                  <a:solidFill>
                    <a:srgbClr val="C00000"/>
                  </a:solidFill>
                  <a:latin typeface="Times New Roman" pitchFamily="18" charset="0"/>
                </a:rPr>
                <a:t>v</a:t>
              </a:r>
              <a:endParaRPr lang="ru-RU" altLang="ru-RU" sz="5400" b="1" dirty="0">
                <a:solidFill>
                  <a:srgbClr val="C00000"/>
                </a:solidFill>
              </a:endParaRPr>
            </a:p>
          </p:txBody>
        </p:sp>
        <p:sp>
          <p:nvSpPr>
            <p:cNvPr id="107541" name="Rectangle 21"/>
            <p:cNvSpPr>
              <a:spLocks noChangeArrowheads="1"/>
            </p:cNvSpPr>
            <p:nvPr/>
          </p:nvSpPr>
          <p:spPr bwMode="auto">
            <a:xfrm>
              <a:off x="3026" y="2314"/>
              <a:ext cx="24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5400" b="1" i="1" dirty="0">
                  <a:solidFill>
                    <a:srgbClr val="C00000"/>
                  </a:solidFill>
                  <a:latin typeface="Times New Roman" pitchFamily="18" charset="0"/>
                </a:rPr>
                <a:t>S</a:t>
              </a:r>
              <a:endParaRPr lang="ru-RU" altLang="ru-RU" sz="5400" b="1" dirty="0">
                <a:solidFill>
                  <a:srgbClr val="C00000"/>
                </a:solidFill>
              </a:endParaRPr>
            </a:p>
          </p:txBody>
        </p:sp>
        <p:sp>
          <p:nvSpPr>
            <p:cNvPr id="107542" name="Rectangle 22"/>
            <p:cNvSpPr>
              <a:spLocks noChangeArrowheads="1"/>
            </p:cNvSpPr>
            <p:nvPr/>
          </p:nvSpPr>
          <p:spPr bwMode="auto">
            <a:xfrm>
              <a:off x="2444" y="2609"/>
              <a:ext cx="12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5400" b="1" i="1" dirty="0">
                  <a:solidFill>
                    <a:srgbClr val="C00000"/>
                  </a:solidFill>
                  <a:latin typeface="Times New Roman" pitchFamily="18" charset="0"/>
                </a:rPr>
                <a:t>t</a:t>
              </a:r>
              <a:endParaRPr lang="ru-RU" altLang="ru-RU" sz="5400" b="1" dirty="0">
                <a:solidFill>
                  <a:srgbClr val="C00000"/>
                </a:solidFill>
              </a:endParaRPr>
            </a:p>
          </p:txBody>
        </p:sp>
        <p:sp>
          <p:nvSpPr>
            <p:cNvPr id="107543" name="Rectangle 23"/>
            <p:cNvSpPr>
              <a:spLocks noChangeArrowheads="1"/>
            </p:cNvSpPr>
            <p:nvPr/>
          </p:nvSpPr>
          <p:spPr bwMode="auto">
            <a:xfrm>
              <a:off x="2653" y="2566"/>
              <a:ext cx="23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5400" b="1" dirty="0">
                  <a:solidFill>
                    <a:srgbClr val="C00000"/>
                  </a:solidFill>
                  <a:latin typeface="Symbol" pitchFamily="18" charset="2"/>
                </a:rPr>
                <a:t>=</a:t>
              </a:r>
              <a:endParaRPr lang="ru-RU" altLang="ru-RU" sz="5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7544" name="Group 24"/>
          <p:cNvGrpSpPr>
            <a:grpSpLocks/>
          </p:cNvGrpSpPr>
          <p:nvPr/>
        </p:nvGrpSpPr>
        <p:grpSpPr bwMode="auto">
          <a:xfrm>
            <a:off x="6477000" y="4808536"/>
            <a:ext cx="1344613" cy="1523999"/>
            <a:chOff x="3890" y="2983"/>
            <a:chExt cx="847" cy="960"/>
          </a:xfrm>
        </p:grpSpPr>
        <p:sp>
          <p:nvSpPr>
            <p:cNvPr id="107545" name="Line 25"/>
            <p:cNvSpPr>
              <a:spLocks noChangeShapeType="1"/>
            </p:cNvSpPr>
            <p:nvPr/>
          </p:nvSpPr>
          <p:spPr bwMode="auto">
            <a:xfrm>
              <a:off x="4441" y="3455"/>
              <a:ext cx="288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46" name="Rectangle 26"/>
            <p:cNvSpPr>
              <a:spLocks noChangeArrowheads="1"/>
            </p:cNvSpPr>
            <p:nvPr/>
          </p:nvSpPr>
          <p:spPr bwMode="auto">
            <a:xfrm>
              <a:off x="4522" y="3420"/>
              <a:ext cx="12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5400" b="1" i="1" dirty="0">
                  <a:solidFill>
                    <a:srgbClr val="C00000"/>
                  </a:solidFill>
                  <a:latin typeface="Times New Roman" pitchFamily="18" charset="0"/>
                </a:rPr>
                <a:t>t</a:t>
              </a:r>
              <a:endParaRPr lang="ru-RU" altLang="ru-RU" sz="5400" b="1" dirty="0">
                <a:solidFill>
                  <a:srgbClr val="C00000"/>
                </a:solidFill>
              </a:endParaRPr>
            </a:p>
          </p:txBody>
        </p:sp>
        <p:sp>
          <p:nvSpPr>
            <p:cNvPr id="107547" name="Rectangle 27"/>
            <p:cNvSpPr>
              <a:spLocks noChangeArrowheads="1"/>
            </p:cNvSpPr>
            <p:nvPr/>
          </p:nvSpPr>
          <p:spPr bwMode="auto">
            <a:xfrm>
              <a:off x="4495" y="2983"/>
              <a:ext cx="24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5400" b="1" i="1" dirty="0">
                  <a:solidFill>
                    <a:srgbClr val="C00000"/>
                  </a:solidFill>
                  <a:latin typeface="Times New Roman" pitchFamily="18" charset="0"/>
                </a:rPr>
                <a:t>S</a:t>
              </a:r>
              <a:endParaRPr lang="ru-RU" altLang="ru-RU" sz="5400" b="1" dirty="0">
                <a:solidFill>
                  <a:srgbClr val="C00000"/>
                </a:solidFill>
              </a:endParaRPr>
            </a:p>
          </p:txBody>
        </p:sp>
        <p:sp>
          <p:nvSpPr>
            <p:cNvPr id="107548" name="Rectangle 28"/>
            <p:cNvSpPr>
              <a:spLocks noChangeArrowheads="1"/>
            </p:cNvSpPr>
            <p:nvPr/>
          </p:nvSpPr>
          <p:spPr bwMode="auto">
            <a:xfrm>
              <a:off x="3890" y="3185"/>
              <a:ext cx="19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5400" b="1" i="1" dirty="0">
                  <a:solidFill>
                    <a:srgbClr val="C00000"/>
                  </a:solidFill>
                  <a:latin typeface="Times New Roman" pitchFamily="18" charset="0"/>
                </a:rPr>
                <a:t>v</a:t>
              </a:r>
              <a:endParaRPr lang="ru-RU" altLang="ru-RU" sz="5400" b="1" dirty="0">
                <a:solidFill>
                  <a:srgbClr val="C00000"/>
                </a:solidFill>
              </a:endParaRPr>
            </a:p>
          </p:txBody>
        </p:sp>
        <p:sp>
          <p:nvSpPr>
            <p:cNvPr id="107549" name="Rectangle 29"/>
            <p:cNvSpPr>
              <a:spLocks noChangeArrowheads="1"/>
            </p:cNvSpPr>
            <p:nvPr/>
          </p:nvSpPr>
          <p:spPr bwMode="auto">
            <a:xfrm>
              <a:off x="4145" y="3142"/>
              <a:ext cx="23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=</a:t>
              </a:r>
              <a:endParaRPr lang="ru-RU" alt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07550" name="Rectangle 30"/>
          <p:cNvSpPr>
            <a:spLocks noChangeArrowheads="1"/>
          </p:cNvSpPr>
          <p:nvPr/>
        </p:nvSpPr>
        <p:spPr bwMode="auto">
          <a:xfrm>
            <a:off x="393700" y="1447800"/>
            <a:ext cx="28212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4400" b="1" dirty="0">
                <a:solidFill>
                  <a:srgbClr val="C00000"/>
                </a:solidFill>
                <a:latin typeface="Times New Roman" pitchFamily="18" charset="0"/>
              </a:rPr>
              <a:t>v</a:t>
            </a:r>
            <a:endParaRPr lang="ru-RU" altLang="ru-RU" sz="4400" b="1" dirty="0">
              <a:solidFill>
                <a:srgbClr val="C00000"/>
              </a:solidFill>
            </a:endParaRPr>
          </a:p>
        </p:txBody>
      </p:sp>
      <p:sp>
        <p:nvSpPr>
          <p:cNvPr id="107551" name="Rectangle 31"/>
          <p:cNvSpPr>
            <a:spLocks noChangeArrowheads="1"/>
          </p:cNvSpPr>
          <p:nvPr/>
        </p:nvSpPr>
        <p:spPr bwMode="auto">
          <a:xfrm>
            <a:off x="304800" y="1997075"/>
            <a:ext cx="31418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ru-RU" sz="4400" b="1" i="1" dirty="0">
                <a:solidFill>
                  <a:srgbClr val="C00000"/>
                </a:solidFill>
                <a:latin typeface="Times New Roman" pitchFamily="18" charset="0"/>
              </a:rPr>
              <a:t>S</a:t>
            </a:r>
            <a:endParaRPr lang="ru-RU" altLang="ru-RU" sz="44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07552" name="Rectangle 32"/>
          <p:cNvSpPr>
            <a:spLocks noChangeArrowheads="1"/>
          </p:cNvSpPr>
          <p:nvPr/>
        </p:nvSpPr>
        <p:spPr bwMode="auto">
          <a:xfrm>
            <a:off x="457200" y="1028700"/>
            <a:ext cx="15709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4400" b="1" i="1" dirty="0">
                <a:solidFill>
                  <a:srgbClr val="C00000"/>
                </a:solidFill>
                <a:latin typeface="Times New Roman" pitchFamily="18" charset="0"/>
              </a:rPr>
              <a:t>t</a:t>
            </a:r>
            <a:endParaRPr lang="ru-RU" altLang="ru-RU" sz="4400" b="1" dirty="0">
              <a:solidFill>
                <a:srgbClr val="C00000"/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0" y="2456"/>
            <a:ext cx="9144000" cy="64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>
                <a:solidFill>
                  <a:srgbClr val="002060"/>
                </a:solidFill>
              </a:rPr>
              <a:t>Задачи на </a:t>
            </a:r>
            <a:r>
              <a:rPr lang="ru-RU" sz="4400" b="1" dirty="0" smtClean="0">
                <a:solidFill>
                  <a:srgbClr val="002060"/>
                </a:solidFill>
              </a:rPr>
              <a:t>движение по прямой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6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915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b="0" dirty="0" smtClean="0"/>
              <a:t>По </a:t>
            </a:r>
            <a:r>
              <a:rPr lang="ru-RU" altLang="ru-RU" b="0" dirty="0"/>
              <a:t>расписанию поезд должен пройти перегон в 120 км с одной и той же скоростью. Однако, пройдя половину перегона с этой скоростью, поезд вынужден был остановиться на 5 мин. Чтобы вовремя прибыть в конечный пункт перегона, машинисту на второй половине перегона пришлось увеличить скорость поезда на 10 км/ч. Определить скорость поезда по расписанию.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1851025" y="4119563"/>
            <a:ext cx="8921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х +10</a:t>
            </a:r>
          </a:p>
        </p:txBody>
      </p:sp>
      <p:grpSp>
        <p:nvGrpSpPr>
          <p:cNvPr id="117775" name="Group 15"/>
          <p:cNvGrpSpPr>
            <a:grpSpLocks/>
          </p:cNvGrpSpPr>
          <p:nvPr/>
        </p:nvGrpSpPr>
        <p:grpSpPr bwMode="auto">
          <a:xfrm>
            <a:off x="1757363" y="2705100"/>
            <a:ext cx="2055812" cy="1943100"/>
            <a:chOff x="864" y="1215"/>
            <a:chExt cx="1272" cy="1237"/>
          </a:xfrm>
        </p:grpSpPr>
        <p:sp>
          <p:nvSpPr>
            <p:cNvPr id="117776" name="Freeform 16"/>
            <p:cNvSpPr>
              <a:spLocks/>
            </p:cNvSpPr>
            <p:nvPr/>
          </p:nvSpPr>
          <p:spPr bwMode="auto">
            <a:xfrm>
              <a:off x="864" y="1215"/>
              <a:ext cx="2" cy="1237"/>
            </a:xfrm>
            <a:custGeom>
              <a:avLst/>
              <a:gdLst>
                <a:gd name="T0" fmla="*/ 0 w 2"/>
                <a:gd name="T1" fmla="*/ 0 h 1237"/>
                <a:gd name="T2" fmla="*/ 2 w 2"/>
                <a:gd name="T3" fmla="*/ 1237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237">
                  <a:moveTo>
                    <a:pt x="0" y="0"/>
                  </a:moveTo>
                  <a:lnTo>
                    <a:pt x="2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777" name="Freeform 17"/>
            <p:cNvSpPr>
              <a:spLocks/>
            </p:cNvSpPr>
            <p:nvPr/>
          </p:nvSpPr>
          <p:spPr bwMode="auto">
            <a:xfrm>
              <a:off x="1584" y="1215"/>
              <a:ext cx="3" cy="1237"/>
            </a:xfrm>
            <a:custGeom>
              <a:avLst/>
              <a:gdLst>
                <a:gd name="T0" fmla="*/ 0 w 3"/>
                <a:gd name="T1" fmla="*/ 0 h 1237"/>
                <a:gd name="T2" fmla="*/ 3 w 3"/>
                <a:gd name="T3" fmla="*/ 1237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237">
                  <a:moveTo>
                    <a:pt x="0" y="0"/>
                  </a:moveTo>
                  <a:lnTo>
                    <a:pt x="3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778" name="Freeform 18"/>
            <p:cNvSpPr>
              <a:spLocks/>
            </p:cNvSpPr>
            <p:nvPr/>
          </p:nvSpPr>
          <p:spPr bwMode="auto">
            <a:xfrm>
              <a:off x="2122" y="1215"/>
              <a:ext cx="14" cy="1225"/>
            </a:xfrm>
            <a:custGeom>
              <a:avLst/>
              <a:gdLst>
                <a:gd name="T0" fmla="*/ 0 w 14"/>
                <a:gd name="T1" fmla="*/ 0 h 1225"/>
                <a:gd name="T2" fmla="*/ 14 w 14"/>
                <a:gd name="T3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225">
                  <a:moveTo>
                    <a:pt x="0" y="0"/>
                  </a:moveTo>
                  <a:lnTo>
                    <a:pt x="14" y="1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7779" name="Group 19"/>
          <p:cNvGrpSpPr>
            <a:grpSpLocks/>
          </p:cNvGrpSpPr>
          <p:nvPr/>
        </p:nvGrpSpPr>
        <p:grpSpPr bwMode="auto">
          <a:xfrm>
            <a:off x="1812925" y="2641600"/>
            <a:ext cx="1135063" cy="1244600"/>
            <a:chOff x="912" y="1104"/>
            <a:chExt cx="715" cy="784"/>
          </a:xfrm>
        </p:grpSpPr>
        <p:sp>
          <p:nvSpPr>
            <p:cNvPr id="117780" name="Text Box 20"/>
            <p:cNvSpPr txBox="1">
              <a:spLocks noChangeArrowheads="1"/>
            </p:cNvSpPr>
            <p:nvPr/>
          </p:nvSpPr>
          <p:spPr bwMode="auto">
            <a:xfrm>
              <a:off x="1008" y="1619"/>
              <a:ext cx="36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х</a:t>
              </a:r>
            </a:p>
          </p:txBody>
        </p:sp>
        <p:grpSp>
          <p:nvGrpSpPr>
            <p:cNvPr id="117781" name="Group 21"/>
            <p:cNvGrpSpPr>
              <a:grpSpLocks/>
            </p:cNvGrpSpPr>
            <p:nvPr/>
          </p:nvGrpSpPr>
          <p:grpSpPr bwMode="auto">
            <a:xfrm>
              <a:off x="912" y="1104"/>
              <a:ext cx="715" cy="404"/>
              <a:chOff x="1216" y="1192"/>
              <a:chExt cx="715" cy="404"/>
            </a:xfrm>
          </p:grpSpPr>
          <p:sp>
            <p:nvSpPr>
              <p:cNvPr id="117782" name="Rectangle 22"/>
              <p:cNvSpPr>
                <a:spLocks noChangeArrowheads="1"/>
              </p:cNvSpPr>
              <p:nvPr/>
            </p:nvSpPr>
            <p:spPr bwMode="auto">
              <a:xfrm>
                <a:off x="1216" y="1192"/>
                <a:ext cx="3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ru-RU" sz="3600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v,</a:t>
                </a:r>
                <a:endParaRPr lang="ru-RU" altLang="ru-RU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17783" name="Rectangle 23"/>
              <p:cNvSpPr>
                <a:spLocks noChangeArrowheads="1"/>
              </p:cNvSpPr>
              <p:nvPr/>
            </p:nvSpPr>
            <p:spPr bwMode="auto">
              <a:xfrm>
                <a:off x="1480" y="1312"/>
                <a:ext cx="45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км/ч</a:t>
                </a:r>
              </a:p>
            </p:txBody>
          </p:sp>
        </p:grpSp>
      </p:grpSp>
      <p:grpSp>
        <p:nvGrpSpPr>
          <p:cNvPr id="117787" name="Group 27"/>
          <p:cNvGrpSpPr>
            <a:grpSpLocks/>
          </p:cNvGrpSpPr>
          <p:nvPr/>
        </p:nvGrpSpPr>
        <p:grpSpPr bwMode="auto">
          <a:xfrm>
            <a:off x="2917825" y="2616200"/>
            <a:ext cx="904875" cy="641350"/>
            <a:chOff x="3664" y="1245"/>
            <a:chExt cx="570" cy="404"/>
          </a:xfrm>
        </p:grpSpPr>
        <p:sp>
          <p:nvSpPr>
            <p:cNvPr id="117788" name="Rectangle 28"/>
            <p:cNvSpPr>
              <a:spLocks noChangeArrowheads="1"/>
            </p:cNvSpPr>
            <p:nvPr/>
          </p:nvSpPr>
          <p:spPr bwMode="auto">
            <a:xfrm>
              <a:off x="3664" y="1245"/>
              <a:ext cx="3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600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S,</a:t>
              </a:r>
              <a:endParaRPr lang="ru-RU" altLang="ru-RU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17789" name="Rectangle 29"/>
            <p:cNvSpPr>
              <a:spLocks noChangeArrowheads="1"/>
            </p:cNvSpPr>
            <p:nvPr/>
          </p:nvSpPr>
          <p:spPr bwMode="auto">
            <a:xfrm>
              <a:off x="3920" y="1368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км</a:t>
              </a:r>
            </a:p>
          </p:txBody>
        </p:sp>
      </p:grpSp>
      <p:grpSp>
        <p:nvGrpSpPr>
          <p:cNvPr id="117791" name="Group 31"/>
          <p:cNvGrpSpPr>
            <a:grpSpLocks/>
          </p:cNvGrpSpPr>
          <p:nvPr/>
        </p:nvGrpSpPr>
        <p:grpSpPr bwMode="auto">
          <a:xfrm>
            <a:off x="3984625" y="3278188"/>
            <a:ext cx="495300" cy="730250"/>
            <a:chOff x="2376" y="1921"/>
            <a:chExt cx="312" cy="460"/>
          </a:xfrm>
        </p:grpSpPr>
        <p:sp>
          <p:nvSpPr>
            <p:cNvPr id="117792" name="Text Box 32"/>
            <p:cNvSpPr txBox="1">
              <a:spLocks noChangeArrowheads="1"/>
            </p:cNvSpPr>
            <p:nvPr/>
          </p:nvSpPr>
          <p:spPr bwMode="auto">
            <a:xfrm>
              <a:off x="2376" y="1921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60</a:t>
              </a:r>
            </a:p>
          </p:txBody>
        </p:sp>
        <p:sp>
          <p:nvSpPr>
            <p:cNvPr id="117793" name="Freeform 33"/>
            <p:cNvSpPr>
              <a:spLocks/>
            </p:cNvSpPr>
            <p:nvPr/>
          </p:nvSpPr>
          <p:spPr bwMode="auto">
            <a:xfrm>
              <a:off x="2384" y="2160"/>
              <a:ext cx="248" cy="1"/>
            </a:xfrm>
            <a:custGeom>
              <a:avLst/>
              <a:gdLst>
                <a:gd name="T0" fmla="*/ 0 w 248"/>
                <a:gd name="T1" fmla="*/ 0 h 1"/>
                <a:gd name="T2" fmla="*/ 248 w 2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8" h="1">
                  <a:moveTo>
                    <a:pt x="0" y="0"/>
                  </a:moveTo>
                  <a:lnTo>
                    <a:pt x="24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794" name="Text Box 34"/>
            <p:cNvSpPr txBox="1">
              <a:spLocks noChangeArrowheads="1"/>
            </p:cNvSpPr>
            <p:nvPr/>
          </p:nvSpPr>
          <p:spPr bwMode="auto">
            <a:xfrm>
              <a:off x="2418" y="2112"/>
              <a:ext cx="2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х</a:t>
              </a:r>
            </a:p>
          </p:txBody>
        </p:sp>
      </p:grpSp>
      <p:grpSp>
        <p:nvGrpSpPr>
          <p:cNvPr id="117795" name="Group 35"/>
          <p:cNvGrpSpPr>
            <a:grpSpLocks/>
          </p:cNvGrpSpPr>
          <p:nvPr/>
        </p:nvGrpSpPr>
        <p:grpSpPr bwMode="auto">
          <a:xfrm>
            <a:off x="3946525" y="3949700"/>
            <a:ext cx="814388" cy="730250"/>
            <a:chOff x="2352" y="2344"/>
            <a:chExt cx="513" cy="460"/>
          </a:xfrm>
        </p:grpSpPr>
        <p:sp>
          <p:nvSpPr>
            <p:cNvPr id="117796" name="Text Box 36"/>
            <p:cNvSpPr txBox="1">
              <a:spLocks noChangeArrowheads="1"/>
            </p:cNvSpPr>
            <p:nvPr/>
          </p:nvSpPr>
          <p:spPr bwMode="auto">
            <a:xfrm>
              <a:off x="2400" y="2344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60</a:t>
              </a:r>
            </a:p>
          </p:txBody>
        </p:sp>
        <p:sp>
          <p:nvSpPr>
            <p:cNvPr id="117797" name="Freeform 37"/>
            <p:cNvSpPr>
              <a:spLocks/>
            </p:cNvSpPr>
            <p:nvPr/>
          </p:nvSpPr>
          <p:spPr bwMode="auto">
            <a:xfrm>
              <a:off x="2408" y="2583"/>
              <a:ext cx="248" cy="1"/>
            </a:xfrm>
            <a:custGeom>
              <a:avLst/>
              <a:gdLst>
                <a:gd name="T0" fmla="*/ 0 w 248"/>
                <a:gd name="T1" fmla="*/ 0 h 1"/>
                <a:gd name="T2" fmla="*/ 248 w 2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8" h="1">
                  <a:moveTo>
                    <a:pt x="0" y="0"/>
                  </a:moveTo>
                  <a:lnTo>
                    <a:pt x="24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798" name="Text Box 38"/>
            <p:cNvSpPr txBox="1">
              <a:spLocks noChangeArrowheads="1"/>
            </p:cNvSpPr>
            <p:nvPr/>
          </p:nvSpPr>
          <p:spPr bwMode="auto">
            <a:xfrm>
              <a:off x="2352" y="2535"/>
              <a:ext cx="51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х+10</a:t>
              </a:r>
            </a:p>
          </p:txBody>
        </p:sp>
      </p:grpSp>
      <p:grpSp>
        <p:nvGrpSpPr>
          <p:cNvPr id="117808" name="Group 48"/>
          <p:cNvGrpSpPr>
            <a:grpSpLocks/>
          </p:cNvGrpSpPr>
          <p:nvPr/>
        </p:nvGrpSpPr>
        <p:grpSpPr bwMode="auto">
          <a:xfrm>
            <a:off x="225425" y="2705100"/>
            <a:ext cx="4711700" cy="1949450"/>
            <a:chOff x="-96" y="1192"/>
            <a:chExt cx="2968" cy="1228"/>
          </a:xfrm>
        </p:grpSpPr>
        <p:sp>
          <p:nvSpPr>
            <p:cNvPr id="117809" name="Freeform 49"/>
            <p:cNvSpPr>
              <a:spLocks/>
            </p:cNvSpPr>
            <p:nvPr/>
          </p:nvSpPr>
          <p:spPr bwMode="auto">
            <a:xfrm>
              <a:off x="-96" y="1192"/>
              <a:ext cx="2968" cy="1224"/>
            </a:xfrm>
            <a:custGeom>
              <a:avLst/>
              <a:gdLst>
                <a:gd name="T0" fmla="*/ 0 w 2869"/>
                <a:gd name="T1" fmla="*/ 0 h 1041"/>
                <a:gd name="T2" fmla="*/ 2848 w 2869"/>
                <a:gd name="T3" fmla="*/ 0 h 1041"/>
                <a:gd name="T4" fmla="*/ 2869 w 2869"/>
                <a:gd name="T5" fmla="*/ 1025 h 1041"/>
                <a:gd name="T6" fmla="*/ 0 w 2869"/>
                <a:gd name="T7" fmla="*/ 1041 h 1041"/>
                <a:gd name="T8" fmla="*/ 4 w 2869"/>
                <a:gd name="T9" fmla="*/ 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9" h="1041">
                  <a:moveTo>
                    <a:pt x="0" y="0"/>
                  </a:moveTo>
                  <a:lnTo>
                    <a:pt x="2848" y="0"/>
                  </a:lnTo>
                  <a:lnTo>
                    <a:pt x="2869" y="1025"/>
                  </a:lnTo>
                  <a:lnTo>
                    <a:pt x="0" y="1041"/>
                  </a:lnTo>
                  <a:lnTo>
                    <a:pt x="4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7810" name="Group 50"/>
            <p:cNvGrpSpPr>
              <a:grpSpLocks/>
            </p:cNvGrpSpPr>
            <p:nvPr/>
          </p:nvGrpSpPr>
          <p:grpSpPr bwMode="auto">
            <a:xfrm>
              <a:off x="-96" y="1568"/>
              <a:ext cx="2961" cy="435"/>
              <a:chOff x="144" y="1568"/>
              <a:chExt cx="2721" cy="435"/>
            </a:xfrm>
          </p:grpSpPr>
          <p:sp>
            <p:nvSpPr>
              <p:cNvPr id="117811" name="Freeform 51"/>
              <p:cNvSpPr>
                <a:spLocks/>
              </p:cNvSpPr>
              <p:nvPr/>
            </p:nvSpPr>
            <p:spPr bwMode="auto">
              <a:xfrm>
                <a:off x="144" y="1568"/>
                <a:ext cx="2720" cy="8"/>
              </a:xfrm>
              <a:custGeom>
                <a:avLst/>
                <a:gdLst>
                  <a:gd name="T0" fmla="*/ 0 w 2672"/>
                  <a:gd name="T1" fmla="*/ 8 h 8"/>
                  <a:gd name="T2" fmla="*/ 2672 w 2672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72" h="8">
                    <a:moveTo>
                      <a:pt x="0" y="8"/>
                    </a:moveTo>
                    <a:lnTo>
                      <a:pt x="267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12" name="Freeform 52"/>
              <p:cNvSpPr>
                <a:spLocks/>
              </p:cNvSpPr>
              <p:nvPr/>
            </p:nvSpPr>
            <p:spPr bwMode="auto">
              <a:xfrm>
                <a:off x="151" y="1993"/>
                <a:ext cx="2714" cy="10"/>
              </a:xfrm>
              <a:custGeom>
                <a:avLst/>
                <a:gdLst>
                  <a:gd name="T0" fmla="*/ 0 w 2856"/>
                  <a:gd name="T1" fmla="*/ 9 h 9"/>
                  <a:gd name="T2" fmla="*/ 2856 w 2856"/>
                  <a:gd name="T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56" h="9">
                    <a:moveTo>
                      <a:pt x="0" y="9"/>
                    </a:moveTo>
                    <a:lnTo>
                      <a:pt x="285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7813" name="Rectangle 53"/>
            <p:cNvSpPr>
              <a:spLocks noChangeArrowheads="1"/>
            </p:cNvSpPr>
            <p:nvPr/>
          </p:nvSpPr>
          <p:spPr bwMode="auto">
            <a:xfrm>
              <a:off x="-96" y="1584"/>
              <a:ext cx="9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80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По </a:t>
              </a:r>
            </a:p>
            <a:p>
              <a:r>
                <a:rPr lang="ru-RU" altLang="ru-RU" sz="180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расписанию</a:t>
              </a:r>
            </a:p>
          </p:txBody>
        </p:sp>
        <p:sp>
          <p:nvSpPr>
            <p:cNvPr id="117814" name="Rectangle 54"/>
            <p:cNvSpPr>
              <a:spLocks noChangeArrowheads="1"/>
            </p:cNvSpPr>
            <p:nvPr/>
          </p:nvSpPr>
          <p:spPr bwMode="auto">
            <a:xfrm>
              <a:off x="-96" y="2016"/>
              <a:ext cx="9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80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 увеличен.</a:t>
              </a:r>
            </a:p>
            <a:p>
              <a:r>
                <a:rPr lang="ru-RU" altLang="ru-RU" sz="180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скоростью</a:t>
              </a:r>
            </a:p>
          </p:txBody>
        </p:sp>
      </p:grpSp>
      <p:sp>
        <p:nvSpPr>
          <p:cNvPr id="117815" name="Text Box 55"/>
          <p:cNvSpPr txBox="1">
            <a:spLocks noChangeArrowheads="1"/>
          </p:cNvSpPr>
          <p:nvPr/>
        </p:nvSpPr>
        <p:spPr bwMode="auto">
          <a:xfrm>
            <a:off x="3124200" y="3460750"/>
            <a:ext cx="4953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</a:p>
        </p:txBody>
      </p:sp>
      <p:sp>
        <p:nvSpPr>
          <p:cNvPr id="117816" name="Text Box 56"/>
          <p:cNvSpPr txBox="1">
            <a:spLocks noChangeArrowheads="1"/>
          </p:cNvSpPr>
          <p:nvPr/>
        </p:nvSpPr>
        <p:spPr bwMode="auto">
          <a:xfrm>
            <a:off x="3124200" y="4070350"/>
            <a:ext cx="4953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</a:p>
        </p:txBody>
      </p:sp>
      <p:grpSp>
        <p:nvGrpSpPr>
          <p:cNvPr id="117834" name="Group 74"/>
          <p:cNvGrpSpPr>
            <a:grpSpLocks/>
          </p:cNvGrpSpPr>
          <p:nvPr/>
        </p:nvGrpSpPr>
        <p:grpSpPr bwMode="auto">
          <a:xfrm>
            <a:off x="203200" y="4622800"/>
            <a:ext cx="4733925" cy="669925"/>
            <a:chOff x="128" y="2508"/>
            <a:chExt cx="2982" cy="422"/>
          </a:xfrm>
        </p:grpSpPr>
        <p:sp>
          <p:nvSpPr>
            <p:cNvPr id="117821" name="Freeform 61"/>
            <p:cNvSpPr>
              <a:spLocks/>
            </p:cNvSpPr>
            <p:nvPr/>
          </p:nvSpPr>
          <p:spPr bwMode="auto">
            <a:xfrm>
              <a:off x="140" y="2508"/>
              <a:ext cx="2970" cy="420"/>
            </a:xfrm>
            <a:custGeom>
              <a:avLst/>
              <a:gdLst>
                <a:gd name="T0" fmla="*/ 0 w 2970"/>
                <a:gd name="T1" fmla="*/ 16 h 420"/>
                <a:gd name="T2" fmla="*/ 3 w 2970"/>
                <a:gd name="T3" fmla="*/ 418 h 420"/>
                <a:gd name="T4" fmla="*/ 2970 w 2970"/>
                <a:gd name="T5" fmla="*/ 420 h 420"/>
                <a:gd name="T6" fmla="*/ 2970 w 2970"/>
                <a:gd name="T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0" h="420">
                  <a:moveTo>
                    <a:pt x="0" y="16"/>
                  </a:moveTo>
                  <a:lnTo>
                    <a:pt x="3" y="418"/>
                  </a:lnTo>
                  <a:lnTo>
                    <a:pt x="2970" y="420"/>
                  </a:lnTo>
                  <a:lnTo>
                    <a:pt x="297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822" name="Freeform 62"/>
            <p:cNvSpPr>
              <a:spLocks/>
            </p:cNvSpPr>
            <p:nvPr/>
          </p:nvSpPr>
          <p:spPr bwMode="auto">
            <a:xfrm>
              <a:off x="1108" y="2520"/>
              <a:ext cx="2" cy="410"/>
            </a:xfrm>
            <a:custGeom>
              <a:avLst/>
              <a:gdLst>
                <a:gd name="T0" fmla="*/ 0 w 2"/>
                <a:gd name="T1" fmla="*/ 0 h 410"/>
                <a:gd name="T2" fmla="*/ 2 w 2"/>
                <a:gd name="T3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10">
                  <a:moveTo>
                    <a:pt x="0" y="0"/>
                  </a:moveTo>
                  <a:lnTo>
                    <a:pt x="2" y="41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823" name="Freeform 63"/>
            <p:cNvSpPr>
              <a:spLocks/>
            </p:cNvSpPr>
            <p:nvPr/>
          </p:nvSpPr>
          <p:spPr bwMode="auto">
            <a:xfrm>
              <a:off x="2402" y="2512"/>
              <a:ext cx="2" cy="416"/>
            </a:xfrm>
            <a:custGeom>
              <a:avLst/>
              <a:gdLst>
                <a:gd name="T0" fmla="*/ 0 w 2"/>
                <a:gd name="T1" fmla="*/ 0 h 416"/>
                <a:gd name="T2" fmla="*/ 2 w 2"/>
                <a:gd name="T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16">
                  <a:moveTo>
                    <a:pt x="0" y="0"/>
                  </a:moveTo>
                  <a:lnTo>
                    <a:pt x="2" y="4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824" name="Rectangle 64"/>
            <p:cNvSpPr>
              <a:spLocks noChangeArrowheads="1"/>
            </p:cNvSpPr>
            <p:nvPr/>
          </p:nvSpPr>
          <p:spPr bwMode="auto">
            <a:xfrm>
              <a:off x="128" y="2625"/>
              <a:ext cx="9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80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Остановка </a:t>
              </a:r>
            </a:p>
          </p:txBody>
        </p:sp>
      </p:grpSp>
      <p:grpSp>
        <p:nvGrpSpPr>
          <p:cNvPr id="117832" name="Group 72"/>
          <p:cNvGrpSpPr>
            <a:grpSpLocks/>
          </p:cNvGrpSpPr>
          <p:nvPr/>
        </p:nvGrpSpPr>
        <p:grpSpPr bwMode="auto">
          <a:xfrm>
            <a:off x="4067175" y="4591050"/>
            <a:ext cx="495300" cy="730250"/>
            <a:chOff x="2562" y="2520"/>
            <a:chExt cx="312" cy="460"/>
          </a:xfrm>
        </p:grpSpPr>
        <p:sp>
          <p:nvSpPr>
            <p:cNvPr id="117828" name="Text Box 68"/>
            <p:cNvSpPr txBox="1">
              <a:spLocks noChangeArrowheads="1"/>
            </p:cNvSpPr>
            <p:nvPr/>
          </p:nvSpPr>
          <p:spPr bwMode="auto">
            <a:xfrm>
              <a:off x="2568" y="2520"/>
              <a:ext cx="26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1</a:t>
              </a:r>
            </a:p>
          </p:txBody>
        </p:sp>
        <p:sp>
          <p:nvSpPr>
            <p:cNvPr id="117829" name="Freeform 69"/>
            <p:cNvSpPr>
              <a:spLocks/>
            </p:cNvSpPr>
            <p:nvPr/>
          </p:nvSpPr>
          <p:spPr bwMode="auto">
            <a:xfrm>
              <a:off x="2616" y="2759"/>
              <a:ext cx="184" cy="1"/>
            </a:xfrm>
            <a:custGeom>
              <a:avLst/>
              <a:gdLst>
                <a:gd name="T0" fmla="*/ 0 w 184"/>
                <a:gd name="T1" fmla="*/ 0 h 1"/>
                <a:gd name="T2" fmla="*/ 184 w 184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4" h="1">
                  <a:moveTo>
                    <a:pt x="0" y="0"/>
                  </a:moveTo>
                  <a:lnTo>
                    <a:pt x="1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830" name="Text Box 70"/>
            <p:cNvSpPr txBox="1">
              <a:spLocks noChangeArrowheads="1"/>
            </p:cNvSpPr>
            <p:nvPr/>
          </p:nvSpPr>
          <p:spPr bwMode="auto">
            <a:xfrm>
              <a:off x="2562" y="2711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12</a:t>
              </a:r>
            </a:p>
          </p:txBody>
        </p:sp>
      </p:grpSp>
      <p:sp>
        <p:nvSpPr>
          <p:cNvPr id="117833" name="Text Box 73"/>
          <p:cNvSpPr txBox="1">
            <a:spLocks noChangeArrowheads="1"/>
          </p:cNvSpPr>
          <p:nvPr/>
        </p:nvSpPr>
        <p:spPr bwMode="auto">
          <a:xfrm>
            <a:off x="3886200" y="4756150"/>
            <a:ext cx="8667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5 </a:t>
            </a:r>
            <a:r>
              <a:rPr lang="ru-RU" alt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мин</a:t>
            </a:r>
          </a:p>
        </p:txBody>
      </p:sp>
      <p:grpSp>
        <p:nvGrpSpPr>
          <p:cNvPr id="117842" name="Group 82"/>
          <p:cNvGrpSpPr>
            <a:grpSpLocks/>
          </p:cNvGrpSpPr>
          <p:nvPr/>
        </p:nvGrpSpPr>
        <p:grpSpPr bwMode="auto">
          <a:xfrm>
            <a:off x="5029200" y="3232150"/>
            <a:ext cx="3390900" cy="1981200"/>
            <a:chOff x="3216" y="1632"/>
            <a:chExt cx="2136" cy="1248"/>
          </a:xfrm>
        </p:grpSpPr>
        <p:sp>
          <p:nvSpPr>
            <p:cNvPr id="117835" name="AutoShape 75"/>
            <p:cNvSpPr>
              <a:spLocks/>
            </p:cNvSpPr>
            <p:nvPr/>
          </p:nvSpPr>
          <p:spPr bwMode="auto">
            <a:xfrm>
              <a:off x="3216" y="1632"/>
              <a:ext cx="96" cy="1248"/>
            </a:xfrm>
            <a:prstGeom prst="rightBrace">
              <a:avLst>
                <a:gd name="adj1" fmla="val 10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7840" name="Group 80"/>
            <p:cNvGrpSpPr>
              <a:grpSpLocks/>
            </p:cNvGrpSpPr>
            <p:nvPr/>
          </p:nvGrpSpPr>
          <p:grpSpPr bwMode="auto">
            <a:xfrm>
              <a:off x="3408" y="2016"/>
              <a:ext cx="459" cy="460"/>
              <a:chOff x="3942" y="2976"/>
              <a:chExt cx="459" cy="460"/>
            </a:xfrm>
          </p:grpSpPr>
          <p:sp>
            <p:nvSpPr>
              <p:cNvPr id="117837" name="Text Box 77"/>
              <p:cNvSpPr txBox="1">
                <a:spLocks noChangeArrowheads="1"/>
              </p:cNvSpPr>
              <p:nvPr/>
            </p:nvSpPr>
            <p:spPr bwMode="auto">
              <a:xfrm>
                <a:off x="3942" y="2976"/>
                <a:ext cx="45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2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120</a:t>
                </a:r>
              </a:p>
            </p:txBody>
          </p:sp>
          <p:sp>
            <p:nvSpPr>
              <p:cNvPr id="117838" name="Freeform 78"/>
              <p:cNvSpPr>
                <a:spLocks/>
              </p:cNvSpPr>
              <p:nvPr/>
            </p:nvSpPr>
            <p:spPr bwMode="auto">
              <a:xfrm>
                <a:off x="4032" y="3215"/>
                <a:ext cx="320" cy="1"/>
              </a:xfrm>
              <a:custGeom>
                <a:avLst/>
                <a:gdLst>
                  <a:gd name="T0" fmla="*/ 0 w 320"/>
                  <a:gd name="T1" fmla="*/ 0 h 1"/>
                  <a:gd name="T2" fmla="*/ 320 w 320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0" h="1">
                    <a:moveTo>
                      <a:pt x="0" y="0"/>
                    </a:moveTo>
                    <a:lnTo>
                      <a:pt x="320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39" name="Text Box 79"/>
              <p:cNvSpPr txBox="1">
                <a:spLocks noChangeArrowheads="1"/>
              </p:cNvSpPr>
              <p:nvPr/>
            </p:nvSpPr>
            <p:spPr bwMode="auto">
              <a:xfrm>
                <a:off x="4082" y="3167"/>
                <a:ext cx="214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2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х</a:t>
                </a:r>
              </a:p>
            </p:txBody>
          </p:sp>
        </p:grpSp>
        <p:sp>
          <p:nvSpPr>
            <p:cNvPr id="117841" name="Text Box 81"/>
            <p:cNvSpPr txBox="1">
              <a:spLocks noChangeArrowheads="1"/>
            </p:cNvSpPr>
            <p:nvPr/>
          </p:nvSpPr>
          <p:spPr bwMode="auto">
            <a:xfrm>
              <a:off x="3888" y="2016"/>
              <a:ext cx="14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800" b="0"/>
                <a:t>Время на весь путь </a:t>
              </a:r>
            </a:p>
            <a:p>
              <a:r>
                <a:rPr lang="ru-RU" altLang="ru-RU" sz="1800" b="0"/>
                <a:t>по расписанию</a:t>
              </a:r>
            </a:p>
          </p:txBody>
        </p:sp>
      </p:grpSp>
      <p:sp>
        <p:nvSpPr>
          <p:cNvPr id="117847" name="Freeform 87"/>
          <p:cNvSpPr>
            <a:spLocks/>
          </p:cNvSpPr>
          <p:nvPr/>
        </p:nvSpPr>
        <p:spPr bwMode="auto">
          <a:xfrm>
            <a:off x="700493" y="776164"/>
            <a:ext cx="8407400" cy="609600"/>
          </a:xfrm>
          <a:custGeom>
            <a:avLst/>
            <a:gdLst>
              <a:gd name="T0" fmla="*/ 5184 w 5296"/>
              <a:gd name="T1" fmla="*/ 0 h 384"/>
              <a:gd name="T2" fmla="*/ 5296 w 5296"/>
              <a:gd name="T3" fmla="*/ 192 h 384"/>
              <a:gd name="T4" fmla="*/ 3696 w 5296"/>
              <a:gd name="T5" fmla="*/ 192 h 384"/>
              <a:gd name="T6" fmla="*/ 3840 w 5296"/>
              <a:gd name="T7" fmla="*/ 384 h 384"/>
              <a:gd name="T8" fmla="*/ 0 w 5296"/>
              <a:gd name="T9" fmla="*/ 376 h 384"/>
              <a:gd name="T10" fmla="*/ 72 w 5296"/>
              <a:gd name="T11" fmla="*/ 184 h 384"/>
              <a:gd name="T12" fmla="*/ 2912 w 5296"/>
              <a:gd name="T13" fmla="*/ 176 h 384"/>
              <a:gd name="T14" fmla="*/ 2816 w 5296"/>
              <a:gd name="T15" fmla="*/ 0 h 384"/>
              <a:gd name="T16" fmla="*/ 5184 w 5296"/>
              <a:gd name="T17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96" h="384">
                <a:moveTo>
                  <a:pt x="5184" y="0"/>
                </a:moveTo>
                <a:lnTo>
                  <a:pt x="5296" y="192"/>
                </a:lnTo>
                <a:lnTo>
                  <a:pt x="3696" y="192"/>
                </a:lnTo>
                <a:lnTo>
                  <a:pt x="3840" y="384"/>
                </a:lnTo>
                <a:lnTo>
                  <a:pt x="0" y="376"/>
                </a:lnTo>
                <a:lnTo>
                  <a:pt x="72" y="184"/>
                </a:lnTo>
                <a:lnTo>
                  <a:pt x="2912" y="176"/>
                </a:lnTo>
                <a:lnTo>
                  <a:pt x="2816" y="0"/>
                </a:lnTo>
                <a:lnTo>
                  <a:pt x="5184" y="0"/>
                </a:lnTo>
                <a:close/>
              </a:path>
            </a:pathLst>
          </a:custGeom>
          <a:gradFill rotWithShape="1">
            <a:gsLst>
              <a:gs pos="0">
                <a:srgbClr val="FF99FF">
                  <a:alpha val="17999"/>
                </a:srgbClr>
              </a:gs>
              <a:gs pos="50000">
                <a:srgbClr val="FF0000">
                  <a:alpha val="31000"/>
                </a:srgbClr>
              </a:gs>
              <a:gs pos="100000">
                <a:srgbClr val="FF99FF">
                  <a:alpha val="17999"/>
                </a:srgbClr>
              </a:gs>
            </a:gsLst>
            <a:lin ang="18900000" scaled="1"/>
          </a:gradFill>
          <a:ln w="9525">
            <a:solidFill>
              <a:srgbClr val="FF0000">
                <a:alpha val="17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7784" name="Group 24"/>
          <p:cNvGrpSpPr>
            <a:grpSpLocks/>
          </p:cNvGrpSpPr>
          <p:nvPr/>
        </p:nvGrpSpPr>
        <p:grpSpPr bwMode="auto">
          <a:xfrm>
            <a:off x="4010025" y="2641600"/>
            <a:ext cx="584200" cy="641350"/>
            <a:chOff x="2608" y="1207"/>
            <a:chExt cx="368" cy="404"/>
          </a:xfrm>
        </p:grpSpPr>
        <p:sp>
          <p:nvSpPr>
            <p:cNvPr id="117785" name="Rectangle 25"/>
            <p:cNvSpPr>
              <a:spLocks noChangeArrowheads="1"/>
            </p:cNvSpPr>
            <p:nvPr/>
          </p:nvSpPr>
          <p:spPr bwMode="auto">
            <a:xfrm>
              <a:off x="2608" y="1207"/>
              <a:ext cx="2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600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en-US" altLang="ru-RU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,</a:t>
              </a:r>
              <a:endParaRPr lang="ru-RU" altLang="ru-RU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17786" name="Rectangle 26"/>
            <p:cNvSpPr>
              <a:spLocks noChangeArrowheads="1"/>
            </p:cNvSpPr>
            <p:nvPr/>
          </p:nvSpPr>
          <p:spPr bwMode="auto">
            <a:xfrm>
              <a:off x="2767" y="134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ч</a:t>
              </a:r>
            </a:p>
          </p:txBody>
        </p:sp>
      </p:grpSp>
      <p:grpSp>
        <p:nvGrpSpPr>
          <p:cNvPr id="117871" name="Group 111"/>
          <p:cNvGrpSpPr>
            <a:grpSpLocks/>
          </p:cNvGrpSpPr>
          <p:nvPr/>
        </p:nvGrpSpPr>
        <p:grpSpPr bwMode="auto">
          <a:xfrm>
            <a:off x="5257800" y="5380041"/>
            <a:ext cx="3014663" cy="874713"/>
            <a:chOff x="864" y="3081"/>
            <a:chExt cx="1899" cy="551"/>
          </a:xfrm>
        </p:grpSpPr>
        <p:grpSp>
          <p:nvGrpSpPr>
            <p:cNvPr id="117851" name="Group 91"/>
            <p:cNvGrpSpPr>
              <a:grpSpLocks/>
            </p:cNvGrpSpPr>
            <p:nvPr/>
          </p:nvGrpSpPr>
          <p:grpSpPr bwMode="auto">
            <a:xfrm>
              <a:off x="864" y="3120"/>
              <a:ext cx="312" cy="460"/>
              <a:chOff x="2376" y="1921"/>
              <a:chExt cx="312" cy="460"/>
            </a:xfrm>
          </p:grpSpPr>
          <p:sp>
            <p:nvSpPr>
              <p:cNvPr id="117852" name="Text Box 92"/>
              <p:cNvSpPr txBox="1">
                <a:spLocks noChangeArrowheads="1"/>
              </p:cNvSpPr>
              <p:nvPr/>
            </p:nvSpPr>
            <p:spPr bwMode="auto">
              <a:xfrm>
                <a:off x="2376" y="1921"/>
                <a:ext cx="31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2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60</a:t>
                </a:r>
              </a:p>
            </p:txBody>
          </p:sp>
          <p:sp>
            <p:nvSpPr>
              <p:cNvPr id="117853" name="Freeform 93"/>
              <p:cNvSpPr>
                <a:spLocks/>
              </p:cNvSpPr>
              <p:nvPr/>
            </p:nvSpPr>
            <p:spPr bwMode="auto">
              <a:xfrm>
                <a:off x="2384" y="2160"/>
                <a:ext cx="248" cy="1"/>
              </a:xfrm>
              <a:custGeom>
                <a:avLst/>
                <a:gdLst>
                  <a:gd name="T0" fmla="*/ 0 w 248"/>
                  <a:gd name="T1" fmla="*/ 0 h 1"/>
                  <a:gd name="T2" fmla="*/ 248 w 248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8" h="1">
                    <a:moveTo>
                      <a:pt x="0" y="0"/>
                    </a:moveTo>
                    <a:lnTo>
                      <a:pt x="24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54" name="Text Box 94"/>
              <p:cNvSpPr txBox="1">
                <a:spLocks noChangeArrowheads="1"/>
              </p:cNvSpPr>
              <p:nvPr/>
            </p:nvSpPr>
            <p:spPr bwMode="auto">
              <a:xfrm>
                <a:off x="2418" y="2112"/>
                <a:ext cx="214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2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х</a:t>
                </a:r>
              </a:p>
            </p:txBody>
          </p:sp>
        </p:grpSp>
        <p:sp>
          <p:nvSpPr>
            <p:cNvPr id="117856" name="Text Box 96"/>
            <p:cNvSpPr txBox="1">
              <a:spLocks noChangeArrowheads="1"/>
            </p:cNvSpPr>
            <p:nvPr/>
          </p:nvSpPr>
          <p:spPr bwMode="auto">
            <a:xfrm>
              <a:off x="1384" y="3120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60</a:t>
              </a:r>
            </a:p>
          </p:txBody>
        </p:sp>
        <p:sp>
          <p:nvSpPr>
            <p:cNvPr id="117857" name="Freeform 97"/>
            <p:cNvSpPr>
              <a:spLocks/>
            </p:cNvSpPr>
            <p:nvPr/>
          </p:nvSpPr>
          <p:spPr bwMode="auto">
            <a:xfrm>
              <a:off x="1352" y="3359"/>
              <a:ext cx="400" cy="1"/>
            </a:xfrm>
            <a:custGeom>
              <a:avLst/>
              <a:gdLst>
                <a:gd name="T0" fmla="*/ 0 w 400"/>
                <a:gd name="T1" fmla="*/ 0 h 1"/>
                <a:gd name="T2" fmla="*/ 400 w 40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0" h="1">
                  <a:moveTo>
                    <a:pt x="0" y="0"/>
                  </a:moveTo>
                  <a:lnTo>
                    <a:pt x="400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858" name="Text Box 98"/>
            <p:cNvSpPr txBox="1">
              <a:spLocks noChangeArrowheads="1"/>
            </p:cNvSpPr>
            <p:nvPr/>
          </p:nvSpPr>
          <p:spPr bwMode="auto">
            <a:xfrm>
              <a:off x="1296" y="3311"/>
              <a:ext cx="51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х+10</a:t>
              </a:r>
            </a:p>
          </p:txBody>
        </p:sp>
        <p:sp>
          <p:nvSpPr>
            <p:cNvPr id="117859" name="Text Box 99"/>
            <p:cNvSpPr txBox="1">
              <a:spLocks noChangeArrowheads="1"/>
            </p:cNvSpPr>
            <p:nvPr/>
          </p:nvSpPr>
          <p:spPr bwMode="auto">
            <a:xfrm>
              <a:off x="1120" y="3216"/>
              <a:ext cx="131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           +      </a:t>
              </a:r>
              <a:r>
                <a:rPr lang="ru-RU" altLang="ru-RU" sz="2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=</a:t>
              </a:r>
              <a:endParaRPr lang="ru-RU" altLang="ru-RU" sz="2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117860" name="Group 100"/>
            <p:cNvGrpSpPr>
              <a:grpSpLocks/>
            </p:cNvGrpSpPr>
            <p:nvPr/>
          </p:nvGrpSpPr>
          <p:grpSpPr bwMode="auto">
            <a:xfrm>
              <a:off x="1909" y="3081"/>
              <a:ext cx="312" cy="551"/>
              <a:chOff x="2551" y="2481"/>
              <a:chExt cx="312" cy="551"/>
            </a:xfrm>
          </p:grpSpPr>
          <p:sp>
            <p:nvSpPr>
              <p:cNvPr id="117861" name="Text Box 101"/>
              <p:cNvSpPr txBox="1">
                <a:spLocks noChangeArrowheads="1"/>
              </p:cNvSpPr>
              <p:nvPr/>
            </p:nvSpPr>
            <p:spPr bwMode="auto">
              <a:xfrm>
                <a:off x="2576" y="2481"/>
                <a:ext cx="26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2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1</a:t>
                </a:r>
              </a:p>
            </p:txBody>
          </p:sp>
          <p:sp>
            <p:nvSpPr>
              <p:cNvPr id="117862" name="Freeform 102"/>
              <p:cNvSpPr>
                <a:spLocks/>
              </p:cNvSpPr>
              <p:nvPr/>
            </p:nvSpPr>
            <p:spPr bwMode="auto">
              <a:xfrm>
                <a:off x="2616" y="2759"/>
                <a:ext cx="184" cy="1"/>
              </a:xfrm>
              <a:custGeom>
                <a:avLst/>
                <a:gdLst>
                  <a:gd name="T0" fmla="*/ 0 w 184"/>
                  <a:gd name="T1" fmla="*/ 0 h 1"/>
                  <a:gd name="T2" fmla="*/ 184 w 184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4" h="1">
                    <a:moveTo>
                      <a:pt x="0" y="0"/>
                    </a:moveTo>
                    <a:lnTo>
                      <a:pt x="1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63" name="Text Box 103"/>
              <p:cNvSpPr txBox="1">
                <a:spLocks noChangeArrowheads="1"/>
              </p:cNvSpPr>
              <p:nvPr/>
            </p:nvSpPr>
            <p:spPr bwMode="auto">
              <a:xfrm>
                <a:off x="2551" y="2763"/>
                <a:ext cx="31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2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12</a:t>
                </a:r>
              </a:p>
            </p:txBody>
          </p:sp>
        </p:grpSp>
        <p:grpSp>
          <p:nvGrpSpPr>
            <p:cNvPr id="117866" name="Group 106"/>
            <p:cNvGrpSpPr>
              <a:grpSpLocks/>
            </p:cNvGrpSpPr>
            <p:nvPr/>
          </p:nvGrpSpPr>
          <p:grpSpPr bwMode="auto">
            <a:xfrm>
              <a:off x="2304" y="3120"/>
              <a:ext cx="459" cy="460"/>
              <a:chOff x="3942" y="2976"/>
              <a:chExt cx="459" cy="460"/>
            </a:xfrm>
          </p:grpSpPr>
          <p:sp>
            <p:nvSpPr>
              <p:cNvPr id="117867" name="Text Box 107"/>
              <p:cNvSpPr txBox="1">
                <a:spLocks noChangeArrowheads="1"/>
              </p:cNvSpPr>
              <p:nvPr/>
            </p:nvSpPr>
            <p:spPr bwMode="auto">
              <a:xfrm>
                <a:off x="3942" y="2976"/>
                <a:ext cx="45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2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120</a:t>
                </a:r>
              </a:p>
            </p:txBody>
          </p:sp>
          <p:sp>
            <p:nvSpPr>
              <p:cNvPr id="117868" name="Freeform 108"/>
              <p:cNvSpPr>
                <a:spLocks/>
              </p:cNvSpPr>
              <p:nvPr/>
            </p:nvSpPr>
            <p:spPr bwMode="auto">
              <a:xfrm>
                <a:off x="4032" y="3215"/>
                <a:ext cx="320" cy="1"/>
              </a:xfrm>
              <a:custGeom>
                <a:avLst/>
                <a:gdLst>
                  <a:gd name="T0" fmla="*/ 0 w 320"/>
                  <a:gd name="T1" fmla="*/ 0 h 1"/>
                  <a:gd name="T2" fmla="*/ 320 w 320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0" h="1">
                    <a:moveTo>
                      <a:pt x="0" y="0"/>
                    </a:moveTo>
                    <a:lnTo>
                      <a:pt x="320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69" name="Text Box 109"/>
              <p:cNvSpPr txBox="1">
                <a:spLocks noChangeArrowheads="1"/>
              </p:cNvSpPr>
              <p:nvPr/>
            </p:nvSpPr>
            <p:spPr bwMode="auto">
              <a:xfrm>
                <a:off x="4082" y="3167"/>
                <a:ext cx="214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2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х</a:t>
                </a:r>
              </a:p>
            </p:txBody>
          </p:sp>
        </p:grpSp>
      </p:grpSp>
      <p:sp>
        <p:nvSpPr>
          <p:cNvPr id="96" name="Заголовок 1"/>
          <p:cNvSpPr txBox="1">
            <a:spLocks/>
          </p:cNvSpPr>
          <p:nvPr/>
        </p:nvSpPr>
        <p:spPr>
          <a:xfrm>
            <a:off x="0" y="2456"/>
            <a:ext cx="9144000" cy="237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</a:rPr>
              <a:t>Задачи на </a:t>
            </a:r>
            <a:r>
              <a:rPr lang="ru-RU" sz="1600" b="1" dirty="0" smtClean="0">
                <a:solidFill>
                  <a:srgbClr val="002060"/>
                </a:solidFill>
              </a:rPr>
              <a:t>движение по прямой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7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1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1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4" grpId="0"/>
      <p:bldP spid="117815" grpId="0"/>
      <p:bldP spid="117816" grpId="0"/>
      <p:bldP spid="117833" grpId="0"/>
      <p:bldP spid="117833" grpId="1"/>
      <p:bldP spid="1178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Рисунок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685800" cy="6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603" name="Group 3"/>
          <p:cNvGrpSpPr>
            <a:grpSpLocks/>
          </p:cNvGrpSpPr>
          <p:nvPr/>
        </p:nvGrpSpPr>
        <p:grpSpPr bwMode="auto">
          <a:xfrm>
            <a:off x="-685800" y="5511800"/>
            <a:ext cx="9812338" cy="1003300"/>
            <a:chOff x="-228" y="3472"/>
            <a:chExt cx="6181" cy="632"/>
          </a:xfrm>
        </p:grpSpPr>
        <p:sp>
          <p:nvSpPr>
            <p:cNvPr id="153604" name="Rectangle 4"/>
            <p:cNvSpPr>
              <a:spLocks noChangeArrowheads="1"/>
            </p:cNvSpPr>
            <p:nvPr/>
          </p:nvSpPr>
          <p:spPr bwMode="auto">
            <a:xfrm rot="-356004">
              <a:off x="-228" y="3674"/>
              <a:ext cx="6181" cy="223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4D4D4D"/>
                </a:gs>
                <a:gs pos="100000">
                  <a:srgbClr val="B2B2B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96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605" name="Freeform 5"/>
            <p:cNvSpPr>
              <a:spLocks/>
            </p:cNvSpPr>
            <p:nvPr/>
          </p:nvSpPr>
          <p:spPr bwMode="auto">
            <a:xfrm>
              <a:off x="-200" y="3472"/>
              <a:ext cx="6096" cy="632"/>
            </a:xfrm>
            <a:custGeom>
              <a:avLst/>
              <a:gdLst>
                <a:gd name="T0" fmla="*/ 0 w 6096"/>
                <a:gd name="T1" fmla="*/ 632 h 632"/>
                <a:gd name="T2" fmla="*/ 6096 w 6096"/>
                <a:gd name="T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96" h="632">
                  <a:moveTo>
                    <a:pt x="0" y="632"/>
                  </a:moveTo>
                  <a:lnTo>
                    <a:pt x="6096" y="0"/>
                  </a:lnTo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rgbClr val="4D4D4D"/>
                </a:gs>
                <a:gs pos="100000">
                  <a:srgbClr val="B2B2B2"/>
                </a:gs>
              </a:gsLst>
              <a:lin ang="18900000" scaled="1"/>
            </a:gradFill>
            <a:ln w="3810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3606" name="Group 6"/>
          <p:cNvGrpSpPr>
            <a:grpSpLocks/>
          </p:cNvGrpSpPr>
          <p:nvPr/>
        </p:nvGrpSpPr>
        <p:grpSpPr bwMode="auto">
          <a:xfrm>
            <a:off x="990600" y="5486400"/>
            <a:ext cx="825500" cy="760413"/>
            <a:chOff x="1136" y="3304"/>
            <a:chExt cx="520" cy="479"/>
          </a:xfrm>
        </p:grpSpPr>
        <p:grpSp>
          <p:nvGrpSpPr>
            <p:cNvPr id="153607" name="Group 7"/>
            <p:cNvGrpSpPr>
              <a:grpSpLocks/>
            </p:cNvGrpSpPr>
            <p:nvPr/>
          </p:nvGrpSpPr>
          <p:grpSpPr bwMode="auto">
            <a:xfrm>
              <a:off x="1173" y="3687"/>
              <a:ext cx="207" cy="96"/>
              <a:chOff x="1792" y="4000"/>
              <a:chExt cx="352" cy="160"/>
            </a:xfrm>
          </p:grpSpPr>
          <p:sp>
            <p:nvSpPr>
              <p:cNvPr id="153608" name="Oval 8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609" name="Oval 9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610" name="Oval 10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611" name="Freeform 11"/>
            <p:cNvSpPr>
              <a:spLocks/>
            </p:cNvSpPr>
            <p:nvPr/>
          </p:nvSpPr>
          <p:spPr bwMode="auto">
            <a:xfrm>
              <a:off x="1213" y="3360"/>
              <a:ext cx="323" cy="340"/>
            </a:xfrm>
            <a:custGeom>
              <a:avLst/>
              <a:gdLst>
                <a:gd name="T0" fmla="*/ 0 w 419"/>
                <a:gd name="T1" fmla="*/ 254 h 488"/>
                <a:gd name="T2" fmla="*/ 75 w 419"/>
                <a:gd name="T3" fmla="*/ 256 h 488"/>
                <a:gd name="T4" fmla="*/ 72 w 419"/>
                <a:gd name="T5" fmla="*/ 488 h 488"/>
                <a:gd name="T6" fmla="*/ 75 w 419"/>
                <a:gd name="T7" fmla="*/ 256 h 488"/>
                <a:gd name="T8" fmla="*/ 412 w 419"/>
                <a:gd name="T9" fmla="*/ 258 h 488"/>
                <a:gd name="T10" fmla="*/ 369 w 419"/>
                <a:gd name="T11" fmla="*/ 142 h 488"/>
                <a:gd name="T12" fmla="*/ 419 w 419"/>
                <a:gd name="T13" fmla="*/ 0 h 488"/>
                <a:gd name="T14" fmla="*/ 1 w 419"/>
                <a:gd name="T15" fmla="*/ 0 h 488"/>
                <a:gd name="T16" fmla="*/ 3 w 419"/>
                <a:gd name="T17" fmla="*/ 26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488">
                  <a:moveTo>
                    <a:pt x="0" y="254"/>
                  </a:moveTo>
                  <a:lnTo>
                    <a:pt x="75" y="256"/>
                  </a:lnTo>
                  <a:lnTo>
                    <a:pt x="72" y="488"/>
                  </a:lnTo>
                  <a:lnTo>
                    <a:pt x="75" y="256"/>
                  </a:lnTo>
                  <a:lnTo>
                    <a:pt x="412" y="258"/>
                  </a:lnTo>
                  <a:lnTo>
                    <a:pt x="369" y="142"/>
                  </a:lnTo>
                  <a:lnTo>
                    <a:pt x="419" y="0"/>
                  </a:lnTo>
                  <a:lnTo>
                    <a:pt x="1" y="0"/>
                  </a:lnTo>
                  <a:lnTo>
                    <a:pt x="3" y="264"/>
                  </a:lnTo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53612" name="Text Box 12"/>
            <p:cNvSpPr txBox="1">
              <a:spLocks noChangeArrowheads="1"/>
            </p:cNvSpPr>
            <p:nvPr/>
          </p:nvSpPr>
          <p:spPr bwMode="auto">
            <a:xfrm>
              <a:off x="1136" y="3304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400" b="1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altLang="ru-RU" sz="2400" b="1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1ч</a:t>
              </a:r>
              <a:r>
                <a:rPr lang="en-US" altLang="ru-RU" sz="2400" b="1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ru-RU" altLang="ru-RU" sz="24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53659" name="Group 59"/>
          <p:cNvGrpSpPr>
            <a:grpSpLocks/>
          </p:cNvGrpSpPr>
          <p:nvPr/>
        </p:nvGrpSpPr>
        <p:grpSpPr bwMode="auto">
          <a:xfrm>
            <a:off x="7543800" y="4191000"/>
            <a:ext cx="1400175" cy="546100"/>
            <a:chOff x="4752" y="2928"/>
            <a:chExt cx="882" cy="344"/>
          </a:xfrm>
        </p:grpSpPr>
        <p:grpSp>
          <p:nvGrpSpPr>
            <p:cNvPr id="153660" name="Group 60"/>
            <p:cNvGrpSpPr>
              <a:grpSpLocks/>
            </p:cNvGrpSpPr>
            <p:nvPr/>
          </p:nvGrpSpPr>
          <p:grpSpPr bwMode="auto">
            <a:xfrm>
              <a:off x="4752" y="3024"/>
              <a:ext cx="882" cy="248"/>
              <a:chOff x="1920" y="1722"/>
              <a:chExt cx="1650" cy="536"/>
            </a:xfrm>
          </p:grpSpPr>
          <p:sp>
            <p:nvSpPr>
              <p:cNvPr id="153661" name="Freeform 61"/>
              <p:cNvSpPr>
                <a:spLocks/>
              </p:cNvSpPr>
              <p:nvPr/>
            </p:nvSpPr>
            <p:spPr bwMode="auto">
              <a:xfrm>
                <a:off x="1920" y="1774"/>
                <a:ext cx="1650" cy="242"/>
              </a:xfrm>
              <a:custGeom>
                <a:avLst/>
                <a:gdLst>
                  <a:gd name="T0" fmla="*/ 480 w 1650"/>
                  <a:gd name="T1" fmla="*/ 242 h 242"/>
                  <a:gd name="T2" fmla="*/ 0 w 1650"/>
                  <a:gd name="T3" fmla="*/ 242 h 242"/>
                  <a:gd name="T4" fmla="*/ 192 w 1650"/>
                  <a:gd name="T5" fmla="*/ 2 h 242"/>
                  <a:gd name="T6" fmla="*/ 1410 w 1650"/>
                  <a:gd name="T7" fmla="*/ 0 h 242"/>
                  <a:gd name="T8" fmla="*/ 1650 w 1650"/>
                  <a:gd name="T9" fmla="*/ 232 h 242"/>
                  <a:gd name="T10" fmla="*/ 1152 w 1650"/>
                  <a:gd name="T11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0" h="242">
                    <a:moveTo>
                      <a:pt x="480" y="242"/>
                    </a:moveTo>
                    <a:lnTo>
                      <a:pt x="0" y="242"/>
                    </a:lnTo>
                    <a:lnTo>
                      <a:pt x="192" y="2"/>
                    </a:lnTo>
                    <a:lnTo>
                      <a:pt x="1410" y="0"/>
                    </a:lnTo>
                    <a:lnTo>
                      <a:pt x="1650" y="232"/>
                    </a:lnTo>
                    <a:lnTo>
                      <a:pt x="1152" y="242"/>
                    </a:lnTo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662" name="Freeform 62"/>
              <p:cNvSpPr>
                <a:spLocks/>
              </p:cNvSpPr>
              <p:nvPr/>
            </p:nvSpPr>
            <p:spPr bwMode="auto">
              <a:xfrm>
                <a:off x="1982" y="2256"/>
                <a:ext cx="1516" cy="2"/>
              </a:xfrm>
              <a:custGeom>
                <a:avLst/>
                <a:gdLst>
                  <a:gd name="T0" fmla="*/ 1516 w 1516"/>
                  <a:gd name="T1" fmla="*/ 2 h 2"/>
                  <a:gd name="T2" fmla="*/ 0 w 1516"/>
                  <a:gd name="T3" fmla="*/ 2 h 2"/>
                  <a:gd name="T4" fmla="*/ 34 w 1516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16" h="2">
                    <a:moveTo>
                      <a:pt x="1516" y="2"/>
                    </a:moveTo>
                    <a:lnTo>
                      <a:pt x="0" y="2"/>
                    </a:lnTo>
                    <a:lnTo>
                      <a:pt x="34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663" name="Freeform 63"/>
              <p:cNvSpPr>
                <a:spLocks/>
              </p:cNvSpPr>
              <p:nvPr/>
            </p:nvSpPr>
            <p:spPr bwMode="auto">
              <a:xfrm>
                <a:off x="2034" y="1738"/>
                <a:ext cx="1422" cy="518"/>
              </a:xfrm>
              <a:custGeom>
                <a:avLst/>
                <a:gdLst>
                  <a:gd name="T0" fmla="*/ 8 w 1422"/>
                  <a:gd name="T1" fmla="*/ 512 h 518"/>
                  <a:gd name="T2" fmla="*/ 0 w 1422"/>
                  <a:gd name="T3" fmla="*/ 300 h 518"/>
                  <a:gd name="T4" fmla="*/ 372 w 1422"/>
                  <a:gd name="T5" fmla="*/ 300 h 518"/>
                  <a:gd name="T6" fmla="*/ 366 w 1422"/>
                  <a:gd name="T7" fmla="*/ 230 h 518"/>
                  <a:gd name="T8" fmla="*/ 692 w 1422"/>
                  <a:gd name="T9" fmla="*/ 0 h 518"/>
                  <a:gd name="T10" fmla="*/ 1024 w 1422"/>
                  <a:gd name="T11" fmla="*/ 208 h 518"/>
                  <a:gd name="T12" fmla="*/ 1024 w 1422"/>
                  <a:gd name="T13" fmla="*/ 272 h 518"/>
                  <a:gd name="T14" fmla="*/ 1422 w 1422"/>
                  <a:gd name="T15" fmla="*/ 278 h 518"/>
                  <a:gd name="T16" fmla="*/ 1422 w 1422"/>
                  <a:gd name="T17" fmla="*/ 51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2" h="518">
                    <a:moveTo>
                      <a:pt x="8" y="512"/>
                    </a:moveTo>
                    <a:lnTo>
                      <a:pt x="0" y="300"/>
                    </a:lnTo>
                    <a:lnTo>
                      <a:pt x="372" y="300"/>
                    </a:lnTo>
                    <a:lnTo>
                      <a:pt x="366" y="230"/>
                    </a:lnTo>
                    <a:lnTo>
                      <a:pt x="692" y="0"/>
                    </a:lnTo>
                    <a:lnTo>
                      <a:pt x="1024" y="208"/>
                    </a:lnTo>
                    <a:lnTo>
                      <a:pt x="1024" y="272"/>
                    </a:lnTo>
                    <a:lnTo>
                      <a:pt x="1422" y="278"/>
                    </a:lnTo>
                    <a:lnTo>
                      <a:pt x="1422" y="518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DDDDDD"/>
                  </a:gs>
                  <a:gs pos="100000">
                    <a:schemeClr val="bg1"/>
                  </a:gs>
                </a:gsLst>
                <a:lin ang="18900000" scaled="1"/>
              </a:gra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3664" name="Group 64"/>
              <p:cNvGrpSpPr>
                <a:grpSpLocks/>
              </p:cNvGrpSpPr>
              <p:nvPr/>
            </p:nvGrpSpPr>
            <p:grpSpPr bwMode="auto">
              <a:xfrm>
                <a:off x="2112" y="2064"/>
                <a:ext cx="240" cy="144"/>
                <a:chOff x="2112" y="2064"/>
                <a:chExt cx="240" cy="102"/>
              </a:xfrm>
            </p:grpSpPr>
            <p:sp>
              <p:nvSpPr>
                <p:cNvPr id="153665" name="Freeform 65"/>
                <p:cNvSpPr>
                  <a:spLocks/>
                </p:cNvSpPr>
                <p:nvPr/>
              </p:nvSpPr>
              <p:spPr bwMode="auto">
                <a:xfrm>
                  <a:off x="2112" y="2064"/>
                  <a:ext cx="240" cy="96"/>
                </a:xfrm>
                <a:custGeom>
                  <a:avLst/>
                  <a:gdLst>
                    <a:gd name="T0" fmla="*/ 0 w 240"/>
                    <a:gd name="T1" fmla="*/ 0 h 96"/>
                    <a:gd name="T2" fmla="*/ 240 w 240"/>
                    <a:gd name="T3" fmla="*/ 0 h 96"/>
                    <a:gd name="T4" fmla="*/ 240 w 240"/>
                    <a:gd name="T5" fmla="*/ 96 h 96"/>
                    <a:gd name="T6" fmla="*/ 0 w 240"/>
                    <a:gd name="T7" fmla="*/ 96 h 96"/>
                    <a:gd name="T8" fmla="*/ 0 w 240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0" h="96">
                      <a:moveTo>
                        <a:pt x="0" y="0"/>
                      </a:moveTo>
                      <a:lnTo>
                        <a:pt x="240" y="0"/>
                      </a:lnTo>
                      <a:lnTo>
                        <a:pt x="240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4BFFFB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666" name="Freeform 66"/>
                <p:cNvSpPr>
                  <a:spLocks/>
                </p:cNvSpPr>
                <p:nvPr/>
              </p:nvSpPr>
              <p:spPr bwMode="auto">
                <a:xfrm>
                  <a:off x="2234" y="2066"/>
                  <a:ext cx="1" cy="96"/>
                </a:xfrm>
                <a:custGeom>
                  <a:avLst/>
                  <a:gdLst>
                    <a:gd name="T0" fmla="*/ 0 w 1"/>
                    <a:gd name="T1" fmla="*/ 0 h 96"/>
                    <a:gd name="T2" fmla="*/ 0 w 1"/>
                    <a:gd name="T3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96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667" name="Freeform 67"/>
                <p:cNvSpPr>
                  <a:spLocks/>
                </p:cNvSpPr>
                <p:nvPr/>
              </p:nvSpPr>
              <p:spPr bwMode="auto">
                <a:xfrm>
                  <a:off x="2170" y="2066"/>
                  <a:ext cx="1" cy="100"/>
                </a:xfrm>
                <a:custGeom>
                  <a:avLst/>
                  <a:gdLst>
                    <a:gd name="T0" fmla="*/ 0 w 1"/>
                    <a:gd name="T1" fmla="*/ 0 h 100"/>
                    <a:gd name="T2" fmla="*/ 0 w 1"/>
                    <a:gd name="T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00">
                      <a:moveTo>
                        <a:pt x="0" y="0"/>
                      </a:moveTo>
                      <a:lnTo>
                        <a:pt x="0" y="10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668" name="Freeform 68"/>
                <p:cNvSpPr>
                  <a:spLocks/>
                </p:cNvSpPr>
                <p:nvPr/>
              </p:nvSpPr>
              <p:spPr bwMode="auto">
                <a:xfrm>
                  <a:off x="2294" y="2066"/>
                  <a:ext cx="4" cy="92"/>
                </a:xfrm>
                <a:custGeom>
                  <a:avLst/>
                  <a:gdLst>
                    <a:gd name="T0" fmla="*/ 0 w 4"/>
                    <a:gd name="T1" fmla="*/ 0 h 92"/>
                    <a:gd name="T2" fmla="*/ 4 w 4"/>
                    <a:gd name="T3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" h="92">
                      <a:moveTo>
                        <a:pt x="0" y="0"/>
                      </a:moveTo>
                      <a:lnTo>
                        <a:pt x="4" y="9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3669" name="Group 69"/>
              <p:cNvGrpSpPr>
                <a:grpSpLocks/>
              </p:cNvGrpSpPr>
              <p:nvPr/>
            </p:nvGrpSpPr>
            <p:grpSpPr bwMode="auto">
              <a:xfrm>
                <a:off x="3120" y="2064"/>
                <a:ext cx="240" cy="144"/>
                <a:chOff x="2112" y="2064"/>
                <a:chExt cx="240" cy="102"/>
              </a:xfrm>
            </p:grpSpPr>
            <p:sp>
              <p:nvSpPr>
                <p:cNvPr id="153670" name="Freeform 70"/>
                <p:cNvSpPr>
                  <a:spLocks/>
                </p:cNvSpPr>
                <p:nvPr/>
              </p:nvSpPr>
              <p:spPr bwMode="auto">
                <a:xfrm>
                  <a:off x="2112" y="2064"/>
                  <a:ext cx="240" cy="96"/>
                </a:xfrm>
                <a:custGeom>
                  <a:avLst/>
                  <a:gdLst>
                    <a:gd name="T0" fmla="*/ 0 w 240"/>
                    <a:gd name="T1" fmla="*/ 0 h 96"/>
                    <a:gd name="T2" fmla="*/ 240 w 240"/>
                    <a:gd name="T3" fmla="*/ 0 h 96"/>
                    <a:gd name="T4" fmla="*/ 240 w 240"/>
                    <a:gd name="T5" fmla="*/ 96 h 96"/>
                    <a:gd name="T6" fmla="*/ 0 w 240"/>
                    <a:gd name="T7" fmla="*/ 96 h 96"/>
                    <a:gd name="T8" fmla="*/ 0 w 240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0" h="96">
                      <a:moveTo>
                        <a:pt x="0" y="0"/>
                      </a:moveTo>
                      <a:lnTo>
                        <a:pt x="240" y="0"/>
                      </a:lnTo>
                      <a:lnTo>
                        <a:pt x="240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4BFFFB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671" name="Freeform 71"/>
                <p:cNvSpPr>
                  <a:spLocks/>
                </p:cNvSpPr>
                <p:nvPr/>
              </p:nvSpPr>
              <p:spPr bwMode="auto">
                <a:xfrm>
                  <a:off x="2234" y="2066"/>
                  <a:ext cx="1" cy="96"/>
                </a:xfrm>
                <a:custGeom>
                  <a:avLst/>
                  <a:gdLst>
                    <a:gd name="T0" fmla="*/ 0 w 1"/>
                    <a:gd name="T1" fmla="*/ 0 h 96"/>
                    <a:gd name="T2" fmla="*/ 0 w 1"/>
                    <a:gd name="T3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96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672" name="Freeform 72"/>
                <p:cNvSpPr>
                  <a:spLocks/>
                </p:cNvSpPr>
                <p:nvPr/>
              </p:nvSpPr>
              <p:spPr bwMode="auto">
                <a:xfrm>
                  <a:off x="2170" y="2066"/>
                  <a:ext cx="1" cy="100"/>
                </a:xfrm>
                <a:custGeom>
                  <a:avLst/>
                  <a:gdLst>
                    <a:gd name="T0" fmla="*/ 0 w 1"/>
                    <a:gd name="T1" fmla="*/ 0 h 100"/>
                    <a:gd name="T2" fmla="*/ 0 w 1"/>
                    <a:gd name="T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00">
                      <a:moveTo>
                        <a:pt x="0" y="0"/>
                      </a:moveTo>
                      <a:lnTo>
                        <a:pt x="0" y="10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673" name="Freeform 73"/>
                <p:cNvSpPr>
                  <a:spLocks/>
                </p:cNvSpPr>
                <p:nvPr/>
              </p:nvSpPr>
              <p:spPr bwMode="auto">
                <a:xfrm>
                  <a:off x="2294" y="2066"/>
                  <a:ext cx="4" cy="92"/>
                </a:xfrm>
                <a:custGeom>
                  <a:avLst/>
                  <a:gdLst>
                    <a:gd name="T0" fmla="*/ 0 w 4"/>
                    <a:gd name="T1" fmla="*/ 0 h 92"/>
                    <a:gd name="T2" fmla="*/ 4 w 4"/>
                    <a:gd name="T3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" h="92">
                      <a:moveTo>
                        <a:pt x="0" y="0"/>
                      </a:moveTo>
                      <a:lnTo>
                        <a:pt x="4" y="9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3674" name="Freeform 74"/>
              <p:cNvSpPr>
                <a:spLocks/>
              </p:cNvSpPr>
              <p:nvPr/>
            </p:nvSpPr>
            <p:spPr bwMode="auto">
              <a:xfrm>
                <a:off x="2514" y="2062"/>
                <a:ext cx="414" cy="196"/>
              </a:xfrm>
              <a:custGeom>
                <a:avLst/>
                <a:gdLst>
                  <a:gd name="T0" fmla="*/ 0 w 414"/>
                  <a:gd name="T1" fmla="*/ 196 h 196"/>
                  <a:gd name="T2" fmla="*/ 0 w 414"/>
                  <a:gd name="T3" fmla="*/ 180 h 196"/>
                  <a:gd name="T4" fmla="*/ 0 w 414"/>
                  <a:gd name="T5" fmla="*/ 0 h 196"/>
                  <a:gd name="T6" fmla="*/ 414 w 414"/>
                  <a:gd name="T7" fmla="*/ 2 h 196"/>
                  <a:gd name="T8" fmla="*/ 414 w 414"/>
                  <a:gd name="T9" fmla="*/ 194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196">
                    <a:moveTo>
                      <a:pt x="0" y="196"/>
                    </a:moveTo>
                    <a:cubicBezTo>
                      <a:pt x="0" y="191"/>
                      <a:pt x="0" y="185"/>
                      <a:pt x="0" y="180"/>
                    </a:cubicBezTo>
                    <a:lnTo>
                      <a:pt x="0" y="0"/>
                    </a:lnTo>
                    <a:lnTo>
                      <a:pt x="414" y="2"/>
                    </a:lnTo>
                    <a:lnTo>
                      <a:pt x="414" y="194"/>
                    </a:lnTo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675" name="Freeform 75"/>
              <p:cNvSpPr>
                <a:spLocks/>
              </p:cNvSpPr>
              <p:nvPr/>
            </p:nvSpPr>
            <p:spPr bwMode="auto">
              <a:xfrm>
                <a:off x="2592" y="2064"/>
                <a:ext cx="288" cy="192"/>
              </a:xfrm>
              <a:custGeom>
                <a:avLst/>
                <a:gdLst>
                  <a:gd name="T0" fmla="*/ 0 w 288"/>
                  <a:gd name="T1" fmla="*/ 192 h 192"/>
                  <a:gd name="T2" fmla="*/ 0 w 288"/>
                  <a:gd name="T3" fmla="*/ 0 h 192"/>
                  <a:gd name="T4" fmla="*/ 288 w 288"/>
                  <a:gd name="T5" fmla="*/ 0 h 192"/>
                  <a:gd name="T6" fmla="*/ 288 w 288"/>
                  <a:gd name="T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8" h="192">
                    <a:moveTo>
                      <a:pt x="0" y="192"/>
                    </a:moveTo>
                    <a:lnTo>
                      <a:pt x="0" y="0"/>
                    </a:lnTo>
                    <a:lnTo>
                      <a:pt x="288" y="0"/>
                    </a:lnTo>
                    <a:lnTo>
                      <a:pt x="288" y="192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B2B2B2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676" name="Freeform 76"/>
              <p:cNvSpPr>
                <a:spLocks/>
              </p:cNvSpPr>
              <p:nvPr/>
            </p:nvSpPr>
            <p:spPr bwMode="auto">
              <a:xfrm>
                <a:off x="2688" y="2112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gradFill rotWithShape="1">
                <a:gsLst>
                  <a:gs pos="0">
                    <a:srgbClr val="0099FF"/>
                  </a:gs>
                  <a:gs pos="100000">
                    <a:srgbClr val="0066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3677" name="Group 77"/>
              <p:cNvGrpSpPr>
                <a:grpSpLocks/>
              </p:cNvGrpSpPr>
              <p:nvPr/>
            </p:nvGrpSpPr>
            <p:grpSpPr bwMode="auto">
              <a:xfrm>
                <a:off x="2638" y="1824"/>
                <a:ext cx="194" cy="192"/>
                <a:chOff x="2736" y="2400"/>
                <a:chExt cx="194" cy="144"/>
              </a:xfrm>
            </p:grpSpPr>
            <p:sp>
              <p:nvSpPr>
                <p:cNvPr id="153678" name="Freeform 78"/>
                <p:cNvSpPr>
                  <a:spLocks/>
                </p:cNvSpPr>
                <p:nvPr/>
              </p:nvSpPr>
              <p:spPr bwMode="auto">
                <a:xfrm>
                  <a:off x="2750" y="2405"/>
                  <a:ext cx="177" cy="75"/>
                </a:xfrm>
                <a:custGeom>
                  <a:avLst/>
                  <a:gdLst>
                    <a:gd name="T0" fmla="*/ 0 w 177"/>
                    <a:gd name="T1" fmla="*/ 69 h 75"/>
                    <a:gd name="T2" fmla="*/ 84 w 177"/>
                    <a:gd name="T3" fmla="*/ 69 h 75"/>
                    <a:gd name="T4" fmla="*/ 176 w 177"/>
                    <a:gd name="T5" fmla="*/ 61 h 75"/>
                    <a:gd name="T6" fmla="*/ 88 w 177"/>
                    <a:gd name="T7" fmla="*/ 5 h 75"/>
                    <a:gd name="T8" fmla="*/ 16 w 177"/>
                    <a:gd name="T9" fmla="*/ 33 h 75"/>
                    <a:gd name="T10" fmla="*/ 0 w 177"/>
                    <a:gd name="T11" fmla="*/ 69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7" h="75">
                      <a:moveTo>
                        <a:pt x="0" y="69"/>
                      </a:moveTo>
                      <a:cubicBezTo>
                        <a:pt x="8" y="75"/>
                        <a:pt x="55" y="70"/>
                        <a:pt x="84" y="69"/>
                      </a:cubicBezTo>
                      <a:cubicBezTo>
                        <a:pt x="113" y="68"/>
                        <a:pt x="175" y="72"/>
                        <a:pt x="176" y="61"/>
                      </a:cubicBezTo>
                      <a:cubicBezTo>
                        <a:pt x="177" y="50"/>
                        <a:pt x="115" y="10"/>
                        <a:pt x="88" y="5"/>
                      </a:cubicBezTo>
                      <a:cubicBezTo>
                        <a:pt x="61" y="0"/>
                        <a:pt x="31" y="22"/>
                        <a:pt x="16" y="33"/>
                      </a:cubicBezTo>
                      <a:cubicBezTo>
                        <a:pt x="1" y="44"/>
                        <a:pt x="3" y="62"/>
                        <a:pt x="0" y="6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4BFFFB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679" name="AutoShape 79"/>
                <p:cNvSpPr>
                  <a:spLocks noChangeArrowheads="1"/>
                </p:cNvSpPr>
                <p:nvPr/>
              </p:nvSpPr>
              <p:spPr bwMode="auto">
                <a:xfrm>
                  <a:off x="2736" y="2400"/>
                  <a:ext cx="192" cy="144"/>
                </a:xfrm>
                <a:custGeom>
                  <a:avLst/>
                  <a:gdLst>
                    <a:gd name="G0" fmla="+- 855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8550"/>
                    <a:gd name="G18" fmla="*/ 855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855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855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125 w 21600"/>
                    <a:gd name="T15" fmla="*/ 10800 h 21600"/>
                    <a:gd name="T16" fmla="*/ 10800 w 21600"/>
                    <a:gd name="T17" fmla="*/ 2250 h 21600"/>
                    <a:gd name="T18" fmla="*/ 20475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2250" y="10800"/>
                      </a:moveTo>
                      <a:cubicBezTo>
                        <a:pt x="2250" y="6077"/>
                        <a:pt x="6077" y="2250"/>
                        <a:pt x="10800" y="2250"/>
                      </a:cubicBezTo>
                      <a:cubicBezTo>
                        <a:pt x="15522" y="2249"/>
                        <a:pt x="19349" y="6077"/>
                        <a:pt x="1935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680" name="Freeform 80"/>
                <p:cNvSpPr>
                  <a:spLocks/>
                </p:cNvSpPr>
                <p:nvPr/>
              </p:nvSpPr>
              <p:spPr bwMode="auto">
                <a:xfrm>
                  <a:off x="2742" y="2449"/>
                  <a:ext cx="188" cy="25"/>
                </a:xfrm>
                <a:custGeom>
                  <a:avLst/>
                  <a:gdLst>
                    <a:gd name="T0" fmla="*/ 0 w 188"/>
                    <a:gd name="T1" fmla="*/ 25 h 25"/>
                    <a:gd name="T2" fmla="*/ 188 w 188"/>
                    <a:gd name="T3" fmla="*/ 25 h 25"/>
                    <a:gd name="T4" fmla="*/ 186 w 188"/>
                    <a:gd name="T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8" h="25">
                      <a:moveTo>
                        <a:pt x="0" y="25"/>
                      </a:moveTo>
                      <a:lnTo>
                        <a:pt x="188" y="25"/>
                      </a:lnTo>
                      <a:lnTo>
                        <a:pt x="186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681" name="Freeform 81"/>
                <p:cNvSpPr>
                  <a:spLocks/>
                </p:cNvSpPr>
                <p:nvPr/>
              </p:nvSpPr>
              <p:spPr bwMode="auto">
                <a:xfrm>
                  <a:off x="2830" y="2414"/>
                  <a:ext cx="48" cy="60"/>
                </a:xfrm>
                <a:custGeom>
                  <a:avLst/>
                  <a:gdLst>
                    <a:gd name="T0" fmla="*/ 0 w 48"/>
                    <a:gd name="T1" fmla="*/ 0 h 60"/>
                    <a:gd name="T2" fmla="*/ 0 w 48"/>
                    <a:gd name="T3" fmla="*/ 60 h 60"/>
                    <a:gd name="T4" fmla="*/ 48 w 48"/>
                    <a:gd name="T5" fmla="*/ 16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60">
                      <a:moveTo>
                        <a:pt x="0" y="0"/>
                      </a:moveTo>
                      <a:lnTo>
                        <a:pt x="0" y="60"/>
                      </a:lnTo>
                      <a:lnTo>
                        <a:pt x="48" y="1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682" name="Freeform 82"/>
                <p:cNvSpPr>
                  <a:spLocks/>
                </p:cNvSpPr>
                <p:nvPr/>
              </p:nvSpPr>
              <p:spPr bwMode="auto">
                <a:xfrm>
                  <a:off x="2774" y="2434"/>
                  <a:ext cx="64" cy="40"/>
                </a:xfrm>
                <a:custGeom>
                  <a:avLst/>
                  <a:gdLst>
                    <a:gd name="T0" fmla="*/ 0 w 64"/>
                    <a:gd name="T1" fmla="*/ 0 h 40"/>
                    <a:gd name="T2" fmla="*/ 64 w 64"/>
                    <a:gd name="T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4" h="40">
                      <a:moveTo>
                        <a:pt x="0" y="0"/>
                      </a:moveTo>
                      <a:lnTo>
                        <a:pt x="64" y="4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3683" name="Group 83"/>
              <p:cNvGrpSpPr>
                <a:grpSpLocks/>
              </p:cNvGrpSpPr>
              <p:nvPr/>
            </p:nvGrpSpPr>
            <p:grpSpPr bwMode="auto">
              <a:xfrm>
                <a:off x="2086" y="1824"/>
                <a:ext cx="232" cy="192"/>
                <a:chOff x="2086" y="1824"/>
                <a:chExt cx="232" cy="192"/>
              </a:xfrm>
            </p:grpSpPr>
            <p:sp>
              <p:nvSpPr>
                <p:cNvPr id="153684" name="Freeform 84"/>
                <p:cNvSpPr>
                  <a:spLocks/>
                </p:cNvSpPr>
                <p:nvPr/>
              </p:nvSpPr>
              <p:spPr bwMode="auto">
                <a:xfrm>
                  <a:off x="2102" y="1824"/>
                  <a:ext cx="204" cy="134"/>
                </a:xfrm>
                <a:custGeom>
                  <a:avLst/>
                  <a:gdLst>
                    <a:gd name="T0" fmla="*/ 4 w 204"/>
                    <a:gd name="T1" fmla="*/ 134 h 134"/>
                    <a:gd name="T2" fmla="*/ 204 w 204"/>
                    <a:gd name="T3" fmla="*/ 134 h 134"/>
                    <a:gd name="T4" fmla="*/ 202 w 204"/>
                    <a:gd name="T5" fmla="*/ 96 h 134"/>
                    <a:gd name="T6" fmla="*/ 106 w 204"/>
                    <a:gd name="T7" fmla="*/ 0 h 134"/>
                    <a:gd name="T8" fmla="*/ 0 w 204"/>
                    <a:gd name="T9" fmla="*/ 86 h 134"/>
                    <a:gd name="T10" fmla="*/ 4 w 204"/>
                    <a:gd name="T1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4" h="134">
                      <a:moveTo>
                        <a:pt x="4" y="134"/>
                      </a:moveTo>
                      <a:lnTo>
                        <a:pt x="204" y="134"/>
                      </a:lnTo>
                      <a:lnTo>
                        <a:pt x="202" y="96"/>
                      </a:lnTo>
                      <a:lnTo>
                        <a:pt x="106" y="0"/>
                      </a:lnTo>
                      <a:lnTo>
                        <a:pt x="0" y="86"/>
                      </a:lnTo>
                      <a:lnTo>
                        <a:pt x="4" y="1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685" name="Freeform 85"/>
                <p:cNvSpPr>
                  <a:spLocks/>
                </p:cNvSpPr>
                <p:nvPr/>
              </p:nvSpPr>
              <p:spPr bwMode="auto">
                <a:xfrm>
                  <a:off x="2086" y="1824"/>
                  <a:ext cx="232" cy="106"/>
                </a:xfrm>
                <a:custGeom>
                  <a:avLst/>
                  <a:gdLst>
                    <a:gd name="T0" fmla="*/ 0 w 232"/>
                    <a:gd name="T1" fmla="*/ 102 h 106"/>
                    <a:gd name="T2" fmla="*/ 122 w 232"/>
                    <a:gd name="T3" fmla="*/ 0 h 106"/>
                    <a:gd name="T4" fmla="*/ 232 w 232"/>
                    <a:gd name="T5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2" h="106">
                      <a:moveTo>
                        <a:pt x="0" y="102"/>
                      </a:moveTo>
                      <a:lnTo>
                        <a:pt x="122" y="0"/>
                      </a:lnTo>
                      <a:lnTo>
                        <a:pt x="232" y="10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3686" name="Group 86"/>
                <p:cNvGrpSpPr>
                  <a:grpSpLocks/>
                </p:cNvGrpSpPr>
                <p:nvPr/>
              </p:nvGrpSpPr>
              <p:grpSpPr bwMode="auto">
                <a:xfrm>
                  <a:off x="2160" y="1872"/>
                  <a:ext cx="96" cy="144"/>
                  <a:chOff x="2736" y="2400"/>
                  <a:chExt cx="194" cy="144"/>
                </a:xfrm>
              </p:grpSpPr>
              <p:sp>
                <p:nvSpPr>
                  <p:cNvPr id="153687" name="Freeform 87"/>
                  <p:cNvSpPr>
                    <a:spLocks/>
                  </p:cNvSpPr>
                  <p:nvPr/>
                </p:nvSpPr>
                <p:spPr bwMode="auto">
                  <a:xfrm>
                    <a:off x="2750" y="2405"/>
                    <a:ext cx="177" cy="75"/>
                  </a:xfrm>
                  <a:custGeom>
                    <a:avLst/>
                    <a:gdLst>
                      <a:gd name="T0" fmla="*/ 0 w 177"/>
                      <a:gd name="T1" fmla="*/ 69 h 75"/>
                      <a:gd name="T2" fmla="*/ 84 w 177"/>
                      <a:gd name="T3" fmla="*/ 69 h 75"/>
                      <a:gd name="T4" fmla="*/ 176 w 177"/>
                      <a:gd name="T5" fmla="*/ 61 h 75"/>
                      <a:gd name="T6" fmla="*/ 88 w 177"/>
                      <a:gd name="T7" fmla="*/ 5 h 75"/>
                      <a:gd name="T8" fmla="*/ 16 w 177"/>
                      <a:gd name="T9" fmla="*/ 33 h 75"/>
                      <a:gd name="T10" fmla="*/ 0 w 177"/>
                      <a:gd name="T11" fmla="*/ 69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7" h="75">
                        <a:moveTo>
                          <a:pt x="0" y="69"/>
                        </a:moveTo>
                        <a:cubicBezTo>
                          <a:pt x="8" y="75"/>
                          <a:pt x="55" y="70"/>
                          <a:pt x="84" y="69"/>
                        </a:cubicBezTo>
                        <a:cubicBezTo>
                          <a:pt x="113" y="68"/>
                          <a:pt x="175" y="72"/>
                          <a:pt x="176" y="61"/>
                        </a:cubicBezTo>
                        <a:cubicBezTo>
                          <a:pt x="177" y="50"/>
                          <a:pt x="115" y="10"/>
                          <a:pt x="88" y="5"/>
                        </a:cubicBezTo>
                        <a:cubicBezTo>
                          <a:pt x="61" y="0"/>
                          <a:pt x="31" y="22"/>
                          <a:pt x="16" y="33"/>
                        </a:cubicBezTo>
                        <a:cubicBezTo>
                          <a:pt x="1" y="44"/>
                          <a:pt x="3" y="62"/>
                          <a:pt x="0" y="6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4BFFFB"/>
                      </a:gs>
                    </a:gsLst>
                    <a:path path="rect">
                      <a:fillToRect l="50000" t="50000" r="50000" b="50000"/>
                    </a:path>
                  </a:gra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3688" name="AutoShape 8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400"/>
                    <a:ext cx="192" cy="144"/>
                  </a:xfrm>
                  <a:custGeom>
                    <a:avLst/>
                    <a:gdLst>
                      <a:gd name="G0" fmla="+- 8550 0 0"/>
                      <a:gd name="G1" fmla="+- 11796480 0 0"/>
                      <a:gd name="G2" fmla="+- 0 0 11796480"/>
                      <a:gd name="T0" fmla="*/ 0 256 1"/>
                      <a:gd name="T1" fmla="*/ 180 256 1"/>
                      <a:gd name="G3" fmla="+- 11796480 T0 T1"/>
                      <a:gd name="T2" fmla="*/ 0 256 1"/>
                      <a:gd name="T3" fmla="*/ 90 256 1"/>
                      <a:gd name="G4" fmla="+- 11796480 T2 T3"/>
                      <a:gd name="G5" fmla="*/ G4 2 1"/>
                      <a:gd name="T4" fmla="*/ 90 256 1"/>
                      <a:gd name="T5" fmla="*/ 0 256 1"/>
                      <a:gd name="G6" fmla="+- 11796480 T4 T5"/>
                      <a:gd name="G7" fmla="*/ G6 2 1"/>
                      <a:gd name="G8" fmla="abs 1179648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8550"/>
                      <a:gd name="G18" fmla="*/ 8550 1 2"/>
                      <a:gd name="G19" fmla="+- G18 5400 0"/>
                      <a:gd name="G20" fmla="cos G19 11796480"/>
                      <a:gd name="G21" fmla="sin G19 11796480"/>
                      <a:gd name="G22" fmla="+- G20 10800 0"/>
                      <a:gd name="G23" fmla="+- G21 10800 0"/>
                      <a:gd name="G24" fmla="+- 10800 0 G20"/>
                      <a:gd name="G25" fmla="+- 8550 10800 0"/>
                      <a:gd name="G26" fmla="?: G9 G17 G25"/>
                      <a:gd name="G27" fmla="?: G9 0 21600"/>
                      <a:gd name="G28" fmla="cos 10800 11796480"/>
                      <a:gd name="G29" fmla="sin 10800 11796480"/>
                      <a:gd name="G30" fmla="sin 8550 1179648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11796480 G34 0"/>
                      <a:gd name="G36" fmla="?: G6 G35 G31"/>
                      <a:gd name="G37" fmla="+- 21600 0 G36"/>
                      <a:gd name="G38" fmla="?: G4 0 G33"/>
                      <a:gd name="G39" fmla="?: 1179648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1125 w 21600"/>
                      <a:gd name="T15" fmla="*/ 10800 h 21600"/>
                      <a:gd name="T16" fmla="*/ 10800 w 21600"/>
                      <a:gd name="T17" fmla="*/ 2250 h 21600"/>
                      <a:gd name="T18" fmla="*/ 20475 w 21600"/>
                      <a:gd name="T19" fmla="*/ 10800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2250" y="10800"/>
                        </a:moveTo>
                        <a:cubicBezTo>
                          <a:pt x="2250" y="6077"/>
                          <a:pt x="6077" y="2250"/>
                          <a:pt x="10800" y="2250"/>
                        </a:cubicBezTo>
                        <a:cubicBezTo>
                          <a:pt x="15522" y="2249"/>
                          <a:pt x="19349" y="6077"/>
                          <a:pt x="1935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3689" name="Freeform 89"/>
                  <p:cNvSpPr>
                    <a:spLocks/>
                  </p:cNvSpPr>
                  <p:nvPr/>
                </p:nvSpPr>
                <p:spPr bwMode="auto">
                  <a:xfrm>
                    <a:off x="2742" y="2449"/>
                    <a:ext cx="188" cy="25"/>
                  </a:xfrm>
                  <a:custGeom>
                    <a:avLst/>
                    <a:gdLst>
                      <a:gd name="T0" fmla="*/ 0 w 188"/>
                      <a:gd name="T1" fmla="*/ 25 h 25"/>
                      <a:gd name="T2" fmla="*/ 188 w 188"/>
                      <a:gd name="T3" fmla="*/ 25 h 25"/>
                      <a:gd name="T4" fmla="*/ 186 w 188"/>
                      <a:gd name="T5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8" h="25">
                        <a:moveTo>
                          <a:pt x="0" y="25"/>
                        </a:moveTo>
                        <a:lnTo>
                          <a:pt x="188" y="25"/>
                        </a:lnTo>
                        <a:lnTo>
                          <a:pt x="186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3690" name="Freeform 90"/>
                  <p:cNvSpPr>
                    <a:spLocks/>
                  </p:cNvSpPr>
                  <p:nvPr/>
                </p:nvSpPr>
                <p:spPr bwMode="auto">
                  <a:xfrm>
                    <a:off x="2830" y="2414"/>
                    <a:ext cx="48" cy="60"/>
                  </a:xfrm>
                  <a:custGeom>
                    <a:avLst/>
                    <a:gdLst>
                      <a:gd name="T0" fmla="*/ 0 w 48"/>
                      <a:gd name="T1" fmla="*/ 0 h 60"/>
                      <a:gd name="T2" fmla="*/ 0 w 48"/>
                      <a:gd name="T3" fmla="*/ 60 h 60"/>
                      <a:gd name="T4" fmla="*/ 48 w 48"/>
                      <a:gd name="T5" fmla="*/ 16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8" h="60">
                        <a:moveTo>
                          <a:pt x="0" y="0"/>
                        </a:moveTo>
                        <a:lnTo>
                          <a:pt x="0" y="60"/>
                        </a:lnTo>
                        <a:lnTo>
                          <a:pt x="48" y="16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3691" name="Freeform 91"/>
                  <p:cNvSpPr>
                    <a:spLocks/>
                  </p:cNvSpPr>
                  <p:nvPr/>
                </p:nvSpPr>
                <p:spPr bwMode="auto">
                  <a:xfrm>
                    <a:off x="2774" y="2434"/>
                    <a:ext cx="64" cy="40"/>
                  </a:xfrm>
                  <a:custGeom>
                    <a:avLst/>
                    <a:gdLst>
                      <a:gd name="T0" fmla="*/ 0 w 64"/>
                      <a:gd name="T1" fmla="*/ 0 h 40"/>
                      <a:gd name="T2" fmla="*/ 64 w 64"/>
                      <a:gd name="T3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4" h="40">
                        <a:moveTo>
                          <a:pt x="0" y="0"/>
                        </a:moveTo>
                        <a:lnTo>
                          <a:pt x="64" y="4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53692" name="Freeform 92"/>
              <p:cNvSpPr>
                <a:spLocks/>
              </p:cNvSpPr>
              <p:nvPr/>
            </p:nvSpPr>
            <p:spPr bwMode="auto">
              <a:xfrm>
                <a:off x="2462" y="2014"/>
                <a:ext cx="514" cy="50"/>
              </a:xfrm>
              <a:custGeom>
                <a:avLst/>
                <a:gdLst>
                  <a:gd name="T0" fmla="*/ 0 w 514"/>
                  <a:gd name="T1" fmla="*/ 48 h 50"/>
                  <a:gd name="T2" fmla="*/ 514 w 514"/>
                  <a:gd name="T3" fmla="*/ 50 h 50"/>
                  <a:gd name="T4" fmla="*/ 452 w 514"/>
                  <a:gd name="T5" fmla="*/ 0 h 50"/>
                  <a:gd name="T6" fmla="*/ 82 w 514"/>
                  <a:gd name="T7" fmla="*/ 2 h 50"/>
                  <a:gd name="T8" fmla="*/ 0 w 514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50">
                    <a:moveTo>
                      <a:pt x="0" y="48"/>
                    </a:moveTo>
                    <a:lnTo>
                      <a:pt x="514" y="50"/>
                    </a:lnTo>
                    <a:lnTo>
                      <a:pt x="452" y="0"/>
                    </a:lnTo>
                    <a:lnTo>
                      <a:pt x="82" y="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693" name="Freeform 93"/>
              <p:cNvSpPr>
                <a:spLocks/>
              </p:cNvSpPr>
              <p:nvPr/>
            </p:nvSpPr>
            <p:spPr bwMode="auto">
              <a:xfrm>
                <a:off x="1922" y="2030"/>
                <a:ext cx="480" cy="1"/>
              </a:xfrm>
              <a:custGeom>
                <a:avLst/>
                <a:gdLst>
                  <a:gd name="T0" fmla="*/ 480 w 480"/>
                  <a:gd name="T1" fmla="*/ 0 h 1"/>
                  <a:gd name="T2" fmla="*/ 0 w 480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0" h="1">
                    <a:moveTo>
                      <a:pt x="48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694" name="Freeform 94"/>
              <p:cNvSpPr>
                <a:spLocks/>
              </p:cNvSpPr>
              <p:nvPr/>
            </p:nvSpPr>
            <p:spPr bwMode="auto">
              <a:xfrm>
                <a:off x="3054" y="2014"/>
                <a:ext cx="516" cy="4"/>
              </a:xfrm>
              <a:custGeom>
                <a:avLst/>
                <a:gdLst>
                  <a:gd name="T0" fmla="*/ 516 w 516"/>
                  <a:gd name="T1" fmla="*/ 4 h 4"/>
                  <a:gd name="T2" fmla="*/ 0 w 516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16" h="4">
                    <a:moveTo>
                      <a:pt x="516" y="4"/>
                    </a:move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3695" name="Group 95"/>
              <p:cNvGrpSpPr>
                <a:grpSpLocks/>
              </p:cNvGrpSpPr>
              <p:nvPr/>
            </p:nvGrpSpPr>
            <p:grpSpPr bwMode="auto">
              <a:xfrm>
                <a:off x="3120" y="1824"/>
                <a:ext cx="232" cy="192"/>
                <a:chOff x="2086" y="1824"/>
                <a:chExt cx="232" cy="192"/>
              </a:xfrm>
            </p:grpSpPr>
            <p:sp>
              <p:nvSpPr>
                <p:cNvPr id="153696" name="Freeform 96"/>
                <p:cNvSpPr>
                  <a:spLocks/>
                </p:cNvSpPr>
                <p:nvPr/>
              </p:nvSpPr>
              <p:spPr bwMode="auto">
                <a:xfrm>
                  <a:off x="2102" y="1824"/>
                  <a:ext cx="204" cy="134"/>
                </a:xfrm>
                <a:custGeom>
                  <a:avLst/>
                  <a:gdLst>
                    <a:gd name="T0" fmla="*/ 4 w 204"/>
                    <a:gd name="T1" fmla="*/ 134 h 134"/>
                    <a:gd name="T2" fmla="*/ 204 w 204"/>
                    <a:gd name="T3" fmla="*/ 134 h 134"/>
                    <a:gd name="T4" fmla="*/ 202 w 204"/>
                    <a:gd name="T5" fmla="*/ 96 h 134"/>
                    <a:gd name="T6" fmla="*/ 106 w 204"/>
                    <a:gd name="T7" fmla="*/ 0 h 134"/>
                    <a:gd name="T8" fmla="*/ 0 w 204"/>
                    <a:gd name="T9" fmla="*/ 86 h 134"/>
                    <a:gd name="T10" fmla="*/ 4 w 204"/>
                    <a:gd name="T1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4" h="134">
                      <a:moveTo>
                        <a:pt x="4" y="134"/>
                      </a:moveTo>
                      <a:lnTo>
                        <a:pt x="204" y="134"/>
                      </a:lnTo>
                      <a:lnTo>
                        <a:pt x="202" y="96"/>
                      </a:lnTo>
                      <a:lnTo>
                        <a:pt x="106" y="0"/>
                      </a:lnTo>
                      <a:lnTo>
                        <a:pt x="0" y="86"/>
                      </a:lnTo>
                      <a:lnTo>
                        <a:pt x="4" y="1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697" name="Freeform 97"/>
                <p:cNvSpPr>
                  <a:spLocks/>
                </p:cNvSpPr>
                <p:nvPr/>
              </p:nvSpPr>
              <p:spPr bwMode="auto">
                <a:xfrm>
                  <a:off x="2086" y="1824"/>
                  <a:ext cx="232" cy="106"/>
                </a:xfrm>
                <a:custGeom>
                  <a:avLst/>
                  <a:gdLst>
                    <a:gd name="T0" fmla="*/ 0 w 232"/>
                    <a:gd name="T1" fmla="*/ 102 h 106"/>
                    <a:gd name="T2" fmla="*/ 122 w 232"/>
                    <a:gd name="T3" fmla="*/ 0 h 106"/>
                    <a:gd name="T4" fmla="*/ 232 w 232"/>
                    <a:gd name="T5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2" h="106">
                      <a:moveTo>
                        <a:pt x="0" y="102"/>
                      </a:moveTo>
                      <a:lnTo>
                        <a:pt x="122" y="0"/>
                      </a:lnTo>
                      <a:lnTo>
                        <a:pt x="232" y="10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3698" name="Group 98"/>
                <p:cNvGrpSpPr>
                  <a:grpSpLocks/>
                </p:cNvGrpSpPr>
                <p:nvPr/>
              </p:nvGrpSpPr>
              <p:grpSpPr bwMode="auto">
                <a:xfrm>
                  <a:off x="2160" y="1872"/>
                  <a:ext cx="96" cy="144"/>
                  <a:chOff x="2736" y="2400"/>
                  <a:chExt cx="194" cy="144"/>
                </a:xfrm>
              </p:grpSpPr>
              <p:sp>
                <p:nvSpPr>
                  <p:cNvPr id="153699" name="Freeform 99"/>
                  <p:cNvSpPr>
                    <a:spLocks/>
                  </p:cNvSpPr>
                  <p:nvPr/>
                </p:nvSpPr>
                <p:spPr bwMode="auto">
                  <a:xfrm>
                    <a:off x="2750" y="2405"/>
                    <a:ext cx="177" cy="75"/>
                  </a:xfrm>
                  <a:custGeom>
                    <a:avLst/>
                    <a:gdLst>
                      <a:gd name="T0" fmla="*/ 0 w 177"/>
                      <a:gd name="T1" fmla="*/ 69 h 75"/>
                      <a:gd name="T2" fmla="*/ 84 w 177"/>
                      <a:gd name="T3" fmla="*/ 69 h 75"/>
                      <a:gd name="T4" fmla="*/ 176 w 177"/>
                      <a:gd name="T5" fmla="*/ 61 h 75"/>
                      <a:gd name="T6" fmla="*/ 88 w 177"/>
                      <a:gd name="T7" fmla="*/ 5 h 75"/>
                      <a:gd name="T8" fmla="*/ 16 w 177"/>
                      <a:gd name="T9" fmla="*/ 33 h 75"/>
                      <a:gd name="T10" fmla="*/ 0 w 177"/>
                      <a:gd name="T11" fmla="*/ 69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7" h="75">
                        <a:moveTo>
                          <a:pt x="0" y="69"/>
                        </a:moveTo>
                        <a:cubicBezTo>
                          <a:pt x="8" y="75"/>
                          <a:pt x="55" y="70"/>
                          <a:pt x="84" y="69"/>
                        </a:cubicBezTo>
                        <a:cubicBezTo>
                          <a:pt x="113" y="68"/>
                          <a:pt x="175" y="72"/>
                          <a:pt x="176" y="61"/>
                        </a:cubicBezTo>
                        <a:cubicBezTo>
                          <a:pt x="177" y="50"/>
                          <a:pt x="115" y="10"/>
                          <a:pt x="88" y="5"/>
                        </a:cubicBezTo>
                        <a:cubicBezTo>
                          <a:pt x="61" y="0"/>
                          <a:pt x="31" y="22"/>
                          <a:pt x="16" y="33"/>
                        </a:cubicBezTo>
                        <a:cubicBezTo>
                          <a:pt x="1" y="44"/>
                          <a:pt x="3" y="62"/>
                          <a:pt x="0" y="6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4BFFFB"/>
                      </a:gs>
                    </a:gsLst>
                    <a:path path="rect">
                      <a:fillToRect l="50000" t="50000" r="50000" b="50000"/>
                    </a:path>
                  </a:gra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3700" name="AutoShape 100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400"/>
                    <a:ext cx="192" cy="144"/>
                  </a:xfrm>
                  <a:custGeom>
                    <a:avLst/>
                    <a:gdLst>
                      <a:gd name="G0" fmla="+- 8550 0 0"/>
                      <a:gd name="G1" fmla="+- 11796480 0 0"/>
                      <a:gd name="G2" fmla="+- 0 0 11796480"/>
                      <a:gd name="T0" fmla="*/ 0 256 1"/>
                      <a:gd name="T1" fmla="*/ 180 256 1"/>
                      <a:gd name="G3" fmla="+- 11796480 T0 T1"/>
                      <a:gd name="T2" fmla="*/ 0 256 1"/>
                      <a:gd name="T3" fmla="*/ 90 256 1"/>
                      <a:gd name="G4" fmla="+- 11796480 T2 T3"/>
                      <a:gd name="G5" fmla="*/ G4 2 1"/>
                      <a:gd name="T4" fmla="*/ 90 256 1"/>
                      <a:gd name="T5" fmla="*/ 0 256 1"/>
                      <a:gd name="G6" fmla="+- 11796480 T4 T5"/>
                      <a:gd name="G7" fmla="*/ G6 2 1"/>
                      <a:gd name="G8" fmla="abs 1179648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8550"/>
                      <a:gd name="G18" fmla="*/ 8550 1 2"/>
                      <a:gd name="G19" fmla="+- G18 5400 0"/>
                      <a:gd name="G20" fmla="cos G19 11796480"/>
                      <a:gd name="G21" fmla="sin G19 11796480"/>
                      <a:gd name="G22" fmla="+- G20 10800 0"/>
                      <a:gd name="G23" fmla="+- G21 10800 0"/>
                      <a:gd name="G24" fmla="+- 10800 0 G20"/>
                      <a:gd name="G25" fmla="+- 8550 10800 0"/>
                      <a:gd name="G26" fmla="?: G9 G17 G25"/>
                      <a:gd name="G27" fmla="?: G9 0 21600"/>
                      <a:gd name="G28" fmla="cos 10800 11796480"/>
                      <a:gd name="G29" fmla="sin 10800 11796480"/>
                      <a:gd name="G30" fmla="sin 8550 1179648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11796480 G34 0"/>
                      <a:gd name="G36" fmla="?: G6 G35 G31"/>
                      <a:gd name="G37" fmla="+- 21600 0 G36"/>
                      <a:gd name="G38" fmla="?: G4 0 G33"/>
                      <a:gd name="G39" fmla="?: 1179648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1125 w 21600"/>
                      <a:gd name="T15" fmla="*/ 10800 h 21600"/>
                      <a:gd name="T16" fmla="*/ 10800 w 21600"/>
                      <a:gd name="T17" fmla="*/ 2250 h 21600"/>
                      <a:gd name="T18" fmla="*/ 20475 w 21600"/>
                      <a:gd name="T19" fmla="*/ 10800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2250" y="10800"/>
                        </a:moveTo>
                        <a:cubicBezTo>
                          <a:pt x="2250" y="6077"/>
                          <a:pt x="6077" y="2250"/>
                          <a:pt x="10800" y="2250"/>
                        </a:cubicBezTo>
                        <a:cubicBezTo>
                          <a:pt x="15522" y="2249"/>
                          <a:pt x="19349" y="6077"/>
                          <a:pt x="1935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3701" name="Freeform 101"/>
                  <p:cNvSpPr>
                    <a:spLocks/>
                  </p:cNvSpPr>
                  <p:nvPr/>
                </p:nvSpPr>
                <p:spPr bwMode="auto">
                  <a:xfrm>
                    <a:off x="2742" y="2449"/>
                    <a:ext cx="188" cy="25"/>
                  </a:xfrm>
                  <a:custGeom>
                    <a:avLst/>
                    <a:gdLst>
                      <a:gd name="T0" fmla="*/ 0 w 188"/>
                      <a:gd name="T1" fmla="*/ 25 h 25"/>
                      <a:gd name="T2" fmla="*/ 188 w 188"/>
                      <a:gd name="T3" fmla="*/ 25 h 25"/>
                      <a:gd name="T4" fmla="*/ 186 w 188"/>
                      <a:gd name="T5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8" h="25">
                        <a:moveTo>
                          <a:pt x="0" y="25"/>
                        </a:moveTo>
                        <a:lnTo>
                          <a:pt x="188" y="25"/>
                        </a:lnTo>
                        <a:lnTo>
                          <a:pt x="186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3702" name="Freeform 102"/>
                  <p:cNvSpPr>
                    <a:spLocks/>
                  </p:cNvSpPr>
                  <p:nvPr/>
                </p:nvSpPr>
                <p:spPr bwMode="auto">
                  <a:xfrm>
                    <a:off x="2830" y="2414"/>
                    <a:ext cx="48" cy="60"/>
                  </a:xfrm>
                  <a:custGeom>
                    <a:avLst/>
                    <a:gdLst>
                      <a:gd name="T0" fmla="*/ 0 w 48"/>
                      <a:gd name="T1" fmla="*/ 0 h 60"/>
                      <a:gd name="T2" fmla="*/ 0 w 48"/>
                      <a:gd name="T3" fmla="*/ 60 h 60"/>
                      <a:gd name="T4" fmla="*/ 48 w 48"/>
                      <a:gd name="T5" fmla="*/ 16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8" h="60">
                        <a:moveTo>
                          <a:pt x="0" y="0"/>
                        </a:moveTo>
                        <a:lnTo>
                          <a:pt x="0" y="60"/>
                        </a:lnTo>
                        <a:lnTo>
                          <a:pt x="48" y="16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3703" name="Freeform 103"/>
                  <p:cNvSpPr>
                    <a:spLocks/>
                  </p:cNvSpPr>
                  <p:nvPr/>
                </p:nvSpPr>
                <p:spPr bwMode="auto">
                  <a:xfrm>
                    <a:off x="2774" y="2434"/>
                    <a:ext cx="64" cy="40"/>
                  </a:xfrm>
                  <a:custGeom>
                    <a:avLst/>
                    <a:gdLst>
                      <a:gd name="T0" fmla="*/ 0 w 64"/>
                      <a:gd name="T1" fmla="*/ 0 h 40"/>
                      <a:gd name="T2" fmla="*/ 64 w 64"/>
                      <a:gd name="T3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4" h="40">
                        <a:moveTo>
                          <a:pt x="0" y="0"/>
                        </a:moveTo>
                        <a:lnTo>
                          <a:pt x="64" y="4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53704" name="Freeform 104"/>
              <p:cNvSpPr>
                <a:spLocks/>
              </p:cNvSpPr>
              <p:nvPr/>
            </p:nvSpPr>
            <p:spPr bwMode="auto">
              <a:xfrm>
                <a:off x="2406" y="1962"/>
                <a:ext cx="1" cy="292"/>
              </a:xfrm>
              <a:custGeom>
                <a:avLst/>
                <a:gdLst>
                  <a:gd name="T0" fmla="*/ 0 w 1"/>
                  <a:gd name="T1" fmla="*/ 0 h 292"/>
                  <a:gd name="T2" fmla="*/ 0 w 1"/>
                  <a:gd name="T3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92">
                    <a:moveTo>
                      <a:pt x="0" y="0"/>
                    </a:moveTo>
                    <a:lnTo>
                      <a:pt x="0" y="292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05" name="Freeform 105"/>
              <p:cNvSpPr>
                <a:spLocks/>
              </p:cNvSpPr>
              <p:nvPr/>
            </p:nvSpPr>
            <p:spPr bwMode="auto">
              <a:xfrm>
                <a:off x="3058" y="1950"/>
                <a:ext cx="4" cy="308"/>
              </a:xfrm>
              <a:custGeom>
                <a:avLst/>
                <a:gdLst>
                  <a:gd name="T0" fmla="*/ 0 w 4"/>
                  <a:gd name="T1" fmla="*/ 0 h 308"/>
                  <a:gd name="T2" fmla="*/ 4 w 4"/>
                  <a:gd name="T3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308">
                    <a:moveTo>
                      <a:pt x="0" y="0"/>
                    </a:moveTo>
                    <a:lnTo>
                      <a:pt x="4" y="30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06" name="Freeform 106"/>
              <p:cNvSpPr>
                <a:spLocks/>
              </p:cNvSpPr>
              <p:nvPr/>
            </p:nvSpPr>
            <p:spPr bwMode="auto">
              <a:xfrm>
                <a:off x="2358" y="1722"/>
                <a:ext cx="756" cy="268"/>
              </a:xfrm>
              <a:custGeom>
                <a:avLst/>
                <a:gdLst>
                  <a:gd name="T0" fmla="*/ 0 w 756"/>
                  <a:gd name="T1" fmla="*/ 268 h 268"/>
                  <a:gd name="T2" fmla="*/ 368 w 756"/>
                  <a:gd name="T3" fmla="*/ 0 h 268"/>
                  <a:gd name="T4" fmla="*/ 756 w 756"/>
                  <a:gd name="T5" fmla="*/ 25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6" h="268">
                    <a:moveTo>
                      <a:pt x="0" y="268"/>
                    </a:moveTo>
                    <a:lnTo>
                      <a:pt x="368" y="0"/>
                    </a:lnTo>
                    <a:lnTo>
                      <a:pt x="756" y="256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707" name="Text Box 107"/>
            <p:cNvSpPr txBox="1">
              <a:spLocks noChangeArrowheads="1"/>
            </p:cNvSpPr>
            <p:nvPr/>
          </p:nvSpPr>
          <p:spPr bwMode="auto">
            <a:xfrm>
              <a:off x="4864" y="2928"/>
              <a:ext cx="6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1" smtClean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 О К З А Л</a:t>
              </a:r>
            </a:p>
          </p:txBody>
        </p:sp>
      </p:grpSp>
      <p:sp>
        <p:nvSpPr>
          <p:cNvPr id="153708" name="Text Box 108"/>
          <p:cNvSpPr txBox="1">
            <a:spLocks noChangeArrowheads="1"/>
          </p:cNvSpPr>
          <p:nvPr/>
        </p:nvSpPr>
        <p:spPr bwMode="auto">
          <a:xfrm>
            <a:off x="38100" y="5207000"/>
            <a:ext cx="1193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Т А Н И Ц А</a:t>
            </a:r>
          </a:p>
        </p:txBody>
      </p:sp>
      <p:sp>
        <p:nvSpPr>
          <p:cNvPr id="153709" name="Text Box 109"/>
          <p:cNvSpPr txBox="1">
            <a:spLocks noChangeArrowheads="1"/>
          </p:cNvSpPr>
          <p:nvPr/>
        </p:nvSpPr>
        <p:spPr bwMode="auto">
          <a:xfrm>
            <a:off x="177800" y="152400"/>
            <a:ext cx="8813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</a:rPr>
              <a:t>Расстояние от станицы до железнодорожной станции равно 60 км. Мотоциклист выехал из станицы на 1 час позже велосипедиста и прибыл на станцию, когда велосипедист был от станицы в 21 км. Найдите скорость велосипедиста, если она была на 18 км/ч меньше скорости мотоциклиста.</a:t>
            </a:r>
          </a:p>
        </p:txBody>
      </p:sp>
      <p:grpSp>
        <p:nvGrpSpPr>
          <p:cNvPr id="153710" name="Group 110"/>
          <p:cNvGrpSpPr>
            <a:grpSpLocks/>
          </p:cNvGrpSpPr>
          <p:nvPr/>
        </p:nvGrpSpPr>
        <p:grpSpPr bwMode="auto">
          <a:xfrm>
            <a:off x="0" y="3810000"/>
            <a:ext cx="8934450" cy="990600"/>
            <a:chOff x="0" y="2400"/>
            <a:chExt cx="5628" cy="624"/>
          </a:xfrm>
        </p:grpSpPr>
        <p:sp>
          <p:nvSpPr>
            <p:cNvPr id="153711" name="Rectangle 111"/>
            <p:cNvSpPr>
              <a:spLocks noChangeArrowheads="1"/>
            </p:cNvSpPr>
            <p:nvPr/>
          </p:nvSpPr>
          <p:spPr bwMode="auto">
            <a:xfrm rot="-301821">
              <a:off x="2496" y="2400"/>
              <a:ext cx="7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60 км</a:t>
              </a:r>
            </a:p>
          </p:txBody>
        </p:sp>
        <p:sp>
          <p:nvSpPr>
            <p:cNvPr id="153712" name="AutoShape 112"/>
            <p:cNvSpPr>
              <a:spLocks/>
            </p:cNvSpPr>
            <p:nvPr/>
          </p:nvSpPr>
          <p:spPr bwMode="auto">
            <a:xfrm rot="5024764">
              <a:off x="2646" y="42"/>
              <a:ext cx="336" cy="5628"/>
            </a:xfrm>
            <a:prstGeom prst="leftBrace">
              <a:avLst>
                <a:gd name="adj1" fmla="val 1395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3735" name="Text Box 135"/>
          <p:cNvSpPr txBox="1">
            <a:spLocks noChangeArrowheads="1"/>
          </p:cNvSpPr>
          <p:nvPr/>
        </p:nvSpPr>
        <p:spPr bwMode="auto">
          <a:xfrm>
            <a:off x="2209800" y="3276600"/>
            <a:ext cx="8921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 +18</a:t>
            </a:r>
          </a:p>
        </p:txBody>
      </p:sp>
      <p:grpSp>
        <p:nvGrpSpPr>
          <p:cNvPr id="153736" name="Group 136"/>
          <p:cNvGrpSpPr>
            <a:grpSpLocks/>
          </p:cNvGrpSpPr>
          <p:nvPr/>
        </p:nvGrpSpPr>
        <p:grpSpPr bwMode="auto">
          <a:xfrm>
            <a:off x="2062163" y="1841500"/>
            <a:ext cx="2055812" cy="1943100"/>
            <a:chOff x="864" y="1215"/>
            <a:chExt cx="1272" cy="1237"/>
          </a:xfrm>
        </p:grpSpPr>
        <p:sp>
          <p:nvSpPr>
            <p:cNvPr id="153737" name="Freeform 137"/>
            <p:cNvSpPr>
              <a:spLocks/>
            </p:cNvSpPr>
            <p:nvPr/>
          </p:nvSpPr>
          <p:spPr bwMode="auto">
            <a:xfrm>
              <a:off x="864" y="1215"/>
              <a:ext cx="2" cy="1237"/>
            </a:xfrm>
            <a:custGeom>
              <a:avLst/>
              <a:gdLst>
                <a:gd name="T0" fmla="*/ 0 w 2"/>
                <a:gd name="T1" fmla="*/ 0 h 1237"/>
                <a:gd name="T2" fmla="*/ 2 w 2"/>
                <a:gd name="T3" fmla="*/ 1237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237">
                  <a:moveTo>
                    <a:pt x="0" y="0"/>
                  </a:moveTo>
                  <a:lnTo>
                    <a:pt x="2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53738" name="Freeform 138"/>
            <p:cNvSpPr>
              <a:spLocks/>
            </p:cNvSpPr>
            <p:nvPr/>
          </p:nvSpPr>
          <p:spPr bwMode="auto">
            <a:xfrm>
              <a:off x="1584" y="1215"/>
              <a:ext cx="3" cy="1237"/>
            </a:xfrm>
            <a:custGeom>
              <a:avLst/>
              <a:gdLst>
                <a:gd name="T0" fmla="*/ 0 w 3"/>
                <a:gd name="T1" fmla="*/ 0 h 1237"/>
                <a:gd name="T2" fmla="*/ 3 w 3"/>
                <a:gd name="T3" fmla="*/ 1237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237">
                  <a:moveTo>
                    <a:pt x="0" y="0"/>
                  </a:moveTo>
                  <a:lnTo>
                    <a:pt x="3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53739" name="Freeform 139"/>
            <p:cNvSpPr>
              <a:spLocks/>
            </p:cNvSpPr>
            <p:nvPr/>
          </p:nvSpPr>
          <p:spPr bwMode="auto">
            <a:xfrm>
              <a:off x="2122" y="1215"/>
              <a:ext cx="14" cy="1225"/>
            </a:xfrm>
            <a:custGeom>
              <a:avLst/>
              <a:gdLst>
                <a:gd name="T0" fmla="*/ 0 w 14"/>
                <a:gd name="T1" fmla="*/ 0 h 1225"/>
                <a:gd name="T2" fmla="*/ 14 w 14"/>
                <a:gd name="T3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225">
                  <a:moveTo>
                    <a:pt x="0" y="0"/>
                  </a:moveTo>
                  <a:lnTo>
                    <a:pt x="14" y="1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3740" name="Group 140"/>
          <p:cNvGrpSpPr>
            <a:grpSpLocks/>
          </p:cNvGrpSpPr>
          <p:nvPr/>
        </p:nvGrpSpPr>
        <p:grpSpPr bwMode="auto">
          <a:xfrm>
            <a:off x="2117725" y="1778000"/>
            <a:ext cx="1135063" cy="1244600"/>
            <a:chOff x="912" y="1104"/>
            <a:chExt cx="715" cy="784"/>
          </a:xfrm>
        </p:grpSpPr>
        <p:sp>
          <p:nvSpPr>
            <p:cNvPr id="153741" name="Text Box 141"/>
            <p:cNvSpPr txBox="1">
              <a:spLocks noChangeArrowheads="1"/>
            </p:cNvSpPr>
            <p:nvPr/>
          </p:nvSpPr>
          <p:spPr bwMode="auto">
            <a:xfrm>
              <a:off x="1008" y="1619"/>
              <a:ext cx="36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х</a:t>
              </a:r>
            </a:p>
          </p:txBody>
        </p:sp>
        <p:grpSp>
          <p:nvGrpSpPr>
            <p:cNvPr id="153742" name="Group 142"/>
            <p:cNvGrpSpPr>
              <a:grpSpLocks/>
            </p:cNvGrpSpPr>
            <p:nvPr/>
          </p:nvGrpSpPr>
          <p:grpSpPr bwMode="auto">
            <a:xfrm>
              <a:off x="912" y="1104"/>
              <a:ext cx="715" cy="404"/>
              <a:chOff x="1216" y="1192"/>
              <a:chExt cx="715" cy="404"/>
            </a:xfrm>
          </p:grpSpPr>
          <p:sp>
            <p:nvSpPr>
              <p:cNvPr id="153743" name="Rectangle 143"/>
              <p:cNvSpPr>
                <a:spLocks noChangeArrowheads="1"/>
              </p:cNvSpPr>
              <p:nvPr/>
            </p:nvSpPr>
            <p:spPr bwMode="auto">
              <a:xfrm>
                <a:off x="1216" y="1192"/>
                <a:ext cx="3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3600" b="1" i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v,</a:t>
                </a:r>
                <a:endParaRPr lang="ru-RU" altLang="ru-RU" sz="20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53744" name="Rectangle 144"/>
              <p:cNvSpPr>
                <a:spLocks noChangeArrowheads="1"/>
              </p:cNvSpPr>
              <p:nvPr/>
            </p:nvSpPr>
            <p:spPr bwMode="auto">
              <a:xfrm>
                <a:off x="1480" y="1312"/>
                <a:ext cx="45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км/ч</a:t>
                </a:r>
              </a:p>
            </p:txBody>
          </p:sp>
        </p:grpSp>
      </p:grpSp>
      <p:grpSp>
        <p:nvGrpSpPr>
          <p:cNvPr id="153745" name="Group 145"/>
          <p:cNvGrpSpPr>
            <a:grpSpLocks/>
          </p:cNvGrpSpPr>
          <p:nvPr/>
        </p:nvGrpSpPr>
        <p:grpSpPr bwMode="auto">
          <a:xfrm>
            <a:off x="3222625" y="1752600"/>
            <a:ext cx="904875" cy="641350"/>
            <a:chOff x="3664" y="1245"/>
            <a:chExt cx="570" cy="404"/>
          </a:xfrm>
        </p:grpSpPr>
        <p:sp>
          <p:nvSpPr>
            <p:cNvPr id="153746" name="Rectangle 146"/>
            <p:cNvSpPr>
              <a:spLocks noChangeArrowheads="1"/>
            </p:cNvSpPr>
            <p:nvPr/>
          </p:nvSpPr>
          <p:spPr bwMode="auto">
            <a:xfrm>
              <a:off x="3664" y="1245"/>
              <a:ext cx="3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3600" b="1" i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S,</a:t>
              </a:r>
              <a:endParaRPr lang="ru-RU" altLang="ru-RU" sz="2000" b="1" smtClean="0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3747" name="Rectangle 147"/>
            <p:cNvSpPr>
              <a:spLocks noChangeArrowheads="1"/>
            </p:cNvSpPr>
            <p:nvPr/>
          </p:nvSpPr>
          <p:spPr bwMode="auto">
            <a:xfrm>
              <a:off x="3920" y="1368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км</a:t>
              </a:r>
            </a:p>
          </p:txBody>
        </p:sp>
      </p:grpSp>
      <p:grpSp>
        <p:nvGrpSpPr>
          <p:cNvPr id="153748" name="Group 148"/>
          <p:cNvGrpSpPr>
            <a:grpSpLocks/>
          </p:cNvGrpSpPr>
          <p:nvPr/>
        </p:nvGrpSpPr>
        <p:grpSpPr bwMode="auto">
          <a:xfrm>
            <a:off x="4289425" y="2414588"/>
            <a:ext cx="495300" cy="730250"/>
            <a:chOff x="2376" y="1921"/>
            <a:chExt cx="312" cy="460"/>
          </a:xfrm>
        </p:grpSpPr>
        <p:sp>
          <p:nvSpPr>
            <p:cNvPr id="153749" name="Text Box 149"/>
            <p:cNvSpPr txBox="1">
              <a:spLocks noChangeArrowheads="1"/>
            </p:cNvSpPr>
            <p:nvPr/>
          </p:nvSpPr>
          <p:spPr bwMode="auto">
            <a:xfrm>
              <a:off x="2376" y="1921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21</a:t>
              </a:r>
            </a:p>
          </p:txBody>
        </p:sp>
        <p:sp>
          <p:nvSpPr>
            <p:cNvPr id="153750" name="Freeform 150"/>
            <p:cNvSpPr>
              <a:spLocks/>
            </p:cNvSpPr>
            <p:nvPr/>
          </p:nvSpPr>
          <p:spPr bwMode="auto">
            <a:xfrm>
              <a:off x="2384" y="2160"/>
              <a:ext cx="248" cy="1"/>
            </a:xfrm>
            <a:custGeom>
              <a:avLst/>
              <a:gdLst>
                <a:gd name="T0" fmla="*/ 0 w 248"/>
                <a:gd name="T1" fmla="*/ 0 h 1"/>
                <a:gd name="T2" fmla="*/ 248 w 2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8" h="1">
                  <a:moveTo>
                    <a:pt x="0" y="0"/>
                  </a:moveTo>
                  <a:lnTo>
                    <a:pt x="24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53751" name="Text Box 151"/>
            <p:cNvSpPr txBox="1">
              <a:spLocks noChangeArrowheads="1"/>
            </p:cNvSpPr>
            <p:nvPr/>
          </p:nvSpPr>
          <p:spPr bwMode="auto">
            <a:xfrm>
              <a:off x="2418" y="2112"/>
              <a:ext cx="2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х</a:t>
              </a:r>
            </a:p>
          </p:txBody>
        </p:sp>
      </p:grpSp>
      <p:grpSp>
        <p:nvGrpSpPr>
          <p:cNvPr id="153752" name="Group 152"/>
          <p:cNvGrpSpPr>
            <a:grpSpLocks/>
          </p:cNvGrpSpPr>
          <p:nvPr/>
        </p:nvGrpSpPr>
        <p:grpSpPr bwMode="auto">
          <a:xfrm>
            <a:off x="4251325" y="3086100"/>
            <a:ext cx="814388" cy="730250"/>
            <a:chOff x="2352" y="2344"/>
            <a:chExt cx="513" cy="460"/>
          </a:xfrm>
        </p:grpSpPr>
        <p:sp>
          <p:nvSpPr>
            <p:cNvPr id="153753" name="Text Box 153"/>
            <p:cNvSpPr txBox="1">
              <a:spLocks noChangeArrowheads="1"/>
            </p:cNvSpPr>
            <p:nvPr/>
          </p:nvSpPr>
          <p:spPr bwMode="auto">
            <a:xfrm>
              <a:off x="2400" y="2344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60</a:t>
              </a:r>
            </a:p>
          </p:txBody>
        </p:sp>
        <p:sp>
          <p:nvSpPr>
            <p:cNvPr id="153754" name="Freeform 154"/>
            <p:cNvSpPr>
              <a:spLocks/>
            </p:cNvSpPr>
            <p:nvPr/>
          </p:nvSpPr>
          <p:spPr bwMode="auto">
            <a:xfrm>
              <a:off x="2408" y="2583"/>
              <a:ext cx="248" cy="1"/>
            </a:xfrm>
            <a:custGeom>
              <a:avLst/>
              <a:gdLst>
                <a:gd name="T0" fmla="*/ 0 w 248"/>
                <a:gd name="T1" fmla="*/ 0 h 1"/>
                <a:gd name="T2" fmla="*/ 248 w 2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8" h="1">
                  <a:moveTo>
                    <a:pt x="0" y="0"/>
                  </a:moveTo>
                  <a:lnTo>
                    <a:pt x="24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53755" name="Text Box 155"/>
            <p:cNvSpPr txBox="1">
              <a:spLocks noChangeArrowheads="1"/>
            </p:cNvSpPr>
            <p:nvPr/>
          </p:nvSpPr>
          <p:spPr bwMode="auto">
            <a:xfrm>
              <a:off x="2352" y="2535"/>
              <a:ext cx="51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х+18</a:t>
              </a:r>
            </a:p>
          </p:txBody>
        </p:sp>
      </p:grpSp>
      <p:grpSp>
        <p:nvGrpSpPr>
          <p:cNvPr id="153756" name="Group 156"/>
          <p:cNvGrpSpPr>
            <a:grpSpLocks/>
          </p:cNvGrpSpPr>
          <p:nvPr/>
        </p:nvGrpSpPr>
        <p:grpSpPr bwMode="auto">
          <a:xfrm>
            <a:off x="304800" y="1841500"/>
            <a:ext cx="4937125" cy="1943100"/>
            <a:chOff x="-96" y="1192"/>
            <a:chExt cx="2968" cy="1224"/>
          </a:xfrm>
        </p:grpSpPr>
        <p:sp>
          <p:nvSpPr>
            <p:cNvPr id="153757" name="Freeform 157"/>
            <p:cNvSpPr>
              <a:spLocks/>
            </p:cNvSpPr>
            <p:nvPr/>
          </p:nvSpPr>
          <p:spPr bwMode="auto">
            <a:xfrm>
              <a:off x="-96" y="1192"/>
              <a:ext cx="2968" cy="1224"/>
            </a:xfrm>
            <a:custGeom>
              <a:avLst/>
              <a:gdLst>
                <a:gd name="T0" fmla="*/ 0 w 2869"/>
                <a:gd name="T1" fmla="*/ 0 h 1041"/>
                <a:gd name="T2" fmla="*/ 2848 w 2869"/>
                <a:gd name="T3" fmla="*/ 0 h 1041"/>
                <a:gd name="T4" fmla="*/ 2869 w 2869"/>
                <a:gd name="T5" fmla="*/ 1025 h 1041"/>
                <a:gd name="T6" fmla="*/ 0 w 2869"/>
                <a:gd name="T7" fmla="*/ 1041 h 1041"/>
                <a:gd name="T8" fmla="*/ 4 w 2869"/>
                <a:gd name="T9" fmla="*/ 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9" h="1041">
                  <a:moveTo>
                    <a:pt x="0" y="0"/>
                  </a:moveTo>
                  <a:lnTo>
                    <a:pt x="2848" y="0"/>
                  </a:lnTo>
                  <a:lnTo>
                    <a:pt x="2869" y="1025"/>
                  </a:lnTo>
                  <a:lnTo>
                    <a:pt x="0" y="1041"/>
                  </a:lnTo>
                  <a:lnTo>
                    <a:pt x="4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53758" name="Group 158"/>
            <p:cNvGrpSpPr>
              <a:grpSpLocks/>
            </p:cNvGrpSpPr>
            <p:nvPr/>
          </p:nvGrpSpPr>
          <p:grpSpPr bwMode="auto">
            <a:xfrm>
              <a:off x="-96" y="1568"/>
              <a:ext cx="2961" cy="435"/>
              <a:chOff x="144" y="1568"/>
              <a:chExt cx="2721" cy="435"/>
            </a:xfrm>
          </p:grpSpPr>
          <p:sp>
            <p:nvSpPr>
              <p:cNvPr id="153759" name="Freeform 159"/>
              <p:cNvSpPr>
                <a:spLocks/>
              </p:cNvSpPr>
              <p:nvPr/>
            </p:nvSpPr>
            <p:spPr bwMode="auto">
              <a:xfrm>
                <a:off x="144" y="1568"/>
                <a:ext cx="2720" cy="8"/>
              </a:xfrm>
              <a:custGeom>
                <a:avLst/>
                <a:gdLst>
                  <a:gd name="T0" fmla="*/ 0 w 2672"/>
                  <a:gd name="T1" fmla="*/ 8 h 8"/>
                  <a:gd name="T2" fmla="*/ 2672 w 2672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72" h="8">
                    <a:moveTo>
                      <a:pt x="0" y="8"/>
                    </a:moveTo>
                    <a:lnTo>
                      <a:pt x="267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60" name="Freeform 160"/>
              <p:cNvSpPr>
                <a:spLocks/>
              </p:cNvSpPr>
              <p:nvPr/>
            </p:nvSpPr>
            <p:spPr bwMode="auto">
              <a:xfrm>
                <a:off x="151" y="1993"/>
                <a:ext cx="2714" cy="10"/>
              </a:xfrm>
              <a:custGeom>
                <a:avLst/>
                <a:gdLst>
                  <a:gd name="T0" fmla="*/ 0 w 2856"/>
                  <a:gd name="T1" fmla="*/ 9 h 9"/>
                  <a:gd name="T2" fmla="*/ 2856 w 2856"/>
                  <a:gd name="T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56" h="9">
                    <a:moveTo>
                      <a:pt x="0" y="9"/>
                    </a:moveTo>
                    <a:lnTo>
                      <a:pt x="285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761" name="Rectangle 161"/>
            <p:cNvSpPr>
              <a:spLocks noChangeArrowheads="1"/>
            </p:cNvSpPr>
            <p:nvPr/>
          </p:nvSpPr>
          <p:spPr bwMode="auto">
            <a:xfrm>
              <a:off x="-96" y="1584"/>
              <a:ext cx="10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велосипедист</a:t>
              </a:r>
            </a:p>
          </p:txBody>
        </p:sp>
        <p:sp>
          <p:nvSpPr>
            <p:cNvPr id="153762" name="Rectangle 162"/>
            <p:cNvSpPr>
              <a:spLocks noChangeArrowheads="1"/>
            </p:cNvSpPr>
            <p:nvPr/>
          </p:nvSpPr>
          <p:spPr bwMode="auto">
            <a:xfrm>
              <a:off x="-96" y="2016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мотоциклист</a:t>
              </a:r>
            </a:p>
          </p:txBody>
        </p:sp>
      </p:grpSp>
      <p:sp>
        <p:nvSpPr>
          <p:cNvPr id="153763" name="Text Box 163"/>
          <p:cNvSpPr txBox="1">
            <a:spLocks noChangeArrowheads="1"/>
          </p:cNvSpPr>
          <p:nvPr/>
        </p:nvSpPr>
        <p:spPr bwMode="auto">
          <a:xfrm>
            <a:off x="3429000" y="2597150"/>
            <a:ext cx="4953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21</a:t>
            </a:r>
          </a:p>
        </p:txBody>
      </p:sp>
      <p:sp>
        <p:nvSpPr>
          <p:cNvPr id="153764" name="Text Box 164"/>
          <p:cNvSpPr txBox="1">
            <a:spLocks noChangeArrowheads="1"/>
          </p:cNvSpPr>
          <p:nvPr/>
        </p:nvSpPr>
        <p:spPr bwMode="auto">
          <a:xfrm>
            <a:off x="3429000" y="3206750"/>
            <a:ext cx="4953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</a:p>
        </p:txBody>
      </p:sp>
      <p:grpSp>
        <p:nvGrpSpPr>
          <p:cNvPr id="153766" name="Group 166"/>
          <p:cNvGrpSpPr>
            <a:grpSpLocks/>
          </p:cNvGrpSpPr>
          <p:nvPr/>
        </p:nvGrpSpPr>
        <p:grpSpPr bwMode="auto">
          <a:xfrm>
            <a:off x="4314825" y="1778000"/>
            <a:ext cx="584200" cy="641350"/>
            <a:chOff x="2608" y="1207"/>
            <a:chExt cx="368" cy="404"/>
          </a:xfrm>
        </p:grpSpPr>
        <p:sp>
          <p:nvSpPr>
            <p:cNvPr id="153767" name="Rectangle 167"/>
            <p:cNvSpPr>
              <a:spLocks noChangeArrowheads="1"/>
            </p:cNvSpPr>
            <p:nvPr/>
          </p:nvSpPr>
          <p:spPr bwMode="auto">
            <a:xfrm>
              <a:off x="2608" y="1207"/>
              <a:ext cx="2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3600" b="1" i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en-US" altLang="ru-RU" sz="2000" b="1" i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,</a:t>
              </a:r>
              <a:endParaRPr lang="ru-RU" altLang="ru-RU" sz="2000" b="1" smtClean="0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3768" name="Rectangle 168"/>
            <p:cNvSpPr>
              <a:spLocks noChangeArrowheads="1"/>
            </p:cNvSpPr>
            <p:nvPr/>
          </p:nvSpPr>
          <p:spPr bwMode="auto">
            <a:xfrm>
              <a:off x="2767" y="134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ч</a:t>
              </a:r>
            </a:p>
          </p:txBody>
        </p:sp>
      </p:grpSp>
      <p:grpSp>
        <p:nvGrpSpPr>
          <p:cNvPr id="153820" name="Group 220"/>
          <p:cNvGrpSpPr>
            <a:grpSpLocks/>
          </p:cNvGrpSpPr>
          <p:nvPr/>
        </p:nvGrpSpPr>
        <p:grpSpPr bwMode="auto">
          <a:xfrm>
            <a:off x="5189538" y="2514600"/>
            <a:ext cx="2125662" cy="990600"/>
            <a:chOff x="3269" y="1584"/>
            <a:chExt cx="1339" cy="624"/>
          </a:xfrm>
        </p:grpSpPr>
        <p:sp>
          <p:nvSpPr>
            <p:cNvPr id="153770" name="Freeform 170"/>
            <p:cNvSpPr>
              <a:spLocks/>
            </p:cNvSpPr>
            <p:nvPr/>
          </p:nvSpPr>
          <p:spPr bwMode="auto">
            <a:xfrm flipV="1">
              <a:off x="3312" y="1776"/>
              <a:ext cx="1296" cy="432"/>
            </a:xfrm>
            <a:custGeom>
              <a:avLst/>
              <a:gdLst>
                <a:gd name="T0" fmla="*/ 961 w 1152"/>
                <a:gd name="T1" fmla="*/ 424 h 424"/>
                <a:gd name="T2" fmla="*/ 1152 w 1152"/>
                <a:gd name="T3" fmla="*/ 424 h 424"/>
                <a:gd name="T4" fmla="*/ 1152 w 1152"/>
                <a:gd name="T5" fmla="*/ 1 h 424"/>
                <a:gd name="T6" fmla="*/ 0 w 1152"/>
                <a:gd name="T7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424">
                  <a:moveTo>
                    <a:pt x="961" y="424"/>
                  </a:moveTo>
                  <a:lnTo>
                    <a:pt x="1152" y="424"/>
                  </a:lnTo>
                  <a:lnTo>
                    <a:pt x="1152" y="1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53771" name="Rectangle 171"/>
            <p:cNvSpPr>
              <a:spLocks noChangeArrowheads="1"/>
            </p:cNvSpPr>
            <p:nvPr/>
          </p:nvSpPr>
          <p:spPr bwMode="auto">
            <a:xfrm rot="29967">
              <a:off x="3269" y="1629"/>
              <a:ext cx="8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</a:t>
              </a:r>
              <a:r>
                <a:rPr lang="ru-RU" altLang="ru-RU" b="1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r>
                <a:rPr lang="ru-RU" altLang="ru-RU" sz="2100" b="1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ru-RU" altLang="ru-RU" sz="1200" b="1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ru-RU" altLang="ru-RU" sz="2000" b="1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час</a:t>
              </a:r>
            </a:p>
          </p:txBody>
        </p:sp>
        <p:sp>
          <p:nvSpPr>
            <p:cNvPr id="153772" name="Oval 172"/>
            <p:cNvSpPr>
              <a:spLocks noChangeArrowheads="1"/>
            </p:cNvSpPr>
            <p:nvPr/>
          </p:nvSpPr>
          <p:spPr bwMode="auto">
            <a:xfrm rot="222229">
              <a:off x="4082" y="1584"/>
              <a:ext cx="334" cy="3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40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&gt;</a:t>
              </a:r>
              <a:endParaRPr lang="ru-RU" alt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53773" name="Freeform 173"/>
          <p:cNvSpPr>
            <a:spLocks/>
          </p:cNvSpPr>
          <p:nvPr/>
        </p:nvSpPr>
        <p:spPr bwMode="auto">
          <a:xfrm>
            <a:off x="3251200" y="838200"/>
            <a:ext cx="74613" cy="292100"/>
          </a:xfrm>
          <a:custGeom>
            <a:avLst/>
            <a:gdLst>
              <a:gd name="T0" fmla="*/ 47 w 47"/>
              <a:gd name="T1" fmla="*/ 184 h 184"/>
              <a:gd name="T2" fmla="*/ 0 w 47"/>
              <a:gd name="T3" fmla="*/ 0 h 184"/>
              <a:gd name="T4" fmla="*/ 47 w 47"/>
              <a:gd name="T5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184">
                <a:moveTo>
                  <a:pt x="47" y="184"/>
                </a:moveTo>
                <a:lnTo>
                  <a:pt x="0" y="0"/>
                </a:lnTo>
                <a:lnTo>
                  <a:pt x="47" y="184"/>
                </a:lnTo>
                <a:close/>
              </a:path>
            </a:pathLst>
          </a:custGeom>
          <a:gradFill rotWithShape="1">
            <a:gsLst>
              <a:gs pos="0">
                <a:srgbClr val="FF99FF">
                  <a:alpha val="17999"/>
                </a:srgbClr>
              </a:gs>
              <a:gs pos="50000">
                <a:srgbClr val="FF0000">
                  <a:alpha val="31000"/>
                </a:srgbClr>
              </a:gs>
              <a:gs pos="100000">
                <a:srgbClr val="FF99FF">
                  <a:alpha val="17999"/>
                </a:srgbClr>
              </a:gs>
            </a:gsLst>
            <a:lin ang="18900000" scaled="1"/>
          </a:gradFill>
          <a:ln w="9525">
            <a:solidFill>
              <a:srgbClr val="FF0000">
                <a:alpha val="17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000000"/>
              </a:solidFill>
            </a:endParaRPr>
          </a:p>
        </p:txBody>
      </p:sp>
      <p:sp>
        <p:nvSpPr>
          <p:cNvPr id="153775" name="Freeform 175"/>
          <p:cNvSpPr>
            <a:spLocks/>
          </p:cNvSpPr>
          <p:nvPr/>
        </p:nvSpPr>
        <p:spPr bwMode="auto">
          <a:xfrm>
            <a:off x="466893" y="1066800"/>
            <a:ext cx="8470900" cy="647700"/>
          </a:xfrm>
          <a:custGeom>
            <a:avLst/>
            <a:gdLst>
              <a:gd name="T0" fmla="*/ 5264 w 5336"/>
              <a:gd name="T1" fmla="*/ 0 h 408"/>
              <a:gd name="T2" fmla="*/ 5336 w 5336"/>
              <a:gd name="T3" fmla="*/ 192 h 408"/>
              <a:gd name="T4" fmla="*/ 1768 w 5336"/>
              <a:gd name="T5" fmla="*/ 232 h 408"/>
              <a:gd name="T6" fmla="*/ 1872 w 5336"/>
              <a:gd name="T7" fmla="*/ 368 h 408"/>
              <a:gd name="T8" fmla="*/ 0 w 5336"/>
              <a:gd name="T9" fmla="*/ 408 h 408"/>
              <a:gd name="T10" fmla="*/ 40 w 5336"/>
              <a:gd name="T11" fmla="*/ 208 h 408"/>
              <a:gd name="T12" fmla="*/ 1768 w 5336"/>
              <a:gd name="T13" fmla="*/ 216 h 408"/>
              <a:gd name="T14" fmla="*/ 727 w 5336"/>
              <a:gd name="T15" fmla="*/ 216 h 408"/>
              <a:gd name="T16" fmla="*/ 680 w 5336"/>
              <a:gd name="T17" fmla="*/ 32 h 408"/>
              <a:gd name="T18" fmla="*/ 5264 w 5336"/>
              <a:gd name="T1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36" h="408">
                <a:moveTo>
                  <a:pt x="5264" y="0"/>
                </a:moveTo>
                <a:lnTo>
                  <a:pt x="5336" y="192"/>
                </a:lnTo>
                <a:lnTo>
                  <a:pt x="1768" y="232"/>
                </a:lnTo>
                <a:lnTo>
                  <a:pt x="1872" y="368"/>
                </a:lnTo>
                <a:lnTo>
                  <a:pt x="0" y="408"/>
                </a:lnTo>
                <a:lnTo>
                  <a:pt x="40" y="208"/>
                </a:lnTo>
                <a:lnTo>
                  <a:pt x="1768" y="216"/>
                </a:lnTo>
                <a:lnTo>
                  <a:pt x="727" y="216"/>
                </a:lnTo>
                <a:lnTo>
                  <a:pt x="680" y="32"/>
                </a:lnTo>
                <a:lnTo>
                  <a:pt x="5264" y="0"/>
                </a:lnTo>
                <a:close/>
              </a:path>
            </a:pathLst>
          </a:custGeom>
          <a:gradFill rotWithShape="1">
            <a:gsLst>
              <a:gs pos="0">
                <a:srgbClr val="FF99FF">
                  <a:alpha val="17999"/>
                </a:srgbClr>
              </a:gs>
              <a:gs pos="50000">
                <a:srgbClr val="FF0000">
                  <a:alpha val="31000"/>
                </a:srgbClr>
              </a:gs>
              <a:gs pos="100000">
                <a:srgbClr val="FF99FF">
                  <a:alpha val="17999"/>
                </a:srgbClr>
              </a:gs>
            </a:gsLst>
            <a:lin ang="18900000" scaled="1"/>
          </a:gradFill>
          <a:ln w="9525">
            <a:solidFill>
              <a:srgbClr val="FF0000">
                <a:alpha val="17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000000"/>
              </a:solidFill>
            </a:endParaRPr>
          </a:p>
        </p:txBody>
      </p:sp>
      <p:grpSp>
        <p:nvGrpSpPr>
          <p:cNvPr id="153783" name="Group 183"/>
          <p:cNvGrpSpPr>
            <a:grpSpLocks/>
          </p:cNvGrpSpPr>
          <p:nvPr/>
        </p:nvGrpSpPr>
        <p:grpSpPr bwMode="auto">
          <a:xfrm>
            <a:off x="-889000" y="5829300"/>
            <a:ext cx="914400" cy="762000"/>
            <a:chOff x="-1152" y="2064"/>
            <a:chExt cx="1109" cy="982"/>
          </a:xfrm>
        </p:grpSpPr>
        <p:grpSp>
          <p:nvGrpSpPr>
            <p:cNvPr id="153784" name="Group 184"/>
            <p:cNvGrpSpPr>
              <a:grpSpLocks/>
            </p:cNvGrpSpPr>
            <p:nvPr/>
          </p:nvGrpSpPr>
          <p:grpSpPr bwMode="auto">
            <a:xfrm rot="-240361">
              <a:off x="-336" y="2688"/>
              <a:ext cx="293" cy="286"/>
              <a:chOff x="576" y="1392"/>
              <a:chExt cx="1008" cy="960"/>
            </a:xfrm>
          </p:grpSpPr>
          <p:sp>
            <p:nvSpPr>
              <p:cNvPr id="153785" name="Oval 185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1008" cy="9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86" name="Oval 186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624" cy="57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8980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87" name="AutoShape 187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28" cy="480"/>
              </a:xfrm>
              <a:prstGeom prst="star8">
                <a:avLst>
                  <a:gd name="adj" fmla="val 13542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3788" name="Group 188"/>
            <p:cNvGrpSpPr>
              <a:grpSpLocks/>
            </p:cNvGrpSpPr>
            <p:nvPr/>
          </p:nvGrpSpPr>
          <p:grpSpPr bwMode="auto">
            <a:xfrm rot="-240361">
              <a:off x="-1090" y="2760"/>
              <a:ext cx="293" cy="286"/>
              <a:chOff x="576" y="1392"/>
              <a:chExt cx="1008" cy="960"/>
            </a:xfrm>
          </p:grpSpPr>
          <p:sp>
            <p:nvSpPr>
              <p:cNvPr id="153789" name="Oval 189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1008" cy="9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90" name="Oval 190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624" cy="57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8980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91" name="AutoShape 191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28" cy="480"/>
              </a:xfrm>
              <a:prstGeom prst="star8">
                <a:avLst>
                  <a:gd name="adj" fmla="val 13542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3792" name="Group 192"/>
            <p:cNvGrpSpPr>
              <a:grpSpLocks/>
            </p:cNvGrpSpPr>
            <p:nvPr/>
          </p:nvGrpSpPr>
          <p:grpSpPr bwMode="auto">
            <a:xfrm rot="21359639" flipH="1">
              <a:off x="-1152" y="2064"/>
              <a:ext cx="1020" cy="895"/>
              <a:chOff x="2160" y="1296"/>
              <a:chExt cx="2336" cy="2103"/>
            </a:xfrm>
          </p:grpSpPr>
          <p:sp>
            <p:nvSpPr>
              <p:cNvPr id="153793" name="Freeform 193"/>
              <p:cNvSpPr>
                <a:spLocks/>
              </p:cNvSpPr>
              <p:nvPr/>
            </p:nvSpPr>
            <p:spPr bwMode="auto">
              <a:xfrm>
                <a:off x="2605" y="2588"/>
                <a:ext cx="549" cy="463"/>
              </a:xfrm>
              <a:custGeom>
                <a:avLst/>
                <a:gdLst>
                  <a:gd name="T0" fmla="*/ 0 w 197"/>
                  <a:gd name="T1" fmla="*/ 112 h 168"/>
                  <a:gd name="T2" fmla="*/ 48 w 197"/>
                  <a:gd name="T3" fmla="*/ 160 h 168"/>
                  <a:gd name="T4" fmla="*/ 96 w 197"/>
                  <a:gd name="T5" fmla="*/ 160 h 168"/>
                  <a:gd name="T6" fmla="*/ 144 w 197"/>
                  <a:gd name="T7" fmla="*/ 160 h 168"/>
                  <a:gd name="T8" fmla="*/ 192 w 197"/>
                  <a:gd name="T9" fmla="*/ 122 h 168"/>
                  <a:gd name="T10" fmla="*/ 176 w 197"/>
                  <a:gd name="T11" fmla="*/ 54 h 168"/>
                  <a:gd name="T12" fmla="*/ 132 w 197"/>
                  <a:gd name="T13" fmla="*/ 26 h 168"/>
                  <a:gd name="T14" fmla="*/ 108 w 197"/>
                  <a:gd name="T15" fmla="*/ 6 h 168"/>
                  <a:gd name="T16" fmla="*/ 80 w 197"/>
                  <a:gd name="T17" fmla="*/ 2 h 168"/>
                  <a:gd name="T18" fmla="*/ 80 w 197"/>
                  <a:gd name="T19" fmla="*/ 18 h 168"/>
                  <a:gd name="T20" fmla="*/ 68 w 197"/>
                  <a:gd name="T21" fmla="*/ 30 h 168"/>
                  <a:gd name="T22" fmla="*/ 48 w 197"/>
                  <a:gd name="T23" fmla="*/ 30 h 168"/>
                  <a:gd name="T24" fmla="*/ 36 w 197"/>
                  <a:gd name="T25" fmla="*/ 50 h 168"/>
                  <a:gd name="T26" fmla="*/ 44 w 197"/>
                  <a:gd name="T27" fmla="*/ 82 h 168"/>
                  <a:gd name="T28" fmla="*/ 8 w 197"/>
                  <a:gd name="T29" fmla="*/ 86 h 168"/>
                  <a:gd name="T30" fmla="*/ 0 w 197"/>
                  <a:gd name="T31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168">
                    <a:moveTo>
                      <a:pt x="0" y="112"/>
                    </a:moveTo>
                    <a:cubicBezTo>
                      <a:pt x="0" y="120"/>
                      <a:pt x="32" y="152"/>
                      <a:pt x="48" y="160"/>
                    </a:cubicBezTo>
                    <a:cubicBezTo>
                      <a:pt x="64" y="168"/>
                      <a:pt x="80" y="160"/>
                      <a:pt x="96" y="160"/>
                    </a:cubicBezTo>
                    <a:cubicBezTo>
                      <a:pt x="112" y="160"/>
                      <a:pt x="128" y="166"/>
                      <a:pt x="144" y="160"/>
                    </a:cubicBezTo>
                    <a:cubicBezTo>
                      <a:pt x="160" y="154"/>
                      <a:pt x="187" y="140"/>
                      <a:pt x="192" y="122"/>
                    </a:cubicBezTo>
                    <a:cubicBezTo>
                      <a:pt x="197" y="104"/>
                      <a:pt x="186" y="70"/>
                      <a:pt x="176" y="54"/>
                    </a:cubicBezTo>
                    <a:cubicBezTo>
                      <a:pt x="166" y="38"/>
                      <a:pt x="143" y="34"/>
                      <a:pt x="132" y="26"/>
                    </a:cubicBezTo>
                    <a:cubicBezTo>
                      <a:pt x="121" y="18"/>
                      <a:pt x="117" y="10"/>
                      <a:pt x="108" y="6"/>
                    </a:cubicBezTo>
                    <a:cubicBezTo>
                      <a:pt x="99" y="2"/>
                      <a:pt x="85" y="0"/>
                      <a:pt x="80" y="2"/>
                    </a:cubicBezTo>
                    <a:cubicBezTo>
                      <a:pt x="75" y="4"/>
                      <a:pt x="82" y="13"/>
                      <a:pt x="80" y="18"/>
                    </a:cubicBezTo>
                    <a:cubicBezTo>
                      <a:pt x="78" y="23"/>
                      <a:pt x="73" y="28"/>
                      <a:pt x="68" y="30"/>
                    </a:cubicBezTo>
                    <a:cubicBezTo>
                      <a:pt x="63" y="32"/>
                      <a:pt x="53" y="27"/>
                      <a:pt x="48" y="30"/>
                    </a:cubicBezTo>
                    <a:cubicBezTo>
                      <a:pt x="43" y="33"/>
                      <a:pt x="37" y="41"/>
                      <a:pt x="36" y="50"/>
                    </a:cubicBezTo>
                    <a:cubicBezTo>
                      <a:pt x="35" y="59"/>
                      <a:pt x="49" y="76"/>
                      <a:pt x="44" y="82"/>
                    </a:cubicBezTo>
                    <a:cubicBezTo>
                      <a:pt x="39" y="88"/>
                      <a:pt x="15" y="81"/>
                      <a:pt x="8" y="86"/>
                    </a:cubicBezTo>
                    <a:cubicBezTo>
                      <a:pt x="1" y="91"/>
                      <a:pt x="2" y="107"/>
                      <a:pt x="0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CCFF"/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94" name="Freeform 194"/>
              <p:cNvSpPr>
                <a:spLocks/>
              </p:cNvSpPr>
              <p:nvPr/>
            </p:nvSpPr>
            <p:spPr bwMode="auto">
              <a:xfrm>
                <a:off x="3407" y="2742"/>
                <a:ext cx="1089" cy="290"/>
              </a:xfrm>
              <a:custGeom>
                <a:avLst/>
                <a:gdLst>
                  <a:gd name="T0" fmla="*/ 0 w 391"/>
                  <a:gd name="T1" fmla="*/ 22 h 105"/>
                  <a:gd name="T2" fmla="*/ 64 w 391"/>
                  <a:gd name="T3" fmla="*/ 42 h 105"/>
                  <a:gd name="T4" fmla="*/ 104 w 391"/>
                  <a:gd name="T5" fmla="*/ 34 h 105"/>
                  <a:gd name="T6" fmla="*/ 192 w 391"/>
                  <a:gd name="T7" fmla="*/ 8 h 105"/>
                  <a:gd name="T8" fmla="*/ 336 w 391"/>
                  <a:gd name="T9" fmla="*/ 8 h 105"/>
                  <a:gd name="T10" fmla="*/ 384 w 391"/>
                  <a:gd name="T11" fmla="*/ 56 h 105"/>
                  <a:gd name="T12" fmla="*/ 292 w 391"/>
                  <a:gd name="T13" fmla="*/ 66 h 105"/>
                  <a:gd name="T14" fmla="*/ 188 w 391"/>
                  <a:gd name="T15" fmla="*/ 66 h 105"/>
                  <a:gd name="T16" fmla="*/ 48 w 391"/>
                  <a:gd name="T17" fmla="*/ 104 h 105"/>
                  <a:gd name="T18" fmla="*/ 28 w 391"/>
                  <a:gd name="T19" fmla="*/ 62 h 105"/>
                  <a:gd name="T20" fmla="*/ 0 w 391"/>
                  <a:gd name="T21" fmla="*/ 2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1" h="105">
                    <a:moveTo>
                      <a:pt x="0" y="22"/>
                    </a:moveTo>
                    <a:cubicBezTo>
                      <a:pt x="9" y="18"/>
                      <a:pt x="47" y="40"/>
                      <a:pt x="64" y="42"/>
                    </a:cubicBezTo>
                    <a:cubicBezTo>
                      <a:pt x="81" y="44"/>
                      <a:pt x="83" y="40"/>
                      <a:pt x="104" y="34"/>
                    </a:cubicBezTo>
                    <a:cubicBezTo>
                      <a:pt x="125" y="28"/>
                      <a:pt x="153" y="12"/>
                      <a:pt x="192" y="8"/>
                    </a:cubicBezTo>
                    <a:cubicBezTo>
                      <a:pt x="231" y="4"/>
                      <a:pt x="304" y="0"/>
                      <a:pt x="336" y="8"/>
                    </a:cubicBezTo>
                    <a:cubicBezTo>
                      <a:pt x="368" y="16"/>
                      <a:pt x="391" y="46"/>
                      <a:pt x="384" y="56"/>
                    </a:cubicBezTo>
                    <a:cubicBezTo>
                      <a:pt x="377" y="66"/>
                      <a:pt x="325" y="64"/>
                      <a:pt x="292" y="66"/>
                    </a:cubicBezTo>
                    <a:cubicBezTo>
                      <a:pt x="259" y="68"/>
                      <a:pt x="229" y="60"/>
                      <a:pt x="188" y="66"/>
                    </a:cubicBezTo>
                    <a:cubicBezTo>
                      <a:pt x="147" y="72"/>
                      <a:pt x="75" y="105"/>
                      <a:pt x="48" y="104"/>
                    </a:cubicBezTo>
                    <a:cubicBezTo>
                      <a:pt x="21" y="103"/>
                      <a:pt x="36" y="76"/>
                      <a:pt x="28" y="62"/>
                    </a:cubicBezTo>
                    <a:cubicBezTo>
                      <a:pt x="20" y="48"/>
                      <a:pt x="6" y="30"/>
                      <a:pt x="0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95" name="Freeform 195"/>
              <p:cNvSpPr>
                <a:spLocks/>
              </p:cNvSpPr>
              <p:nvPr/>
            </p:nvSpPr>
            <p:spPr bwMode="auto">
              <a:xfrm>
                <a:off x="3104" y="2387"/>
                <a:ext cx="854" cy="752"/>
              </a:xfrm>
              <a:custGeom>
                <a:avLst/>
                <a:gdLst>
                  <a:gd name="T0" fmla="*/ 13 w 307"/>
                  <a:gd name="T1" fmla="*/ 59 h 273"/>
                  <a:gd name="T2" fmla="*/ 65 w 307"/>
                  <a:gd name="T3" fmla="*/ 55 h 273"/>
                  <a:gd name="T4" fmla="*/ 113 w 307"/>
                  <a:gd name="T5" fmla="*/ 79 h 273"/>
                  <a:gd name="T6" fmla="*/ 177 w 307"/>
                  <a:gd name="T7" fmla="*/ 71 h 273"/>
                  <a:gd name="T8" fmla="*/ 185 w 307"/>
                  <a:gd name="T9" fmla="*/ 39 h 273"/>
                  <a:gd name="T10" fmla="*/ 285 w 307"/>
                  <a:gd name="T11" fmla="*/ 11 h 273"/>
                  <a:gd name="T12" fmla="*/ 305 w 307"/>
                  <a:gd name="T13" fmla="*/ 107 h 273"/>
                  <a:gd name="T14" fmla="*/ 297 w 307"/>
                  <a:gd name="T15" fmla="*/ 135 h 273"/>
                  <a:gd name="T16" fmla="*/ 245 w 307"/>
                  <a:gd name="T17" fmla="*/ 155 h 273"/>
                  <a:gd name="T18" fmla="*/ 165 w 307"/>
                  <a:gd name="T19" fmla="*/ 163 h 273"/>
                  <a:gd name="T20" fmla="*/ 109 w 307"/>
                  <a:gd name="T21" fmla="*/ 151 h 273"/>
                  <a:gd name="T22" fmla="*/ 81 w 307"/>
                  <a:gd name="T23" fmla="*/ 107 h 273"/>
                  <a:gd name="T24" fmla="*/ 157 w 307"/>
                  <a:gd name="T25" fmla="*/ 223 h 273"/>
                  <a:gd name="T26" fmla="*/ 89 w 307"/>
                  <a:gd name="T27" fmla="*/ 259 h 273"/>
                  <a:gd name="T28" fmla="*/ 13 w 307"/>
                  <a:gd name="T29" fmla="*/ 137 h 273"/>
                  <a:gd name="T30" fmla="*/ 13 w 307"/>
                  <a:gd name="T31" fmla="*/ 5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7" h="273">
                    <a:moveTo>
                      <a:pt x="13" y="59"/>
                    </a:moveTo>
                    <a:cubicBezTo>
                      <a:pt x="22" y="45"/>
                      <a:pt x="48" y="52"/>
                      <a:pt x="65" y="55"/>
                    </a:cubicBezTo>
                    <a:cubicBezTo>
                      <a:pt x="82" y="58"/>
                      <a:pt x="94" y="76"/>
                      <a:pt x="113" y="79"/>
                    </a:cubicBezTo>
                    <a:cubicBezTo>
                      <a:pt x="132" y="82"/>
                      <a:pt x="165" y="78"/>
                      <a:pt x="177" y="71"/>
                    </a:cubicBezTo>
                    <a:cubicBezTo>
                      <a:pt x="189" y="64"/>
                      <a:pt x="167" y="49"/>
                      <a:pt x="185" y="39"/>
                    </a:cubicBezTo>
                    <a:cubicBezTo>
                      <a:pt x="203" y="29"/>
                      <a:pt x="265" y="0"/>
                      <a:pt x="285" y="11"/>
                    </a:cubicBezTo>
                    <a:cubicBezTo>
                      <a:pt x="305" y="22"/>
                      <a:pt x="303" y="86"/>
                      <a:pt x="305" y="107"/>
                    </a:cubicBezTo>
                    <a:cubicBezTo>
                      <a:pt x="307" y="128"/>
                      <a:pt x="307" y="127"/>
                      <a:pt x="297" y="135"/>
                    </a:cubicBezTo>
                    <a:cubicBezTo>
                      <a:pt x="287" y="143"/>
                      <a:pt x="267" y="150"/>
                      <a:pt x="245" y="155"/>
                    </a:cubicBezTo>
                    <a:cubicBezTo>
                      <a:pt x="223" y="160"/>
                      <a:pt x="188" y="164"/>
                      <a:pt x="165" y="163"/>
                    </a:cubicBezTo>
                    <a:cubicBezTo>
                      <a:pt x="142" y="162"/>
                      <a:pt x="123" y="160"/>
                      <a:pt x="109" y="151"/>
                    </a:cubicBezTo>
                    <a:cubicBezTo>
                      <a:pt x="95" y="142"/>
                      <a:pt x="73" y="95"/>
                      <a:pt x="81" y="107"/>
                    </a:cubicBezTo>
                    <a:cubicBezTo>
                      <a:pt x="89" y="119"/>
                      <a:pt x="156" y="198"/>
                      <a:pt x="157" y="223"/>
                    </a:cubicBezTo>
                    <a:cubicBezTo>
                      <a:pt x="158" y="248"/>
                      <a:pt x="113" y="273"/>
                      <a:pt x="89" y="259"/>
                    </a:cubicBezTo>
                    <a:cubicBezTo>
                      <a:pt x="65" y="245"/>
                      <a:pt x="26" y="170"/>
                      <a:pt x="13" y="137"/>
                    </a:cubicBezTo>
                    <a:cubicBezTo>
                      <a:pt x="0" y="104"/>
                      <a:pt x="6" y="71"/>
                      <a:pt x="13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96" name="Freeform 196" descr="Широкий диагональный 1"/>
              <p:cNvSpPr>
                <a:spLocks/>
              </p:cNvSpPr>
              <p:nvPr/>
            </p:nvSpPr>
            <p:spPr bwMode="auto">
              <a:xfrm>
                <a:off x="3407" y="1795"/>
                <a:ext cx="471" cy="715"/>
              </a:xfrm>
              <a:custGeom>
                <a:avLst/>
                <a:gdLst>
                  <a:gd name="T0" fmla="*/ 0 w 471"/>
                  <a:gd name="T1" fmla="*/ 159 h 715"/>
                  <a:gd name="T2" fmla="*/ 100 w 471"/>
                  <a:gd name="T3" fmla="*/ 48 h 715"/>
                  <a:gd name="T4" fmla="*/ 317 w 471"/>
                  <a:gd name="T5" fmla="*/ 445 h 715"/>
                  <a:gd name="T6" fmla="*/ 468 w 471"/>
                  <a:gd name="T7" fmla="*/ 589 h 715"/>
                  <a:gd name="T8" fmla="*/ 333 w 471"/>
                  <a:gd name="T9" fmla="*/ 621 h 715"/>
                  <a:gd name="T10" fmla="*/ 167 w 471"/>
                  <a:gd name="T11" fmla="*/ 699 h 715"/>
                  <a:gd name="T12" fmla="*/ 111 w 471"/>
                  <a:gd name="T13" fmla="*/ 523 h 715"/>
                  <a:gd name="T14" fmla="*/ 134 w 471"/>
                  <a:gd name="T15" fmla="*/ 440 h 715"/>
                  <a:gd name="T16" fmla="*/ 156 w 471"/>
                  <a:gd name="T17" fmla="*/ 313 h 715"/>
                  <a:gd name="T18" fmla="*/ 56 w 471"/>
                  <a:gd name="T19" fmla="*/ 159 h 715"/>
                  <a:gd name="T20" fmla="*/ 0 w 471"/>
                  <a:gd name="T21" fmla="*/ 159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1" h="715">
                    <a:moveTo>
                      <a:pt x="0" y="159"/>
                    </a:moveTo>
                    <a:cubicBezTo>
                      <a:pt x="8" y="131"/>
                      <a:pt x="47" y="0"/>
                      <a:pt x="100" y="48"/>
                    </a:cubicBezTo>
                    <a:cubicBezTo>
                      <a:pt x="153" y="96"/>
                      <a:pt x="256" y="355"/>
                      <a:pt x="317" y="445"/>
                    </a:cubicBezTo>
                    <a:cubicBezTo>
                      <a:pt x="378" y="535"/>
                      <a:pt x="465" y="560"/>
                      <a:pt x="468" y="589"/>
                    </a:cubicBezTo>
                    <a:cubicBezTo>
                      <a:pt x="471" y="618"/>
                      <a:pt x="383" y="603"/>
                      <a:pt x="333" y="621"/>
                    </a:cubicBezTo>
                    <a:cubicBezTo>
                      <a:pt x="283" y="639"/>
                      <a:pt x="204" y="715"/>
                      <a:pt x="167" y="699"/>
                    </a:cubicBezTo>
                    <a:cubicBezTo>
                      <a:pt x="130" y="683"/>
                      <a:pt x="117" y="567"/>
                      <a:pt x="111" y="523"/>
                    </a:cubicBezTo>
                    <a:cubicBezTo>
                      <a:pt x="106" y="479"/>
                      <a:pt x="125" y="476"/>
                      <a:pt x="134" y="440"/>
                    </a:cubicBezTo>
                    <a:cubicBezTo>
                      <a:pt x="142" y="404"/>
                      <a:pt x="170" y="360"/>
                      <a:pt x="156" y="313"/>
                    </a:cubicBezTo>
                    <a:cubicBezTo>
                      <a:pt x="142" y="266"/>
                      <a:pt x="81" y="184"/>
                      <a:pt x="56" y="159"/>
                    </a:cubicBezTo>
                    <a:cubicBezTo>
                      <a:pt x="31" y="134"/>
                      <a:pt x="11" y="159"/>
                      <a:pt x="0" y="159"/>
                    </a:cubicBezTo>
                    <a:close/>
                  </a:path>
                </a:pathLst>
              </a:custGeom>
              <a:pattFill prst="wdDnDiag">
                <a:fgClr>
                  <a:srgbClr val="FF0000"/>
                </a:fgClr>
                <a:bgClr>
                  <a:srgbClr val="0099CC"/>
                </a:bgClr>
              </a:patt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97" name="Freeform 197"/>
              <p:cNvSpPr>
                <a:spLocks/>
              </p:cNvSpPr>
              <p:nvPr/>
            </p:nvSpPr>
            <p:spPr bwMode="auto">
              <a:xfrm>
                <a:off x="3016" y="1481"/>
                <a:ext cx="487" cy="506"/>
              </a:xfrm>
              <a:custGeom>
                <a:avLst/>
                <a:gdLst>
                  <a:gd name="T0" fmla="*/ 200 w 487"/>
                  <a:gd name="T1" fmla="*/ 207 h 506"/>
                  <a:gd name="T2" fmla="*/ 120 w 487"/>
                  <a:gd name="T3" fmla="*/ 351 h 506"/>
                  <a:gd name="T4" fmla="*/ 128 w 487"/>
                  <a:gd name="T5" fmla="*/ 479 h 506"/>
                  <a:gd name="T6" fmla="*/ 248 w 487"/>
                  <a:gd name="T7" fmla="*/ 503 h 506"/>
                  <a:gd name="T8" fmla="*/ 336 w 487"/>
                  <a:gd name="T9" fmla="*/ 463 h 506"/>
                  <a:gd name="T10" fmla="*/ 448 w 487"/>
                  <a:gd name="T11" fmla="*/ 359 h 506"/>
                  <a:gd name="T12" fmla="*/ 440 w 487"/>
                  <a:gd name="T13" fmla="*/ 295 h 506"/>
                  <a:gd name="T14" fmla="*/ 472 w 487"/>
                  <a:gd name="T15" fmla="*/ 231 h 506"/>
                  <a:gd name="T16" fmla="*/ 480 w 487"/>
                  <a:gd name="T17" fmla="*/ 151 h 506"/>
                  <a:gd name="T18" fmla="*/ 432 w 487"/>
                  <a:gd name="T19" fmla="*/ 63 h 506"/>
                  <a:gd name="T20" fmla="*/ 344 w 487"/>
                  <a:gd name="T21" fmla="*/ 7 h 506"/>
                  <a:gd name="T22" fmla="*/ 192 w 487"/>
                  <a:gd name="T23" fmla="*/ 23 h 506"/>
                  <a:gd name="T24" fmla="*/ 192 w 487"/>
                  <a:gd name="T25" fmla="*/ 55 h 506"/>
                  <a:gd name="T26" fmla="*/ 152 w 487"/>
                  <a:gd name="T27" fmla="*/ 103 h 506"/>
                  <a:gd name="T28" fmla="*/ 96 w 487"/>
                  <a:gd name="T29" fmla="*/ 143 h 506"/>
                  <a:gd name="T30" fmla="*/ 32 w 487"/>
                  <a:gd name="T31" fmla="*/ 175 h 506"/>
                  <a:gd name="T32" fmla="*/ 0 w 487"/>
                  <a:gd name="T33" fmla="*/ 239 h 506"/>
                  <a:gd name="T34" fmla="*/ 32 w 487"/>
                  <a:gd name="T35" fmla="*/ 287 h 506"/>
                  <a:gd name="T36" fmla="*/ 112 w 487"/>
                  <a:gd name="T37" fmla="*/ 287 h 506"/>
                  <a:gd name="T38" fmla="*/ 152 w 487"/>
                  <a:gd name="T39" fmla="*/ 247 h 506"/>
                  <a:gd name="T40" fmla="*/ 200 w 487"/>
                  <a:gd name="T41" fmla="*/ 199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7" h="506">
                    <a:moveTo>
                      <a:pt x="200" y="207"/>
                    </a:moveTo>
                    <a:cubicBezTo>
                      <a:pt x="187" y="231"/>
                      <a:pt x="132" y="306"/>
                      <a:pt x="120" y="351"/>
                    </a:cubicBezTo>
                    <a:cubicBezTo>
                      <a:pt x="108" y="396"/>
                      <a:pt x="107" y="454"/>
                      <a:pt x="128" y="479"/>
                    </a:cubicBezTo>
                    <a:cubicBezTo>
                      <a:pt x="149" y="504"/>
                      <a:pt x="213" y="506"/>
                      <a:pt x="248" y="503"/>
                    </a:cubicBezTo>
                    <a:cubicBezTo>
                      <a:pt x="283" y="500"/>
                      <a:pt x="303" y="487"/>
                      <a:pt x="336" y="463"/>
                    </a:cubicBezTo>
                    <a:cubicBezTo>
                      <a:pt x="369" y="439"/>
                      <a:pt x="431" y="387"/>
                      <a:pt x="448" y="359"/>
                    </a:cubicBezTo>
                    <a:cubicBezTo>
                      <a:pt x="465" y="331"/>
                      <a:pt x="436" y="316"/>
                      <a:pt x="440" y="295"/>
                    </a:cubicBezTo>
                    <a:cubicBezTo>
                      <a:pt x="444" y="274"/>
                      <a:pt x="465" y="255"/>
                      <a:pt x="472" y="231"/>
                    </a:cubicBezTo>
                    <a:cubicBezTo>
                      <a:pt x="479" y="207"/>
                      <a:pt x="487" y="179"/>
                      <a:pt x="480" y="151"/>
                    </a:cubicBezTo>
                    <a:cubicBezTo>
                      <a:pt x="473" y="123"/>
                      <a:pt x="455" y="87"/>
                      <a:pt x="432" y="63"/>
                    </a:cubicBezTo>
                    <a:cubicBezTo>
                      <a:pt x="409" y="39"/>
                      <a:pt x="384" y="14"/>
                      <a:pt x="344" y="7"/>
                    </a:cubicBezTo>
                    <a:cubicBezTo>
                      <a:pt x="304" y="0"/>
                      <a:pt x="217" y="15"/>
                      <a:pt x="192" y="23"/>
                    </a:cubicBezTo>
                    <a:cubicBezTo>
                      <a:pt x="167" y="31"/>
                      <a:pt x="199" y="42"/>
                      <a:pt x="192" y="55"/>
                    </a:cubicBezTo>
                    <a:cubicBezTo>
                      <a:pt x="185" y="68"/>
                      <a:pt x="168" y="88"/>
                      <a:pt x="152" y="103"/>
                    </a:cubicBezTo>
                    <a:cubicBezTo>
                      <a:pt x="136" y="118"/>
                      <a:pt x="116" y="131"/>
                      <a:pt x="96" y="143"/>
                    </a:cubicBezTo>
                    <a:cubicBezTo>
                      <a:pt x="76" y="155"/>
                      <a:pt x="48" y="159"/>
                      <a:pt x="32" y="175"/>
                    </a:cubicBezTo>
                    <a:cubicBezTo>
                      <a:pt x="16" y="191"/>
                      <a:pt x="0" y="220"/>
                      <a:pt x="0" y="239"/>
                    </a:cubicBezTo>
                    <a:cubicBezTo>
                      <a:pt x="0" y="258"/>
                      <a:pt x="13" y="279"/>
                      <a:pt x="32" y="287"/>
                    </a:cubicBezTo>
                    <a:cubicBezTo>
                      <a:pt x="51" y="295"/>
                      <a:pt x="92" y="294"/>
                      <a:pt x="112" y="287"/>
                    </a:cubicBezTo>
                    <a:cubicBezTo>
                      <a:pt x="132" y="280"/>
                      <a:pt x="137" y="262"/>
                      <a:pt x="152" y="247"/>
                    </a:cubicBezTo>
                    <a:cubicBezTo>
                      <a:pt x="167" y="232"/>
                      <a:pt x="192" y="207"/>
                      <a:pt x="200" y="199"/>
                    </a:cubicBezTo>
                  </a:path>
                </a:pathLst>
              </a:custGeom>
              <a:gradFill rotWithShape="1">
                <a:gsLst>
                  <a:gs pos="0">
                    <a:srgbClr val="FFA953"/>
                  </a:gs>
                  <a:gs pos="100000">
                    <a:srgbClr val="FFCF9F"/>
                  </a:gs>
                </a:gsLst>
                <a:path path="rect">
                  <a:fillToRect l="50000" t="50000" r="50000" b="50000"/>
                </a:path>
              </a:gra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98" name="Freeform 198"/>
              <p:cNvSpPr>
                <a:spLocks/>
              </p:cNvSpPr>
              <p:nvPr/>
            </p:nvSpPr>
            <p:spPr bwMode="auto">
              <a:xfrm>
                <a:off x="3152" y="1800"/>
                <a:ext cx="137" cy="57"/>
              </a:xfrm>
              <a:custGeom>
                <a:avLst/>
                <a:gdLst>
                  <a:gd name="T0" fmla="*/ 16 w 137"/>
                  <a:gd name="T1" fmla="*/ 24 h 57"/>
                  <a:gd name="T2" fmla="*/ 8 w 137"/>
                  <a:gd name="T3" fmla="*/ 0 h 57"/>
                  <a:gd name="T4" fmla="*/ 64 w 137"/>
                  <a:gd name="T5" fmla="*/ 24 h 57"/>
                  <a:gd name="T6" fmla="*/ 112 w 137"/>
                  <a:gd name="T7" fmla="*/ 8 h 57"/>
                  <a:gd name="T8" fmla="*/ 128 w 137"/>
                  <a:gd name="T9" fmla="*/ 16 h 57"/>
                  <a:gd name="T10" fmla="*/ 56 w 137"/>
                  <a:gd name="T11" fmla="*/ 56 h 57"/>
                  <a:gd name="T12" fmla="*/ 16 w 137"/>
                  <a:gd name="T13" fmla="*/ 2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57">
                    <a:moveTo>
                      <a:pt x="16" y="24"/>
                    </a:moveTo>
                    <a:cubicBezTo>
                      <a:pt x="7" y="12"/>
                      <a:pt x="0" y="0"/>
                      <a:pt x="8" y="0"/>
                    </a:cubicBezTo>
                    <a:cubicBezTo>
                      <a:pt x="16" y="0"/>
                      <a:pt x="47" y="23"/>
                      <a:pt x="64" y="24"/>
                    </a:cubicBezTo>
                    <a:cubicBezTo>
                      <a:pt x="81" y="25"/>
                      <a:pt x="101" y="9"/>
                      <a:pt x="112" y="8"/>
                    </a:cubicBezTo>
                    <a:cubicBezTo>
                      <a:pt x="123" y="7"/>
                      <a:pt x="137" y="8"/>
                      <a:pt x="128" y="16"/>
                    </a:cubicBezTo>
                    <a:cubicBezTo>
                      <a:pt x="119" y="24"/>
                      <a:pt x="75" y="55"/>
                      <a:pt x="56" y="56"/>
                    </a:cubicBezTo>
                    <a:cubicBezTo>
                      <a:pt x="37" y="57"/>
                      <a:pt x="24" y="31"/>
                      <a:pt x="16" y="24"/>
                    </a:cubicBez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99" name="Freeform 199"/>
              <p:cNvSpPr>
                <a:spLocks/>
              </p:cNvSpPr>
              <p:nvPr/>
            </p:nvSpPr>
            <p:spPr bwMode="auto">
              <a:xfrm>
                <a:off x="3088" y="1517"/>
                <a:ext cx="432" cy="267"/>
              </a:xfrm>
              <a:custGeom>
                <a:avLst/>
                <a:gdLst>
                  <a:gd name="T0" fmla="*/ 336 w 432"/>
                  <a:gd name="T1" fmla="*/ 243 h 267"/>
                  <a:gd name="T2" fmla="*/ 376 w 432"/>
                  <a:gd name="T3" fmla="*/ 219 h 267"/>
                  <a:gd name="T4" fmla="*/ 408 w 432"/>
                  <a:gd name="T5" fmla="*/ 155 h 267"/>
                  <a:gd name="T6" fmla="*/ 384 w 432"/>
                  <a:gd name="T7" fmla="*/ 123 h 267"/>
                  <a:gd name="T8" fmla="*/ 304 w 432"/>
                  <a:gd name="T9" fmla="*/ 83 h 267"/>
                  <a:gd name="T10" fmla="*/ 256 w 432"/>
                  <a:gd name="T11" fmla="*/ 131 h 267"/>
                  <a:gd name="T12" fmla="*/ 200 w 432"/>
                  <a:gd name="T13" fmla="*/ 139 h 267"/>
                  <a:gd name="T14" fmla="*/ 128 w 432"/>
                  <a:gd name="T15" fmla="*/ 75 h 267"/>
                  <a:gd name="T16" fmla="*/ 16 w 432"/>
                  <a:gd name="T17" fmla="*/ 99 h 267"/>
                  <a:gd name="T18" fmla="*/ 32 w 432"/>
                  <a:gd name="T19" fmla="*/ 11 h 267"/>
                  <a:gd name="T20" fmla="*/ 128 w 432"/>
                  <a:gd name="T21" fmla="*/ 35 h 267"/>
                  <a:gd name="T22" fmla="*/ 272 w 432"/>
                  <a:gd name="T23" fmla="*/ 19 h 267"/>
                  <a:gd name="T24" fmla="*/ 320 w 432"/>
                  <a:gd name="T25" fmla="*/ 59 h 267"/>
                  <a:gd name="T26" fmla="*/ 416 w 432"/>
                  <a:gd name="T27" fmla="*/ 115 h 267"/>
                  <a:gd name="T28" fmla="*/ 416 w 432"/>
                  <a:gd name="T29" fmla="*/ 211 h 267"/>
                  <a:gd name="T30" fmla="*/ 368 w 432"/>
                  <a:gd name="T31" fmla="*/ 259 h 267"/>
                  <a:gd name="T32" fmla="*/ 320 w 432"/>
                  <a:gd name="T33" fmla="*/ 259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2" h="267">
                    <a:moveTo>
                      <a:pt x="336" y="243"/>
                    </a:moveTo>
                    <a:cubicBezTo>
                      <a:pt x="343" y="239"/>
                      <a:pt x="364" y="234"/>
                      <a:pt x="376" y="219"/>
                    </a:cubicBezTo>
                    <a:cubicBezTo>
                      <a:pt x="388" y="204"/>
                      <a:pt x="407" y="171"/>
                      <a:pt x="408" y="155"/>
                    </a:cubicBezTo>
                    <a:cubicBezTo>
                      <a:pt x="409" y="139"/>
                      <a:pt x="401" y="135"/>
                      <a:pt x="384" y="123"/>
                    </a:cubicBezTo>
                    <a:cubicBezTo>
                      <a:pt x="367" y="111"/>
                      <a:pt x="325" y="82"/>
                      <a:pt x="304" y="83"/>
                    </a:cubicBezTo>
                    <a:cubicBezTo>
                      <a:pt x="283" y="84"/>
                      <a:pt x="273" y="122"/>
                      <a:pt x="256" y="131"/>
                    </a:cubicBezTo>
                    <a:cubicBezTo>
                      <a:pt x="239" y="140"/>
                      <a:pt x="221" y="148"/>
                      <a:pt x="200" y="139"/>
                    </a:cubicBezTo>
                    <a:cubicBezTo>
                      <a:pt x="179" y="130"/>
                      <a:pt x="159" y="82"/>
                      <a:pt x="128" y="75"/>
                    </a:cubicBezTo>
                    <a:cubicBezTo>
                      <a:pt x="97" y="68"/>
                      <a:pt x="32" y="110"/>
                      <a:pt x="16" y="99"/>
                    </a:cubicBezTo>
                    <a:cubicBezTo>
                      <a:pt x="0" y="88"/>
                      <a:pt x="13" y="22"/>
                      <a:pt x="32" y="11"/>
                    </a:cubicBezTo>
                    <a:cubicBezTo>
                      <a:pt x="51" y="0"/>
                      <a:pt x="88" y="34"/>
                      <a:pt x="128" y="35"/>
                    </a:cubicBezTo>
                    <a:cubicBezTo>
                      <a:pt x="168" y="36"/>
                      <a:pt x="240" y="15"/>
                      <a:pt x="272" y="19"/>
                    </a:cubicBezTo>
                    <a:cubicBezTo>
                      <a:pt x="304" y="23"/>
                      <a:pt x="296" y="43"/>
                      <a:pt x="320" y="59"/>
                    </a:cubicBezTo>
                    <a:cubicBezTo>
                      <a:pt x="344" y="75"/>
                      <a:pt x="400" y="90"/>
                      <a:pt x="416" y="115"/>
                    </a:cubicBezTo>
                    <a:cubicBezTo>
                      <a:pt x="432" y="140"/>
                      <a:pt x="424" y="187"/>
                      <a:pt x="416" y="211"/>
                    </a:cubicBezTo>
                    <a:cubicBezTo>
                      <a:pt x="408" y="235"/>
                      <a:pt x="384" y="251"/>
                      <a:pt x="368" y="259"/>
                    </a:cubicBezTo>
                    <a:cubicBezTo>
                      <a:pt x="352" y="267"/>
                      <a:pt x="336" y="263"/>
                      <a:pt x="320" y="259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99CC"/>
                  </a:gs>
                </a:gsLst>
                <a:path path="rect">
                  <a:fillToRect l="50000" t="50000" r="50000" b="50000"/>
                </a:path>
              </a:gra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00" name="Freeform 200"/>
              <p:cNvSpPr>
                <a:spLocks/>
              </p:cNvSpPr>
              <p:nvPr/>
            </p:nvSpPr>
            <p:spPr bwMode="auto">
              <a:xfrm>
                <a:off x="2547" y="1984"/>
                <a:ext cx="713" cy="413"/>
              </a:xfrm>
              <a:custGeom>
                <a:avLst/>
                <a:gdLst>
                  <a:gd name="T0" fmla="*/ 693 w 713"/>
                  <a:gd name="T1" fmla="*/ 0 h 413"/>
                  <a:gd name="T2" fmla="*/ 605 w 713"/>
                  <a:gd name="T3" fmla="*/ 136 h 413"/>
                  <a:gd name="T4" fmla="*/ 525 w 713"/>
                  <a:gd name="T5" fmla="*/ 224 h 413"/>
                  <a:gd name="T6" fmla="*/ 429 w 713"/>
                  <a:gd name="T7" fmla="*/ 288 h 413"/>
                  <a:gd name="T8" fmla="*/ 389 w 713"/>
                  <a:gd name="T9" fmla="*/ 304 h 413"/>
                  <a:gd name="T10" fmla="*/ 189 w 713"/>
                  <a:gd name="T11" fmla="*/ 272 h 413"/>
                  <a:gd name="T12" fmla="*/ 113 w 713"/>
                  <a:gd name="T13" fmla="*/ 216 h 413"/>
                  <a:gd name="T14" fmla="*/ 57 w 713"/>
                  <a:gd name="T15" fmla="*/ 248 h 413"/>
                  <a:gd name="T16" fmla="*/ 21 w 713"/>
                  <a:gd name="T17" fmla="*/ 296 h 413"/>
                  <a:gd name="T18" fmla="*/ 5 w 713"/>
                  <a:gd name="T19" fmla="*/ 344 h 413"/>
                  <a:gd name="T20" fmla="*/ 13 w 713"/>
                  <a:gd name="T21" fmla="*/ 368 h 413"/>
                  <a:gd name="T22" fmla="*/ 85 w 713"/>
                  <a:gd name="T23" fmla="*/ 376 h 413"/>
                  <a:gd name="T24" fmla="*/ 101 w 713"/>
                  <a:gd name="T25" fmla="*/ 400 h 413"/>
                  <a:gd name="T26" fmla="*/ 133 w 713"/>
                  <a:gd name="T27" fmla="*/ 352 h 413"/>
                  <a:gd name="T28" fmla="*/ 189 w 713"/>
                  <a:gd name="T29" fmla="*/ 368 h 413"/>
                  <a:gd name="T30" fmla="*/ 237 w 713"/>
                  <a:gd name="T31" fmla="*/ 368 h 413"/>
                  <a:gd name="T32" fmla="*/ 381 w 713"/>
                  <a:gd name="T33" fmla="*/ 392 h 413"/>
                  <a:gd name="T34" fmla="*/ 429 w 713"/>
                  <a:gd name="T35" fmla="*/ 408 h 413"/>
                  <a:gd name="T36" fmla="*/ 469 w 713"/>
                  <a:gd name="T37" fmla="*/ 408 h 413"/>
                  <a:gd name="T38" fmla="*/ 557 w 713"/>
                  <a:gd name="T39" fmla="*/ 376 h 413"/>
                  <a:gd name="T40" fmla="*/ 649 w 713"/>
                  <a:gd name="T41" fmla="*/ 312 h 413"/>
                  <a:gd name="T42" fmla="*/ 705 w 713"/>
                  <a:gd name="T43" fmla="*/ 256 h 413"/>
                  <a:gd name="T44" fmla="*/ 697 w 713"/>
                  <a:gd name="T45" fmla="*/ 16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13" h="413">
                    <a:moveTo>
                      <a:pt x="693" y="0"/>
                    </a:moveTo>
                    <a:cubicBezTo>
                      <a:pt x="678" y="23"/>
                      <a:pt x="633" y="99"/>
                      <a:pt x="605" y="136"/>
                    </a:cubicBezTo>
                    <a:cubicBezTo>
                      <a:pt x="577" y="173"/>
                      <a:pt x="554" y="199"/>
                      <a:pt x="525" y="224"/>
                    </a:cubicBezTo>
                    <a:cubicBezTo>
                      <a:pt x="496" y="249"/>
                      <a:pt x="452" y="275"/>
                      <a:pt x="429" y="288"/>
                    </a:cubicBezTo>
                    <a:cubicBezTo>
                      <a:pt x="406" y="301"/>
                      <a:pt x="429" y="307"/>
                      <a:pt x="389" y="304"/>
                    </a:cubicBezTo>
                    <a:cubicBezTo>
                      <a:pt x="349" y="301"/>
                      <a:pt x="235" y="287"/>
                      <a:pt x="189" y="272"/>
                    </a:cubicBezTo>
                    <a:cubicBezTo>
                      <a:pt x="143" y="257"/>
                      <a:pt x="135" y="220"/>
                      <a:pt x="113" y="216"/>
                    </a:cubicBezTo>
                    <a:cubicBezTo>
                      <a:pt x="91" y="212"/>
                      <a:pt x="72" y="235"/>
                      <a:pt x="57" y="248"/>
                    </a:cubicBezTo>
                    <a:cubicBezTo>
                      <a:pt x="42" y="261"/>
                      <a:pt x="30" y="280"/>
                      <a:pt x="21" y="296"/>
                    </a:cubicBezTo>
                    <a:cubicBezTo>
                      <a:pt x="12" y="312"/>
                      <a:pt x="6" y="332"/>
                      <a:pt x="5" y="344"/>
                    </a:cubicBezTo>
                    <a:cubicBezTo>
                      <a:pt x="4" y="356"/>
                      <a:pt x="0" y="363"/>
                      <a:pt x="13" y="368"/>
                    </a:cubicBezTo>
                    <a:cubicBezTo>
                      <a:pt x="26" y="373"/>
                      <a:pt x="70" y="371"/>
                      <a:pt x="85" y="376"/>
                    </a:cubicBezTo>
                    <a:cubicBezTo>
                      <a:pt x="100" y="381"/>
                      <a:pt x="93" y="404"/>
                      <a:pt x="101" y="400"/>
                    </a:cubicBezTo>
                    <a:cubicBezTo>
                      <a:pt x="109" y="396"/>
                      <a:pt x="118" y="357"/>
                      <a:pt x="133" y="352"/>
                    </a:cubicBezTo>
                    <a:cubicBezTo>
                      <a:pt x="148" y="347"/>
                      <a:pt x="172" y="365"/>
                      <a:pt x="189" y="368"/>
                    </a:cubicBezTo>
                    <a:cubicBezTo>
                      <a:pt x="206" y="371"/>
                      <a:pt x="205" y="364"/>
                      <a:pt x="237" y="368"/>
                    </a:cubicBezTo>
                    <a:cubicBezTo>
                      <a:pt x="269" y="372"/>
                      <a:pt x="349" y="385"/>
                      <a:pt x="381" y="392"/>
                    </a:cubicBezTo>
                    <a:cubicBezTo>
                      <a:pt x="413" y="399"/>
                      <a:pt x="414" y="405"/>
                      <a:pt x="429" y="408"/>
                    </a:cubicBezTo>
                    <a:cubicBezTo>
                      <a:pt x="444" y="411"/>
                      <a:pt x="448" y="413"/>
                      <a:pt x="469" y="408"/>
                    </a:cubicBezTo>
                    <a:cubicBezTo>
                      <a:pt x="490" y="403"/>
                      <a:pt x="527" y="392"/>
                      <a:pt x="557" y="376"/>
                    </a:cubicBezTo>
                    <a:cubicBezTo>
                      <a:pt x="587" y="360"/>
                      <a:pt x="624" y="332"/>
                      <a:pt x="649" y="312"/>
                    </a:cubicBezTo>
                    <a:cubicBezTo>
                      <a:pt x="674" y="292"/>
                      <a:pt x="697" y="281"/>
                      <a:pt x="705" y="256"/>
                    </a:cubicBezTo>
                    <a:cubicBezTo>
                      <a:pt x="713" y="231"/>
                      <a:pt x="699" y="180"/>
                      <a:pt x="697" y="160"/>
                    </a:cubicBezTo>
                  </a:path>
                </a:pathLst>
              </a:custGeom>
              <a:gradFill rotWithShape="1">
                <a:gsLst>
                  <a:gs pos="0">
                    <a:srgbClr val="CDC800"/>
                  </a:gs>
                  <a:gs pos="100000">
                    <a:srgbClr val="FFA953"/>
                  </a:gs>
                </a:gsLst>
                <a:path path="rect">
                  <a:fillToRect l="50000" t="50000" r="50000" b="50000"/>
                </a:path>
              </a:gra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01" name="Freeform 201"/>
              <p:cNvSpPr>
                <a:spLocks/>
              </p:cNvSpPr>
              <p:nvPr/>
            </p:nvSpPr>
            <p:spPr bwMode="auto">
              <a:xfrm>
                <a:off x="2632" y="2135"/>
                <a:ext cx="564" cy="469"/>
              </a:xfrm>
              <a:custGeom>
                <a:avLst/>
                <a:gdLst>
                  <a:gd name="T0" fmla="*/ 64 w 564"/>
                  <a:gd name="T1" fmla="*/ 417 h 469"/>
                  <a:gd name="T2" fmla="*/ 56 w 564"/>
                  <a:gd name="T3" fmla="*/ 433 h 469"/>
                  <a:gd name="T4" fmla="*/ 104 w 564"/>
                  <a:gd name="T5" fmla="*/ 433 h 469"/>
                  <a:gd name="T6" fmla="*/ 232 w 564"/>
                  <a:gd name="T7" fmla="*/ 217 h 469"/>
                  <a:gd name="T8" fmla="*/ 296 w 564"/>
                  <a:gd name="T9" fmla="*/ 121 h 469"/>
                  <a:gd name="T10" fmla="*/ 392 w 564"/>
                  <a:gd name="T11" fmla="*/ 121 h 469"/>
                  <a:gd name="T12" fmla="*/ 512 w 564"/>
                  <a:gd name="T13" fmla="*/ 289 h 469"/>
                  <a:gd name="T14" fmla="*/ 552 w 564"/>
                  <a:gd name="T15" fmla="*/ 225 h 469"/>
                  <a:gd name="T16" fmla="*/ 440 w 564"/>
                  <a:gd name="T17" fmla="*/ 73 h 469"/>
                  <a:gd name="T18" fmla="*/ 344 w 564"/>
                  <a:gd name="T19" fmla="*/ 25 h 469"/>
                  <a:gd name="T20" fmla="*/ 248 w 564"/>
                  <a:gd name="T21" fmla="*/ 73 h 469"/>
                  <a:gd name="T22" fmla="*/ 200 w 564"/>
                  <a:gd name="T23" fmla="*/ 121 h 469"/>
                  <a:gd name="T24" fmla="*/ 168 w 564"/>
                  <a:gd name="T25" fmla="*/ 209 h 469"/>
                  <a:gd name="T26" fmla="*/ 152 w 564"/>
                  <a:gd name="T27" fmla="*/ 265 h 469"/>
                  <a:gd name="T28" fmla="*/ 56 w 564"/>
                  <a:gd name="T29" fmla="*/ 409 h 469"/>
                  <a:gd name="T30" fmla="*/ 8 w 564"/>
                  <a:gd name="T31" fmla="*/ 361 h 469"/>
                  <a:gd name="T32" fmla="*/ 104 w 564"/>
                  <a:gd name="T33" fmla="*/ 233 h 469"/>
                  <a:gd name="T34" fmla="*/ 152 w 564"/>
                  <a:gd name="T35" fmla="*/ 73 h 469"/>
                  <a:gd name="T36" fmla="*/ 112 w 564"/>
                  <a:gd name="T37" fmla="*/ 73 h 469"/>
                  <a:gd name="T38" fmla="*/ 88 w 564"/>
                  <a:gd name="T39" fmla="*/ 113 h 469"/>
                  <a:gd name="T40" fmla="*/ 8 w 564"/>
                  <a:gd name="T41" fmla="*/ 81 h 469"/>
                  <a:gd name="T42" fmla="*/ 64 w 564"/>
                  <a:gd name="T43" fmla="*/ 33 h 469"/>
                  <a:gd name="T44" fmla="*/ 128 w 564"/>
                  <a:gd name="T45" fmla="*/ 1 h 469"/>
                  <a:gd name="T46" fmla="*/ 200 w 564"/>
                  <a:gd name="T47" fmla="*/ 25 h 469"/>
                  <a:gd name="T48" fmla="*/ 248 w 564"/>
                  <a:gd name="T49" fmla="*/ 73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4" h="469">
                    <a:moveTo>
                      <a:pt x="64" y="417"/>
                    </a:moveTo>
                    <a:cubicBezTo>
                      <a:pt x="63" y="421"/>
                      <a:pt x="49" y="430"/>
                      <a:pt x="56" y="433"/>
                    </a:cubicBezTo>
                    <a:cubicBezTo>
                      <a:pt x="63" y="436"/>
                      <a:pt x="75" y="469"/>
                      <a:pt x="104" y="433"/>
                    </a:cubicBezTo>
                    <a:cubicBezTo>
                      <a:pt x="133" y="397"/>
                      <a:pt x="200" y="269"/>
                      <a:pt x="232" y="217"/>
                    </a:cubicBezTo>
                    <a:cubicBezTo>
                      <a:pt x="264" y="165"/>
                      <a:pt x="270" y="137"/>
                      <a:pt x="296" y="121"/>
                    </a:cubicBezTo>
                    <a:cubicBezTo>
                      <a:pt x="322" y="105"/>
                      <a:pt x="356" y="93"/>
                      <a:pt x="392" y="121"/>
                    </a:cubicBezTo>
                    <a:cubicBezTo>
                      <a:pt x="428" y="149"/>
                      <a:pt x="485" y="272"/>
                      <a:pt x="512" y="289"/>
                    </a:cubicBezTo>
                    <a:cubicBezTo>
                      <a:pt x="539" y="306"/>
                      <a:pt x="564" y="261"/>
                      <a:pt x="552" y="225"/>
                    </a:cubicBezTo>
                    <a:cubicBezTo>
                      <a:pt x="540" y="189"/>
                      <a:pt x="475" y="106"/>
                      <a:pt x="440" y="73"/>
                    </a:cubicBezTo>
                    <a:cubicBezTo>
                      <a:pt x="405" y="40"/>
                      <a:pt x="376" y="25"/>
                      <a:pt x="344" y="25"/>
                    </a:cubicBezTo>
                    <a:cubicBezTo>
                      <a:pt x="312" y="25"/>
                      <a:pt x="272" y="57"/>
                      <a:pt x="248" y="73"/>
                    </a:cubicBezTo>
                    <a:cubicBezTo>
                      <a:pt x="224" y="89"/>
                      <a:pt x="213" y="98"/>
                      <a:pt x="200" y="121"/>
                    </a:cubicBezTo>
                    <a:cubicBezTo>
                      <a:pt x="187" y="144"/>
                      <a:pt x="176" y="185"/>
                      <a:pt x="168" y="209"/>
                    </a:cubicBezTo>
                    <a:cubicBezTo>
                      <a:pt x="160" y="233"/>
                      <a:pt x="171" y="232"/>
                      <a:pt x="152" y="265"/>
                    </a:cubicBezTo>
                    <a:cubicBezTo>
                      <a:pt x="133" y="298"/>
                      <a:pt x="80" y="393"/>
                      <a:pt x="56" y="409"/>
                    </a:cubicBezTo>
                    <a:cubicBezTo>
                      <a:pt x="32" y="425"/>
                      <a:pt x="0" y="390"/>
                      <a:pt x="8" y="361"/>
                    </a:cubicBezTo>
                    <a:cubicBezTo>
                      <a:pt x="16" y="332"/>
                      <a:pt x="80" y="281"/>
                      <a:pt x="104" y="233"/>
                    </a:cubicBezTo>
                    <a:cubicBezTo>
                      <a:pt x="128" y="185"/>
                      <a:pt x="151" y="100"/>
                      <a:pt x="152" y="73"/>
                    </a:cubicBezTo>
                    <a:cubicBezTo>
                      <a:pt x="153" y="46"/>
                      <a:pt x="123" y="66"/>
                      <a:pt x="112" y="73"/>
                    </a:cubicBezTo>
                    <a:cubicBezTo>
                      <a:pt x="101" y="80"/>
                      <a:pt x="105" y="112"/>
                      <a:pt x="88" y="113"/>
                    </a:cubicBezTo>
                    <a:cubicBezTo>
                      <a:pt x="71" y="114"/>
                      <a:pt x="12" y="94"/>
                      <a:pt x="8" y="81"/>
                    </a:cubicBezTo>
                    <a:cubicBezTo>
                      <a:pt x="4" y="68"/>
                      <a:pt x="44" y="46"/>
                      <a:pt x="64" y="33"/>
                    </a:cubicBezTo>
                    <a:cubicBezTo>
                      <a:pt x="84" y="20"/>
                      <a:pt x="105" y="2"/>
                      <a:pt x="128" y="1"/>
                    </a:cubicBezTo>
                    <a:cubicBezTo>
                      <a:pt x="151" y="0"/>
                      <a:pt x="180" y="13"/>
                      <a:pt x="200" y="25"/>
                    </a:cubicBezTo>
                    <a:cubicBezTo>
                      <a:pt x="220" y="37"/>
                      <a:pt x="236" y="53"/>
                      <a:pt x="248" y="73"/>
                    </a:cubicBezTo>
                  </a:path>
                </a:pathLst>
              </a:custGeom>
              <a:solidFill>
                <a:srgbClr val="0099CC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02" name="Freeform 202"/>
              <p:cNvSpPr>
                <a:spLocks/>
              </p:cNvSpPr>
              <p:nvPr/>
            </p:nvSpPr>
            <p:spPr bwMode="auto">
              <a:xfrm>
                <a:off x="2480" y="2424"/>
                <a:ext cx="352" cy="239"/>
              </a:xfrm>
              <a:custGeom>
                <a:avLst/>
                <a:gdLst>
                  <a:gd name="T0" fmla="*/ 304 w 352"/>
                  <a:gd name="T1" fmla="*/ 168 h 239"/>
                  <a:gd name="T2" fmla="*/ 64 w 352"/>
                  <a:gd name="T3" fmla="*/ 24 h 239"/>
                  <a:gd name="T4" fmla="*/ 16 w 352"/>
                  <a:gd name="T5" fmla="*/ 24 h 239"/>
                  <a:gd name="T6" fmla="*/ 8 w 352"/>
                  <a:gd name="T7" fmla="*/ 64 h 239"/>
                  <a:gd name="T8" fmla="*/ 64 w 352"/>
                  <a:gd name="T9" fmla="*/ 96 h 239"/>
                  <a:gd name="T10" fmla="*/ 128 w 352"/>
                  <a:gd name="T11" fmla="*/ 96 h 239"/>
                  <a:gd name="T12" fmla="*/ 160 w 352"/>
                  <a:gd name="T13" fmla="*/ 152 h 239"/>
                  <a:gd name="T14" fmla="*/ 304 w 352"/>
                  <a:gd name="T15" fmla="*/ 232 h 239"/>
                  <a:gd name="T16" fmla="*/ 352 w 352"/>
                  <a:gd name="T17" fmla="*/ 192 h 239"/>
                  <a:gd name="T18" fmla="*/ 304 w 352"/>
                  <a:gd name="T19" fmla="*/ 16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2" h="239">
                    <a:moveTo>
                      <a:pt x="304" y="168"/>
                    </a:moveTo>
                    <a:cubicBezTo>
                      <a:pt x="264" y="136"/>
                      <a:pt x="112" y="48"/>
                      <a:pt x="64" y="24"/>
                    </a:cubicBezTo>
                    <a:cubicBezTo>
                      <a:pt x="16" y="0"/>
                      <a:pt x="25" y="17"/>
                      <a:pt x="16" y="24"/>
                    </a:cubicBezTo>
                    <a:cubicBezTo>
                      <a:pt x="7" y="31"/>
                      <a:pt x="0" y="52"/>
                      <a:pt x="8" y="64"/>
                    </a:cubicBezTo>
                    <a:cubicBezTo>
                      <a:pt x="16" y="76"/>
                      <a:pt x="44" y="91"/>
                      <a:pt x="64" y="96"/>
                    </a:cubicBezTo>
                    <a:cubicBezTo>
                      <a:pt x="84" y="101"/>
                      <a:pt x="112" y="87"/>
                      <a:pt x="128" y="96"/>
                    </a:cubicBezTo>
                    <a:cubicBezTo>
                      <a:pt x="144" y="105"/>
                      <a:pt x="131" y="129"/>
                      <a:pt x="160" y="152"/>
                    </a:cubicBezTo>
                    <a:cubicBezTo>
                      <a:pt x="189" y="175"/>
                      <a:pt x="272" y="225"/>
                      <a:pt x="304" y="232"/>
                    </a:cubicBezTo>
                    <a:cubicBezTo>
                      <a:pt x="336" y="239"/>
                      <a:pt x="352" y="203"/>
                      <a:pt x="352" y="192"/>
                    </a:cubicBezTo>
                    <a:cubicBezTo>
                      <a:pt x="352" y="181"/>
                      <a:pt x="314" y="173"/>
                      <a:pt x="304" y="168"/>
                    </a:cubicBezTo>
                    <a:close/>
                  </a:path>
                </a:pathLst>
              </a:custGeom>
              <a:solidFill>
                <a:srgbClr val="0099CC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03" name="Freeform 203"/>
              <p:cNvSpPr>
                <a:spLocks/>
              </p:cNvSpPr>
              <p:nvPr/>
            </p:nvSpPr>
            <p:spPr bwMode="auto">
              <a:xfrm>
                <a:off x="2481" y="2592"/>
                <a:ext cx="304" cy="388"/>
              </a:xfrm>
              <a:custGeom>
                <a:avLst/>
                <a:gdLst>
                  <a:gd name="T0" fmla="*/ 207 w 304"/>
                  <a:gd name="T1" fmla="*/ 48 h 388"/>
                  <a:gd name="T2" fmla="*/ 23 w 304"/>
                  <a:gd name="T3" fmla="*/ 336 h 388"/>
                  <a:gd name="T4" fmla="*/ 71 w 304"/>
                  <a:gd name="T5" fmla="*/ 360 h 388"/>
                  <a:gd name="T6" fmla="*/ 151 w 304"/>
                  <a:gd name="T7" fmla="*/ 224 h 388"/>
                  <a:gd name="T8" fmla="*/ 191 w 304"/>
                  <a:gd name="T9" fmla="*/ 224 h 388"/>
                  <a:gd name="T10" fmla="*/ 239 w 304"/>
                  <a:gd name="T11" fmla="*/ 216 h 388"/>
                  <a:gd name="T12" fmla="*/ 223 w 304"/>
                  <a:gd name="T13" fmla="*/ 168 h 388"/>
                  <a:gd name="T14" fmla="*/ 215 w 304"/>
                  <a:gd name="T15" fmla="*/ 128 h 388"/>
                  <a:gd name="T16" fmla="*/ 303 w 304"/>
                  <a:gd name="T17" fmla="*/ 48 h 388"/>
                  <a:gd name="T18" fmla="*/ 207 w 304"/>
                  <a:gd name="T19" fmla="*/ 4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4" h="388">
                    <a:moveTo>
                      <a:pt x="207" y="48"/>
                    </a:moveTo>
                    <a:cubicBezTo>
                      <a:pt x="160" y="96"/>
                      <a:pt x="46" y="284"/>
                      <a:pt x="23" y="336"/>
                    </a:cubicBezTo>
                    <a:cubicBezTo>
                      <a:pt x="0" y="388"/>
                      <a:pt x="50" y="379"/>
                      <a:pt x="71" y="360"/>
                    </a:cubicBezTo>
                    <a:cubicBezTo>
                      <a:pt x="92" y="341"/>
                      <a:pt x="131" y="247"/>
                      <a:pt x="151" y="224"/>
                    </a:cubicBezTo>
                    <a:cubicBezTo>
                      <a:pt x="171" y="201"/>
                      <a:pt x="176" y="225"/>
                      <a:pt x="191" y="224"/>
                    </a:cubicBezTo>
                    <a:cubicBezTo>
                      <a:pt x="206" y="223"/>
                      <a:pt x="234" y="225"/>
                      <a:pt x="239" y="216"/>
                    </a:cubicBezTo>
                    <a:cubicBezTo>
                      <a:pt x="244" y="207"/>
                      <a:pt x="227" y="183"/>
                      <a:pt x="223" y="168"/>
                    </a:cubicBezTo>
                    <a:cubicBezTo>
                      <a:pt x="219" y="153"/>
                      <a:pt x="202" y="148"/>
                      <a:pt x="215" y="128"/>
                    </a:cubicBezTo>
                    <a:cubicBezTo>
                      <a:pt x="228" y="108"/>
                      <a:pt x="304" y="61"/>
                      <a:pt x="303" y="48"/>
                    </a:cubicBezTo>
                    <a:cubicBezTo>
                      <a:pt x="302" y="35"/>
                      <a:pt x="247" y="0"/>
                      <a:pt x="207" y="48"/>
                    </a:cubicBezTo>
                    <a:close/>
                  </a:path>
                </a:pathLst>
              </a:custGeom>
              <a:solidFill>
                <a:srgbClr val="0099CC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04" name="Freeform 204"/>
              <p:cNvSpPr>
                <a:spLocks/>
              </p:cNvSpPr>
              <p:nvPr/>
            </p:nvSpPr>
            <p:spPr bwMode="auto">
              <a:xfrm>
                <a:off x="2160" y="2763"/>
                <a:ext cx="587" cy="545"/>
              </a:xfrm>
              <a:custGeom>
                <a:avLst/>
                <a:gdLst>
                  <a:gd name="T0" fmla="*/ 64 w 587"/>
                  <a:gd name="T1" fmla="*/ 37 h 545"/>
                  <a:gd name="T2" fmla="*/ 288 w 587"/>
                  <a:gd name="T3" fmla="*/ 13 h 545"/>
                  <a:gd name="T4" fmla="*/ 480 w 587"/>
                  <a:gd name="T5" fmla="*/ 117 h 545"/>
                  <a:gd name="T6" fmla="*/ 568 w 587"/>
                  <a:gd name="T7" fmla="*/ 325 h 545"/>
                  <a:gd name="T8" fmla="*/ 576 w 587"/>
                  <a:gd name="T9" fmla="*/ 501 h 545"/>
                  <a:gd name="T10" fmla="*/ 504 w 587"/>
                  <a:gd name="T11" fmla="*/ 533 h 545"/>
                  <a:gd name="T12" fmla="*/ 504 w 587"/>
                  <a:gd name="T13" fmla="*/ 429 h 545"/>
                  <a:gd name="T14" fmla="*/ 456 w 587"/>
                  <a:gd name="T15" fmla="*/ 261 h 545"/>
                  <a:gd name="T16" fmla="*/ 384 w 587"/>
                  <a:gd name="T17" fmla="*/ 165 h 545"/>
                  <a:gd name="T18" fmla="*/ 328 w 587"/>
                  <a:gd name="T19" fmla="*/ 133 h 545"/>
                  <a:gd name="T20" fmla="*/ 216 w 587"/>
                  <a:gd name="T21" fmla="*/ 117 h 545"/>
                  <a:gd name="T22" fmla="*/ 64 w 587"/>
                  <a:gd name="T23" fmla="*/ 141 h 545"/>
                  <a:gd name="T24" fmla="*/ 0 w 587"/>
                  <a:gd name="T25" fmla="*/ 69 h 545"/>
                  <a:gd name="T26" fmla="*/ 64 w 587"/>
                  <a:gd name="T27" fmla="*/ 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7" h="545">
                    <a:moveTo>
                      <a:pt x="64" y="37"/>
                    </a:moveTo>
                    <a:cubicBezTo>
                      <a:pt x="101" y="34"/>
                      <a:pt x="219" y="0"/>
                      <a:pt x="288" y="13"/>
                    </a:cubicBezTo>
                    <a:cubicBezTo>
                      <a:pt x="357" y="26"/>
                      <a:pt x="433" y="65"/>
                      <a:pt x="480" y="117"/>
                    </a:cubicBezTo>
                    <a:cubicBezTo>
                      <a:pt x="527" y="169"/>
                      <a:pt x="552" y="261"/>
                      <a:pt x="568" y="325"/>
                    </a:cubicBezTo>
                    <a:cubicBezTo>
                      <a:pt x="584" y="389"/>
                      <a:pt x="587" y="466"/>
                      <a:pt x="576" y="501"/>
                    </a:cubicBezTo>
                    <a:cubicBezTo>
                      <a:pt x="565" y="536"/>
                      <a:pt x="516" y="545"/>
                      <a:pt x="504" y="533"/>
                    </a:cubicBezTo>
                    <a:cubicBezTo>
                      <a:pt x="492" y="521"/>
                      <a:pt x="512" y="474"/>
                      <a:pt x="504" y="429"/>
                    </a:cubicBezTo>
                    <a:cubicBezTo>
                      <a:pt x="496" y="384"/>
                      <a:pt x="476" y="305"/>
                      <a:pt x="456" y="261"/>
                    </a:cubicBezTo>
                    <a:cubicBezTo>
                      <a:pt x="436" y="217"/>
                      <a:pt x="405" y="186"/>
                      <a:pt x="384" y="165"/>
                    </a:cubicBezTo>
                    <a:cubicBezTo>
                      <a:pt x="363" y="144"/>
                      <a:pt x="356" y="141"/>
                      <a:pt x="328" y="133"/>
                    </a:cubicBezTo>
                    <a:cubicBezTo>
                      <a:pt x="300" y="125"/>
                      <a:pt x="260" y="116"/>
                      <a:pt x="216" y="117"/>
                    </a:cubicBezTo>
                    <a:cubicBezTo>
                      <a:pt x="172" y="118"/>
                      <a:pt x="100" y="149"/>
                      <a:pt x="64" y="141"/>
                    </a:cubicBezTo>
                    <a:cubicBezTo>
                      <a:pt x="28" y="133"/>
                      <a:pt x="0" y="85"/>
                      <a:pt x="0" y="69"/>
                    </a:cubicBezTo>
                    <a:cubicBezTo>
                      <a:pt x="0" y="53"/>
                      <a:pt x="51" y="50"/>
                      <a:pt x="64" y="45"/>
                    </a:cubicBezTo>
                  </a:path>
                </a:pathLst>
              </a:custGeom>
              <a:solidFill>
                <a:srgbClr val="0099CC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05" name="Freeform 205"/>
              <p:cNvSpPr>
                <a:spLocks/>
              </p:cNvSpPr>
              <p:nvPr/>
            </p:nvSpPr>
            <p:spPr bwMode="auto">
              <a:xfrm>
                <a:off x="2384" y="2485"/>
                <a:ext cx="333" cy="255"/>
              </a:xfrm>
              <a:custGeom>
                <a:avLst/>
                <a:gdLst>
                  <a:gd name="T0" fmla="*/ 112 w 333"/>
                  <a:gd name="T1" fmla="*/ 11 h 255"/>
                  <a:gd name="T2" fmla="*/ 72 w 333"/>
                  <a:gd name="T3" fmla="*/ 59 h 255"/>
                  <a:gd name="T4" fmla="*/ 16 w 333"/>
                  <a:gd name="T5" fmla="*/ 107 h 255"/>
                  <a:gd name="T6" fmla="*/ 16 w 333"/>
                  <a:gd name="T7" fmla="*/ 203 h 255"/>
                  <a:gd name="T8" fmla="*/ 112 w 333"/>
                  <a:gd name="T9" fmla="*/ 251 h 255"/>
                  <a:gd name="T10" fmla="*/ 184 w 333"/>
                  <a:gd name="T11" fmla="*/ 227 h 255"/>
                  <a:gd name="T12" fmla="*/ 208 w 333"/>
                  <a:gd name="T13" fmla="*/ 235 h 255"/>
                  <a:gd name="T14" fmla="*/ 288 w 333"/>
                  <a:gd name="T15" fmla="*/ 187 h 255"/>
                  <a:gd name="T16" fmla="*/ 304 w 333"/>
                  <a:gd name="T17" fmla="*/ 123 h 255"/>
                  <a:gd name="T18" fmla="*/ 112 w 333"/>
                  <a:gd name="T19" fmla="*/ 1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255">
                    <a:moveTo>
                      <a:pt x="112" y="11"/>
                    </a:moveTo>
                    <a:cubicBezTo>
                      <a:pt x="74" y="0"/>
                      <a:pt x="88" y="43"/>
                      <a:pt x="72" y="59"/>
                    </a:cubicBezTo>
                    <a:cubicBezTo>
                      <a:pt x="56" y="75"/>
                      <a:pt x="25" y="83"/>
                      <a:pt x="16" y="107"/>
                    </a:cubicBezTo>
                    <a:cubicBezTo>
                      <a:pt x="7" y="131"/>
                      <a:pt x="0" y="179"/>
                      <a:pt x="16" y="203"/>
                    </a:cubicBezTo>
                    <a:cubicBezTo>
                      <a:pt x="32" y="227"/>
                      <a:pt x="84" y="247"/>
                      <a:pt x="112" y="251"/>
                    </a:cubicBezTo>
                    <a:cubicBezTo>
                      <a:pt x="140" y="255"/>
                      <a:pt x="168" y="230"/>
                      <a:pt x="184" y="227"/>
                    </a:cubicBezTo>
                    <a:cubicBezTo>
                      <a:pt x="200" y="224"/>
                      <a:pt x="191" y="242"/>
                      <a:pt x="208" y="235"/>
                    </a:cubicBezTo>
                    <a:cubicBezTo>
                      <a:pt x="225" y="228"/>
                      <a:pt x="272" y="206"/>
                      <a:pt x="288" y="187"/>
                    </a:cubicBezTo>
                    <a:cubicBezTo>
                      <a:pt x="304" y="168"/>
                      <a:pt x="333" y="152"/>
                      <a:pt x="304" y="123"/>
                    </a:cubicBezTo>
                    <a:cubicBezTo>
                      <a:pt x="275" y="94"/>
                      <a:pt x="153" y="26"/>
                      <a:pt x="112" y="11"/>
                    </a:cubicBezTo>
                    <a:close/>
                  </a:path>
                </a:pathLst>
              </a:custGeom>
              <a:solidFill>
                <a:srgbClr val="0099CC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06" name="Oval 206"/>
              <p:cNvSpPr>
                <a:spLocks noChangeArrowheads="1"/>
              </p:cNvSpPr>
              <p:nvPr/>
            </p:nvSpPr>
            <p:spPr bwMode="auto">
              <a:xfrm rot="2129515">
                <a:off x="2463" y="2497"/>
                <a:ext cx="139" cy="26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07" name="Freeform 207"/>
              <p:cNvSpPr>
                <a:spLocks/>
              </p:cNvSpPr>
              <p:nvPr/>
            </p:nvSpPr>
            <p:spPr bwMode="auto">
              <a:xfrm>
                <a:off x="3120" y="3024"/>
                <a:ext cx="706" cy="375"/>
              </a:xfrm>
              <a:custGeom>
                <a:avLst/>
                <a:gdLst>
                  <a:gd name="T0" fmla="*/ 247 w 706"/>
                  <a:gd name="T1" fmla="*/ 96 h 375"/>
                  <a:gd name="T2" fmla="*/ 63 w 706"/>
                  <a:gd name="T3" fmla="*/ 112 h 375"/>
                  <a:gd name="T4" fmla="*/ 23 w 706"/>
                  <a:gd name="T5" fmla="*/ 232 h 375"/>
                  <a:gd name="T6" fmla="*/ 199 w 706"/>
                  <a:gd name="T7" fmla="*/ 360 h 375"/>
                  <a:gd name="T8" fmla="*/ 439 w 706"/>
                  <a:gd name="T9" fmla="*/ 320 h 375"/>
                  <a:gd name="T10" fmla="*/ 639 w 706"/>
                  <a:gd name="T11" fmla="*/ 288 h 375"/>
                  <a:gd name="T12" fmla="*/ 703 w 706"/>
                  <a:gd name="T13" fmla="*/ 192 h 375"/>
                  <a:gd name="T14" fmla="*/ 655 w 706"/>
                  <a:gd name="T15" fmla="*/ 40 h 375"/>
                  <a:gd name="T16" fmla="*/ 543 w 706"/>
                  <a:gd name="T17" fmla="*/ 8 h 375"/>
                  <a:gd name="T18" fmla="*/ 439 w 706"/>
                  <a:gd name="T1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6" h="375">
                    <a:moveTo>
                      <a:pt x="247" y="96"/>
                    </a:moveTo>
                    <a:cubicBezTo>
                      <a:pt x="216" y="99"/>
                      <a:pt x="100" y="89"/>
                      <a:pt x="63" y="112"/>
                    </a:cubicBezTo>
                    <a:cubicBezTo>
                      <a:pt x="26" y="135"/>
                      <a:pt x="0" y="191"/>
                      <a:pt x="23" y="232"/>
                    </a:cubicBezTo>
                    <a:cubicBezTo>
                      <a:pt x="46" y="273"/>
                      <a:pt x="130" y="345"/>
                      <a:pt x="199" y="360"/>
                    </a:cubicBezTo>
                    <a:cubicBezTo>
                      <a:pt x="268" y="375"/>
                      <a:pt x="366" y="332"/>
                      <a:pt x="439" y="320"/>
                    </a:cubicBezTo>
                    <a:cubicBezTo>
                      <a:pt x="512" y="308"/>
                      <a:pt x="595" y="309"/>
                      <a:pt x="639" y="288"/>
                    </a:cubicBezTo>
                    <a:cubicBezTo>
                      <a:pt x="683" y="267"/>
                      <a:pt x="700" y="233"/>
                      <a:pt x="703" y="192"/>
                    </a:cubicBezTo>
                    <a:cubicBezTo>
                      <a:pt x="706" y="151"/>
                      <a:pt x="682" y="71"/>
                      <a:pt x="655" y="40"/>
                    </a:cubicBezTo>
                    <a:cubicBezTo>
                      <a:pt x="628" y="9"/>
                      <a:pt x="579" y="15"/>
                      <a:pt x="543" y="8"/>
                    </a:cubicBezTo>
                    <a:cubicBezTo>
                      <a:pt x="507" y="1"/>
                      <a:pt x="461" y="2"/>
                      <a:pt x="439" y="0"/>
                    </a:cubicBez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08" name="Freeform 208"/>
              <p:cNvSpPr>
                <a:spLocks/>
              </p:cNvSpPr>
              <p:nvPr/>
            </p:nvSpPr>
            <p:spPr bwMode="auto">
              <a:xfrm>
                <a:off x="3240" y="3024"/>
                <a:ext cx="460" cy="349"/>
              </a:xfrm>
              <a:custGeom>
                <a:avLst/>
                <a:gdLst>
                  <a:gd name="T0" fmla="*/ 264 w 460"/>
                  <a:gd name="T1" fmla="*/ 0 h 349"/>
                  <a:gd name="T2" fmla="*/ 360 w 460"/>
                  <a:gd name="T3" fmla="*/ 144 h 349"/>
                  <a:gd name="T4" fmla="*/ 456 w 460"/>
                  <a:gd name="T5" fmla="*/ 240 h 349"/>
                  <a:gd name="T6" fmla="*/ 336 w 460"/>
                  <a:gd name="T7" fmla="*/ 312 h 349"/>
                  <a:gd name="T8" fmla="*/ 312 w 460"/>
                  <a:gd name="T9" fmla="*/ 256 h 349"/>
                  <a:gd name="T10" fmla="*/ 264 w 460"/>
                  <a:gd name="T11" fmla="*/ 336 h 349"/>
                  <a:gd name="T12" fmla="*/ 120 w 460"/>
                  <a:gd name="T13" fmla="*/ 336 h 349"/>
                  <a:gd name="T14" fmla="*/ 24 w 460"/>
                  <a:gd name="T15" fmla="*/ 336 h 349"/>
                  <a:gd name="T16" fmla="*/ 24 w 460"/>
                  <a:gd name="T17" fmla="*/ 288 h 349"/>
                  <a:gd name="T18" fmla="*/ 168 w 460"/>
                  <a:gd name="T19" fmla="*/ 240 h 349"/>
                  <a:gd name="T20" fmla="*/ 216 w 460"/>
                  <a:gd name="T21" fmla="*/ 192 h 349"/>
                  <a:gd name="T22" fmla="*/ 176 w 460"/>
                  <a:gd name="T23" fmla="*/ 96 h 349"/>
                  <a:gd name="T24" fmla="*/ 264 w 460"/>
                  <a:gd name="T25" fmla="*/ 4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0" h="349">
                    <a:moveTo>
                      <a:pt x="264" y="0"/>
                    </a:moveTo>
                    <a:cubicBezTo>
                      <a:pt x="296" y="52"/>
                      <a:pt x="328" y="104"/>
                      <a:pt x="360" y="144"/>
                    </a:cubicBezTo>
                    <a:cubicBezTo>
                      <a:pt x="392" y="184"/>
                      <a:pt x="460" y="212"/>
                      <a:pt x="456" y="240"/>
                    </a:cubicBezTo>
                    <a:cubicBezTo>
                      <a:pt x="452" y="268"/>
                      <a:pt x="360" y="309"/>
                      <a:pt x="336" y="312"/>
                    </a:cubicBezTo>
                    <a:cubicBezTo>
                      <a:pt x="312" y="315"/>
                      <a:pt x="324" y="252"/>
                      <a:pt x="312" y="256"/>
                    </a:cubicBezTo>
                    <a:cubicBezTo>
                      <a:pt x="300" y="260"/>
                      <a:pt x="296" y="323"/>
                      <a:pt x="264" y="336"/>
                    </a:cubicBezTo>
                    <a:cubicBezTo>
                      <a:pt x="232" y="349"/>
                      <a:pt x="160" y="336"/>
                      <a:pt x="120" y="336"/>
                    </a:cubicBezTo>
                    <a:cubicBezTo>
                      <a:pt x="80" y="336"/>
                      <a:pt x="40" y="344"/>
                      <a:pt x="24" y="336"/>
                    </a:cubicBezTo>
                    <a:cubicBezTo>
                      <a:pt x="8" y="328"/>
                      <a:pt x="0" y="304"/>
                      <a:pt x="24" y="288"/>
                    </a:cubicBezTo>
                    <a:cubicBezTo>
                      <a:pt x="48" y="272"/>
                      <a:pt x="136" y="256"/>
                      <a:pt x="168" y="240"/>
                    </a:cubicBezTo>
                    <a:cubicBezTo>
                      <a:pt x="200" y="224"/>
                      <a:pt x="215" y="216"/>
                      <a:pt x="216" y="192"/>
                    </a:cubicBezTo>
                    <a:cubicBezTo>
                      <a:pt x="217" y="168"/>
                      <a:pt x="168" y="120"/>
                      <a:pt x="176" y="96"/>
                    </a:cubicBezTo>
                    <a:cubicBezTo>
                      <a:pt x="184" y="72"/>
                      <a:pt x="246" y="58"/>
                      <a:pt x="264" y="48"/>
                    </a:cubicBezTo>
                  </a:path>
                </a:pathLst>
              </a:custGeom>
              <a:solidFill>
                <a:schemeClr val="tx2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09" name="Freeform 209"/>
              <p:cNvSpPr>
                <a:spLocks/>
              </p:cNvSpPr>
              <p:nvPr/>
            </p:nvSpPr>
            <p:spPr bwMode="auto">
              <a:xfrm>
                <a:off x="3648" y="2912"/>
                <a:ext cx="776" cy="212"/>
              </a:xfrm>
              <a:custGeom>
                <a:avLst/>
                <a:gdLst>
                  <a:gd name="T0" fmla="*/ 0 w 776"/>
                  <a:gd name="T1" fmla="*/ 112 h 212"/>
                  <a:gd name="T2" fmla="*/ 288 w 776"/>
                  <a:gd name="T3" fmla="*/ 16 h 212"/>
                  <a:gd name="T4" fmla="*/ 672 w 776"/>
                  <a:gd name="T5" fmla="*/ 16 h 212"/>
                  <a:gd name="T6" fmla="*/ 768 w 776"/>
                  <a:gd name="T7" fmla="*/ 16 h 212"/>
                  <a:gd name="T8" fmla="*/ 720 w 776"/>
                  <a:gd name="T9" fmla="*/ 64 h 212"/>
                  <a:gd name="T10" fmla="*/ 736 w 776"/>
                  <a:gd name="T11" fmla="*/ 96 h 212"/>
                  <a:gd name="T12" fmla="*/ 544 w 776"/>
                  <a:gd name="T13" fmla="*/ 120 h 212"/>
                  <a:gd name="T14" fmla="*/ 400 w 776"/>
                  <a:gd name="T15" fmla="*/ 104 h 212"/>
                  <a:gd name="T16" fmla="*/ 224 w 776"/>
                  <a:gd name="T17" fmla="*/ 104 h 212"/>
                  <a:gd name="T18" fmla="*/ 144 w 776"/>
                  <a:gd name="T19" fmla="*/ 208 h 212"/>
                  <a:gd name="T20" fmla="*/ 104 w 776"/>
                  <a:gd name="T21" fmla="*/ 128 h 212"/>
                  <a:gd name="T22" fmla="*/ 0 w 776"/>
                  <a:gd name="T23" fmla="*/ 1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6" h="212">
                    <a:moveTo>
                      <a:pt x="0" y="112"/>
                    </a:moveTo>
                    <a:cubicBezTo>
                      <a:pt x="43" y="89"/>
                      <a:pt x="176" y="32"/>
                      <a:pt x="288" y="16"/>
                    </a:cubicBezTo>
                    <a:cubicBezTo>
                      <a:pt x="400" y="0"/>
                      <a:pt x="592" y="16"/>
                      <a:pt x="672" y="16"/>
                    </a:cubicBezTo>
                    <a:cubicBezTo>
                      <a:pt x="752" y="16"/>
                      <a:pt x="760" y="8"/>
                      <a:pt x="768" y="16"/>
                    </a:cubicBezTo>
                    <a:cubicBezTo>
                      <a:pt x="776" y="24"/>
                      <a:pt x="725" y="51"/>
                      <a:pt x="720" y="64"/>
                    </a:cubicBezTo>
                    <a:cubicBezTo>
                      <a:pt x="715" y="77"/>
                      <a:pt x="765" y="87"/>
                      <a:pt x="736" y="96"/>
                    </a:cubicBezTo>
                    <a:cubicBezTo>
                      <a:pt x="707" y="105"/>
                      <a:pt x="600" y="119"/>
                      <a:pt x="544" y="120"/>
                    </a:cubicBezTo>
                    <a:cubicBezTo>
                      <a:pt x="488" y="121"/>
                      <a:pt x="453" y="107"/>
                      <a:pt x="400" y="104"/>
                    </a:cubicBezTo>
                    <a:cubicBezTo>
                      <a:pt x="347" y="101"/>
                      <a:pt x="267" y="87"/>
                      <a:pt x="224" y="104"/>
                    </a:cubicBezTo>
                    <a:cubicBezTo>
                      <a:pt x="181" y="121"/>
                      <a:pt x="164" y="204"/>
                      <a:pt x="144" y="208"/>
                    </a:cubicBezTo>
                    <a:cubicBezTo>
                      <a:pt x="124" y="212"/>
                      <a:pt x="128" y="144"/>
                      <a:pt x="104" y="128"/>
                    </a:cubicBezTo>
                    <a:cubicBezTo>
                      <a:pt x="80" y="112"/>
                      <a:pt x="22" y="115"/>
                      <a:pt x="0" y="112"/>
                    </a:cubicBezTo>
                    <a:close/>
                  </a:path>
                </a:pathLst>
              </a:custGeom>
              <a:solidFill>
                <a:srgbClr val="0099CC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10" name="Freeform 210" descr="Широкий диагональный 1"/>
              <p:cNvSpPr>
                <a:spLocks/>
              </p:cNvSpPr>
              <p:nvPr/>
            </p:nvSpPr>
            <p:spPr bwMode="auto">
              <a:xfrm>
                <a:off x="3210" y="1860"/>
                <a:ext cx="390" cy="764"/>
              </a:xfrm>
              <a:custGeom>
                <a:avLst/>
                <a:gdLst>
                  <a:gd name="T0" fmla="*/ 238 w 390"/>
                  <a:gd name="T1" fmla="*/ 220 h 764"/>
                  <a:gd name="T2" fmla="*/ 222 w 390"/>
                  <a:gd name="T3" fmla="*/ 20 h 764"/>
                  <a:gd name="T4" fmla="*/ 122 w 390"/>
                  <a:gd name="T5" fmla="*/ 100 h 764"/>
                  <a:gd name="T6" fmla="*/ 86 w 390"/>
                  <a:gd name="T7" fmla="*/ 124 h 764"/>
                  <a:gd name="T8" fmla="*/ 6 w 390"/>
                  <a:gd name="T9" fmla="*/ 156 h 764"/>
                  <a:gd name="T10" fmla="*/ 50 w 390"/>
                  <a:gd name="T11" fmla="*/ 388 h 764"/>
                  <a:gd name="T12" fmla="*/ 178 w 390"/>
                  <a:gd name="T13" fmla="*/ 708 h 764"/>
                  <a:gd name="T14" fmla="*/ 186 w 390"/>
                  <a:gd name="T15" fmla="*/ 724 h 764"/>
                  <a:gd name="T16" fmla="*/ 218 w 390"/>
                  <a:gd name="T17" fmla="*/ 740 h 764"/>
                  <a:gd name="T18" fmla="*/ 94 w 390"/>
                  <a:gd name="T19" fmla="*/ 684 h 764"/>
                  <a:gd name="T20" fmla="*/ 206 w 390"/>
                  <a:gd name="T21" fmla="*/ 740 h 764"/>
                  <a:gd name="T22" fmla="*/ 342 w 390"/>
                  <a:gd name="T23" fmla="*/ 732 h 764"/>
                  <a:gd name="T24" fmla="*/ 390 w 390"/>
                  <a:gd name="T25" fmla="*/ 684 h 764"/>
                  <a:gd name="T26" fmla="*/ 342 w 390"/>
                  <a:gd name="T27" fmla="*/ 588 h 764"/>
                  <a:gd name="T28" fmla="*/ 238 w 390"/>
                  <a:gd name="T29" fmla="*/ 22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0" h="764">
                    <a:moveTo>
                      <a:pt x="238" y="220"/>
                    </a:moveTo>
                    <a:cubicBezTo>
                      <a:pt x="218" y="125"/>
                      <a:pt x="241" y="40"/>
                      <a:pt x="222" y="20"/>
                    </a:cubicBezTo>
                    <a:cubicBezTo>
                      <a:pt x="203" y="0"/>
                      <a:pt x="145" y="83"/>
                      <a:pt x="122" y="100"/>
                    </a:cubicBezTo>
                    <a:cubicBezTo>
                      <a:pt x="99" y="117"/>
                      <a:pt x="105" y="115"/>
                      <a:pt x="86" y="124"/>
                    </a:cubicBezTo>
                    <a:cubicBezTo>
                      <a:pt x="67" y="133"/>
                      <a:pt x="12" y="112"/>
                      <a:pt x="6" y="156"/>
                    </a:cubicBezTo>
                    <a:cubicBezTo>
                      <a:pt x="0" y="200"/>
                      <a:pt x="21" y="296"/>
                      <a:pt x="50" y="388"/>
                    </a:cubicBezTo>
                    <a:cubicBezTo>
                      <a:pt x="79" y="480"/>
                      <a:pt x="155" y="652"/>
                      <a:pt x="178" y="708"/>
                    </a:cubicBezTo>
                    <a:cubicBezTo>
                      <a:pt x="201" y="764"/>
                      <a:pt x="179" y="719"/>
                      <a:pt x="186" y="724"/>
                    </a:cubicBezTo>
                    <a:cubicBezTo>
                      <a:pt x="193" y="729"/>
                      <a:pt x="233" y="747"/>
                      <a:pt x="218" y="740"/>
                    </a:cubicBezTo>
                    <a:cubicBezTo>
                      <a:pt x="203" y="733"/>
                      <a:pt x="96" y="684"/>
                      <a:pt x="94" y="684"/>
                    </a:cubicBezTo>
                    <a:cubicBezTo>
                      <a:pt x="92" y="684"/>
                      <a:pt x="165" y="732"/>
                      <a:pt x="206" y="740"/>
                    </a:cubicBezTo>
                    <a:cubicBezTo>
                      <a:pt x="247" y="748"/>
                      <a:pt x="311" y="741"/>
                      <a:pt x="342" y="732"/>
                    </a:cubicBezTo>
                    <a:cubicBezTo>
                      <a:pt x="373" y="723"/>
                      <a:pt x="390" y="708"/>
                      <a:pt x="390" y="684"/>
                    </a:cubicBezTo>
                    <a:cubicBezTo>
                      <a:pt x="390" y="660"/>
                      <a:pt x="367" y="665"/>
                      <a:pt x="342" y="588"/>
                    </a:cubicBezTo>
                    <a:cubicBezTo>
                      <a:pt x="317" y="511"/>
                      <a:pt x="258" y="315"/>
                      <a:pt x="238" y="220"/>
                    </a:cubicBezTo>
                    <a:close/>
                  </a:path>
                </a:pathLst>
              </a:custGeom>
              <a:pattFill prst="wdDnDiag">
                <a:fgClr>
                  <a:srgbClr val="FF0000"/>
                </a:fgClr>
                <a:bgClr>
                  <a:srgbClr val="0099CC"/>
                </a:bgClr>
              </a:patt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11" name="Freeform 211"/>
              <p:cNvSpPr>
                <a:spLocks/>
              </p:cNvSpPr>
              <p:nvPr/>
            </p:nvSpPr>
            <p:spPr bwMode="auto">
              <a:xfrm>
                <a:off x="3096" y="1951"/>
                <a:ext cx="473" cy="602"/>
              </a:xfrm>
              <a:custGeom>
                <a:avLst/>
                <a:gdLst>
                  <a:gd name="T0" fmla="*/ 280 w 473"/>
                  <a:gd name="T1" fmla="*/ 137 h 602"/>
                  <a:gd name="T2" fmla="*/ 264 w 473"/>
                  <a:gd name="T3" fmla="*/ 353 h 602"/>
                  <a:gd name="T4" fmla="*/ 296 w 473"/>
                  <a:gd name="T5" fmla="*/ 481 h 602"/>
                  <a:gd name="T6" fmla="*/ 264 w 473"/>
                  <a:gd name="T7" fmla="*/ 497 h 602"/>
                  <a:gd name="T8" fmla="*/ 216 w 473"/>
                  <a:gd name="T9" fmla="*/ 449 h 602"/>
                  <a:gd name="T10" fmla="*/ 168 w 473"/>
                  <a:gd name="T11" fmla="*/ 401 h 602"/>
                  <a:gd name="T12" fmla="*/ 120 w 473"/>
                  <a:gd name="T13" fmla="*/ 385 h 602"/>
                  <a:gd name="T14" fmla="*/ 12 w 473"/>
                  <a:gd name="T15" fmla="*/ 425 h 602"/>
                  <a:gd name="T16" fmla="*/ 48 w 473"/>
                  <a:gd name="T17" fmla="*/ 505 h 602"/>
                  <a:gd name="T18" fmla="*/ 72 w 473"/>
                  <a:gd name="T19" fmla="*/ 545 h 602"/>
                  <a:gd name="T20" fmla="*/ 120 w 473"/>
                  <a:gd name="T21" fmla="*/ 553 h 602"/>
                  <a:gd name="T22" fmla="*/ 184 w 473"/>
                  <a:gd name="T23" fmla="*/ 529 h 602"/>
                  <a:gd name="T24" fmla="*/ 264 w 473"/>
                  <a:gd name="T25" fmla="*/ 593 h 602"/>
                  <a:gd name="T26" fmla="*/ 368 w 473"/>
                  <a:gd name="T27" fmla="*/ 585 h 602"/>
                  <a:gd name="T28" fmla="*/ 448 w 473"/>
                  <a:gd name="T29" fmla="*/ 521 h 602"/>
                  <a:gd name="T30" fmla="*/ 416 w 473"/>
                  <a:gd name="T31" fmla="*/ 377 h 602"/>
                  <a:gd name="T32" fmla="*/ 448 w 473"/>
                  <a:gd name="T33" fmla="*/ 273 h 602"/>
                  <a:gd name="T34" fmla="*/ 456 w 473"/>
                  <a:gd name="T35" fmla="*/ 129 h 602"/>
                  <a:gd name="T36" fmla="*/ 344 w 473"/>
                  <a:gd name="T37" fmla="*/ 1 h 602"/>
                  <a:gd name="T38" fmla="*/ 280 w 473"/>
                  <a:gd name="T39" fmla="*/ 137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3" h="602">
                    <a:moveTo>
                      <a:pt x="280" y="137"/>
                    </a:moveTo>
                    <a:cubicBezTo>
                      <a:pt x="267" y="196"/>
                      <a:pt x="261" y="296"/>
                      <a:pt x="264" y="353"/>
                    </a:cubicBezTo>
                    <a:cubicBezTo>
                      <a:pt x="267" y="410"/>
                      <a:pt x="296" y="457"/>
                      <a:pt x="296" y="481"/>
                    </a:cubicBezTo>
                    <a:cubicBezTo>
                      <a:pt x="296" y="505"/>
                      <a:pt x="277" y="502"/>
                      <a:pt x="264" y="497"/>
                    </a:cubicBezTo>
                    <a:cubicBezTo>
                      <a:pt x="251" y="492"/>
                      <a:pt x="232" y="465"/>
                      <a:pt x="216" y="449"/>
                    </a:cubicBezTo>
                    <a:cubicBezTo>
                      <a:pt x="200" y="433"/>
                      <a:pt x="184" y="412"/>
                      <a:pt x="168" y="401"/>
                    </a:cubicBezTo>
                    <a:cubicBezTo>
                      <a:pt x="152" y="390"/>
                      <a:pt x="146" y="381"/>
                      <a:pt x="120" y="385"/>
                    </a:cubicBezTo>
                    <a:cubicBezTo>
                      <a:pt x="94" y="389"/>
                      <a:pt x="24" y="405"/>
                      <a:pt x="12" y="425"/>
                    </a:cubicBezTo>
                    <a:cubicBezTo>
                      <a:pt x="0" y="445"/>
                      <a:pt x="38" y="485"/>
                      <a:pt x="48" y="505"/>
                    </a:cubicBezTo>
                    <a:cubicBezTo>
                      <a:pt x="58" y="525"/>
                      <a:pt x="60" y="537"/>
                      <a:pt x="72" y="545"/>
                    </a:cubicBezTo>
                    <a:cubicBezTo>
                      <a:pt x="84" y="553"/>
                      <a:pt x="101" y="556"/>
                      <a:pt x="120" y="553"/>
                    </a:cubicBezTo>
                    <a:cubicBezTo>
                      <a:pt x="139" y="550"/>
                      <a:pt x="160" y="522"/>
                      <a:pt x="184" y="529"/>
                    </a:cubicBezTo>
                    <a:cubicBezTo>
                      <a:pt x="208" y="536"/>
                      <a:pt x="233" y="584"/>
                      <a:pt x="264" y="593"/>
                    </a:cubicBezTo>
                    <a:cubicBezTo>
                      <a:pt x="295" y="602"/>
                      <a:pt x="337" y="597"/>
                      <a:pt x="368" y="585"/>
                    </a:cubicBezTo>
                    <a:cubicBezTo>
                      <a:pt x="399" y="573"/>
                      <a:pt x="440" y="556"/>
                      <a:pt x="448" y="521"/>
                    </a:cubicBezTo>
                    <a:cubicBezTo>
                      <a:pt x="456" y="486"/>
                      <a:pt x="416" y="418"/>
                      <a:pt x="416" y="377"/>
                    </a:cubicBezTo>
                    <a:cubicBezTo>
                      <a:pt x="416" y="336"/>
                      <a:pt x="441" y="314"/>
                      <a:pt x="448" y="273"/>
                    </a:cubicBezTo>
                    <a:cubicBezTo>
                      <a:pt x="455" y="232"/>
                      <a:pt x="473" y="174"/>
                      <a:pt x="456" y="129"/>
                    </a:cubicBezTo>
                    <a:cubicBezTo>
                      <a:pt x="439" y="84"/>
                      <a:pt x="373" y="0"/>
                      <a:pt x="344" y="1"/>
                    </a:cubicBezTo>
                    <a:cubicBezTo>
                      <a:pt x="315" y="2"/>
                      <a:pt x="293" y="78"/>
                      <a:pt x="280" y="13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9F00"/>
                  </a:gs>
                  <a:gs pos="100000">
                    <a:srgbClr val="FFA953"/>
                  </a:gs>
                </a:gsLst>
                <a:path path="rect">
                  <a:fillToRect l="50000" t="50000" r="50000" b="50000"/>
                </a:path>
              </a:gra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3812" name="Group 212"/>
              <p:cNvGrpSpPr>
                <a:grpSpLocks/>
              </p:cNvGrpSpPr>
              <p:nvPr/>
            </p:nvGrpSpPr>
            <p:grpSpPr bwMode="auto">
              <a:xfrm>
                <a:off x="3168" y="1296"/>
                <a:ext cx="528" cy="288"/>
                <a:chOff x="1955" y="1357"/>
                <a:chExt cx="333" cy="180"/>
              </a:xfrm>
            </p:grpSpPr>
            <p:grpSp>
              <p:nvGrpSpPr>
                <p:cNvPr id="153813" name="Group 213"/>
                <p:cNvGrpSpPr>
                  <a:grpSpLocks/>
                </p:cNvGrpSpPr>
                <p:nvPr/>
              </p:nvGrpSpPr>
              <p:grpSpPr bwMode="auto">
                <a:xfrm>
                  <a:off x="1955" y="1357"/>
                  <a:ext cx="333" cy="180"/>
                  <a:chOff x="5161" y="3181"/>
                  <a:chExt cx="257" cy="140"/>
                </a:xfrm>
              </p:grpSpPr>
              <p:sp>
                <p:nvSpPr>
                  <p:cNvPr id="153814" name="Freeform 214"/>
                  <p:cNvSpPr>
                    <a:spLocks/>
                  </p:cNvSpPr>
                  <p:nvPr/>
                </p:nvSpPr>
                <p:spPr bwMode="auto">
                  <a:xfrm>
                    <a:off x="5161" y="3181"/>
                    <a:ext cx="170" cy="123"/>
                  </a:xfrm>
                  <a:custGeom>
                    <a:avLst/>
                    <a:gdLst>
                      <a:gd name="T0" fmla="*/ 8 w 170"/>
                      <a:gd name="T1" fmla="*/ 95 h 123"/>
                      <a:gd name="T2" fmla="*/ 62 w 170"/>
                      <a:gd name="T3" fmla="*/ 113 h 123"/>
                      <a:gd name="T4" fmla="*/ 140 w 170"/>
                      <a:gd name="T5" fmla="*/ 119 h 123"/>
                      <a:gd name="T6" fmla="*/ 158 w 170"/>
                      <a:gd name="T7" fmla="*/ 113 h 123"/>
                      <a:gd name="T8" fmla="*/ 164 w 170"/>
                      <a:gd name="T9" fmla="*/ 59 h 123"/>
                      <a:gd name="T10" fmla="*/ 122 w 170"/>
                      <a:gd name="T11" fmla="*/ 11 h 123"/>
                      <a:gd name="T12" fmla="*/ 56 w 170"/>
                      <a:gd name="T13" fmla="*/ 5 h 123"/>
                      <a:gd name="T14" fmla="*/ 20 w 170"/>
                      <a:gd name="T15" fmla="*/ 41 h 123"/>
                      <a:gd name="T16" fmla="*/ 2 w 170"/>
                      <a:gd name="T17" fmla="*/ 59 h 123"/>
                      <a:gd name="T18" fmla="*/ 8 w 170"/>
                      <a:gd name="T19" fmla="*/ 95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0" h="123">
                        <a:moveTo>
                          <a:pt x="8" y="95"/>
                        </a:moveTo>
                        <a:cubicBezTo>
                          <a:pt x="15" y="104"/>
                          <a:pt x="40" y="109"/>
                          <a:pt x="62" y="113"/>
                        </a:cubicBezTo>
                        <a:cubicBezTo>
                          <a:pt x="84" y="117"/>
                          <a:pt x="124" y="119"/>
                          <a:pt x="140" y="119"/>
                        </a:cubicBezTo>
                        <a:cubicBezTo>
                          <a:pt x="156" y="119"/>
                          <a:pt x="154" y="123"/>
                          <a:pt x="158" y="113"/>
                        </a:cubicBezTo>
                        <a:cubicBezTo>
                          <a:pt x="162" y="103"/>
                          <a:pt x="170" y="76"/>
                          <a:pt x="164" y="59"/>
                        </a:cubicBezTo>
                        <a:cubicBezTo>
                          <a:pt x="158" y="42"/>
                          <a:pt x="140" y="20"/>
                          <a:pt x="122" y="11"/>
                        </a:cubicBezTo>
                        <a:cubicBezTo>
                          <a:pt x="104" y="2"/>
                          <a:pt x="73" y="0"/>
                          <a:pt x="56" y="5"/>
                        </a:cubicBezTo>
                        <a:cubicBezTo>
                          <a:pt x="39" y="10"/>
                          <a:pt x="29" y="32"/>
                          <a:pt x="20" y="41"/>
                        </a:cubicBezTo>
                        <a:cubicBezTo>
                          <a:pt x="11" y="50"/>
                          <a:pt x="4" y="50"/>
                          <a:pt x="2" y="59"/>
                        </a:cubicBezTo>
                        <a:cubicBezTo>
                          <a:pt x="0" y="68"/>
                          <a:pt x="7" y="88"/>
                          <a:pt x="8" y="95"/>
                        </a:cubicBezTo>
                        <a:close/>
                      </a:path>
                    </a:pathLst>
                  </a:custGeom>
                  <a:solidFill>
                    <a:srgbClr val="0099CC"/>
                  </a:solidFill>
                  <a:ln w="63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3815" name="Freeform 215"/>
                  <p:cNvSpPr>
                    <a:spLocks/>
                  </p:cNvSpPr>
                  <p:nvPr/>
                </p:nvSpPr>
                <p:spPr bwMode="auto">
                  <a:xfrm>
                    <a:off x="5313" y="3234"/>
                    <a:ext cx="105" cy="87"/>
                  </a:xfrm>
                  <a:custGeom>
                    <a:avLst/>
                    <a:gdLst>
                      <a:gd name="T0" fmla="*/ 12 w 105"/>
                      <a:gd name="T1" fmla="*/ 0 h 87"/>
                      <a:gd name="T2" fmla="*/ 84 w 105"/>
                      <a:gd name="T3" fmla="*/ 36 h 87"/>
                      <a:gd name="T4" fmla="*/ 102 w 105"/>
                      <a:gd name="T5" fmla="*/ 66 h 87"/>
                      <a:gd name="T6" fmla="*/ 66 w 105"/>
                      <a:gd name="T7" fmla="*/ 84 h 87"/>
                      <a:gd name="T8" fmla="*/ 42 w 105"/>
                      <a:gd name="T9" fmla="*/ 84 h 87"/>
                      <a:gd name="T10" fmla="*/ 0 w 105"/>
                      <a:gd name="T11" fmla="*/ 66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5" h="87">
                        <a:moveTo>
                          <a:pt x="12" y="0"/>
                        </a:moveTo>
                        <a:cubicBezTo>
                          <a:pt x="40" y="12"/>
                          <a:pt x="69" y="25"/>
                          <a:pt x="84" y="36"/>
                        </a:cubicBezTo>
                        <a:cubicBezTo>
                          <a:pt x="99" y="47"/>
                          <a:pt x="105" y="58"/>
                          <a:pt x="102" y="66"/>
                        </a:cubicBezTo>
                        <a:cubicBezTo>
                          <a:pt x="99" y="74"/>
                          <a:pt x="76" y="81"/>
                          <a:pt x="66" y="84"/>
                        </a:cubicBezTo>
                        <a:cubicBezTo>
                          <a:pt x="56" y="87"/>
                          <a:pt x="53" y="87"/>
                          <a:pt x="42" y="84"/>
                        </a:cubicBezTo>
                        <a:cubicBezTo>
                          <a:pt x="31" y="81"/>
                          <a:pt x="15" y="73"/>
                          <a:pt x="0" y="66"/>
                        </a:cubicBezTo>
                      </a:path>
                    </a:pathLst>
                  </a:custGeom>
                  <a:solidFill>
                    <a:srgbClr val="0099CC"/>
                  </a:solidFill>
                  <a:ln w="63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53816" name="Freeform 216"/>
                <p:cNvSpPr>
                  <a:spLocks/>
                </p:cNvSpPr>
                <p:nvPr/>
              </p:nvSpPr>
              <p:spPr bwMode="auto">
                <a:xfrm rot="-2021949">
                  <a:off x="2182" y="1433"/>
                  <a:ext cx="47" cy="94"/>
                </a:xfrm>
                <a:custGeom>
                  <a:avLst/>
                  <a:gdLst>
                    <a:gd name="T0" fmla="*/ 24 w 60"/>
                    <a:gd name="T1" fmla="*/ 0 h 114"/>
                    <a:gd name="T2" fmla="*/ 0 w 60"/>
                    <a:gd name="T3" fmla="*/ 12 h 114"/>
                    <a:gd name="T4" fmla="*/ 12 w 60"/>
                    <a:gd name="T5" fmla="*/ 30 h 114"/>
                    <a:gd name="T6" fmla="*/ 24 w 60"/>
                    <a:gd name="T7" fmla="*/ 48 h 114"/>
                    <a:gd name="T8" fmla="*/ 24 w 60"/>
                    <a:gd name="T9" fmla="*/ 84 h 114"/>
                    <a:gd name="T10" fmla="*/ 24 w 60"/>
                    <a:gd name="T11" fmla="*/ 102 h 114"/>
                    <a:gd name="T12" fmla="*/ 42 w 60"/>
                    <a:gd name="T13" fmla="*/ 114 h 114"/>
                    <a:gd name="T14" fmla="*/ 60 w 60"/>
                    <a:gd name="T15" fmla="*/ 96 h 114"/>
                    <a:gd name="T16" fmla="*/ 48 w 60"/>
                    <a:gd name="T17" fmla="*/ 36 h 114"/>
                    <a:gd name="T18" fmla="*/ 24 w 60"/>
                    <a:gd name="T19" fmla="*/ 0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0" h="114">
                      <a:moveTo>
                        <a:pt x="24" y="0"/>
                      </a:moveTo>
                      <a:lnTo>
                        <a:pt x="0" y="12"/>
                      </a:lnTo>
                      <a:lnTo>
                        <a:pt x="12" y="30"/>
                      </a:lnTo>
                      <a:lnTo>
                        <a:pt x="24" y="48"/>
                      </a:lnTo>
                      <a:lnTo>
                        <a:pt x="24" y="84"/>
                      </a:lnTo>
                      <a:lnTo>
                        <a:pt x="24" y="102"/>
                      </a:lnTo>
                      <a:lnTo>
                        <a:pt x="42" y="114"/>
                      </a:lnTo>
                      <a:lnTo>
                        <a:pt x="60" y="96"/>
                      </a:lnTo>
                      <a:lnTo>
                        <a:pt x="48" y="3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817" name="AutoShape 217"/>
                <p:cNvSpPr>
                  <a:spLocks noChangeArrowheads="1"/>
                </p:cNvSpPr>
                <p:nvPr/>
              </p:nvSpPr>
              <p:spPr bwMode="auto">
                <a:xfrm>
                  <a:off x="1964" y="1402"/>
                  <a:ext cx="222" cy="78"/>
                </a:xfrm>
                <a:prstGeom prst="star8">
                  <a:avLst>
                    <a:gd name="adj" fmla="val 14417"/>
                  </a:avLst>
                </a:prstGeom>
                <a:solidFill>
                  <a:srgbClr val="FF0000"/>
                </a:solidFill>
                <a:ln w="63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3818" name="Freeform 218"/>
              <p:cNvSpPr>
                <a:spLocks/>
              </p:cNvSpPr>
              <p:nvPr/>
            </p:nvSpPr>
            <p:spPr bwMode="auto">
              <a:xfrm>
                <a:off x="2864" y="2483"/>
                <a:ext cx="353" cy="461"/>
              </a:xfrm>
              <a:custGeom>
                <a:avLst/>
                <a:gdLst>
                  <a:gd name="T0" fmla="*/ 252 w 353"/>
                  <a:gd name="T1" fmla="*/ 53 h 461"/>
                  <a:gd name="T2" fmla="*/ 164 w 353"/>
                  <a:gd name="T3" fmla="*/ 29 h 461"/>
                  <a:gd name="T4" fmla="*/ 112 w 353"/>
                  <a:gd name="T5" fmla="*/ 13 h 461"/>
                  <a:gd name="T6" fmla="*/ 16 w 353"/>
                  <a:gd name="T7" fmla="*/ 61 h 461"/>
                  <a:gd name="T8" fmla="*/ 16 w 353"/>
                  <a:gd name="T9" fmla="*/ 109 h 461"/>
                  <a:gd name="T10" fmla="*/ 76 w 353"/>
                  <a:gd name="T11" fmla="*/ 141 h 461"/>
                  <a:gd name="T12" fmla="*/ 160 w 353"/>
                  <a:gd name="T13" fmla="*/ 205 h 461"/>
                  <a:gd name="T14" fmla="*/ 260 w 353"/>
                  <a:gd name="T15" fmla="*/ 301 h 461"/>
                  <a:gd name="T16" fmla="*/ 284 w 353"/>
                  <a:gd name="T17" fmla="*/ 437 h 461"/>
                  <a:gd name="T18" fmla="*/ 348 w 353"/>
                  <a:gd name="T19" fmla="*/ 445 h 461"/>
                  <a:gd name="T20" fmla="*/ 316 w 353"/>
                  <a:gd name="T21" fmla="*/ 365 h 461"/>
                  <a:gd name="T22" fmla="*/ 260 w 353"/>
                  <a:gd name="T23" fmla="*/ 245 h 461"/>
                  <a:gd name="T24" fmla="*/ 256 w 353"/>
                  <a:gd name="T25" fmla="*/ 109 h 461"/>
                  <a:gd name="T26" fmla="*/ 208 w 353"/>
                  <a:gd name="T27" fmla="*/ 13 h 461"/>
                  <a:gd name="T28" fmla="*/ 204 w 353"/>
                  <a:gd name="T29" fmla="*/ 29 h 461"/>
                  <a:gd name="T30" fmla="*/ 252 w 353"/>
                  <a:gd name="T31" fmla="*/ 5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3" h="461">
                    <a:moveTo>
                      <a:pt x="252" y="53"/>
                    </a:moveTo>
                    <a:cubicBezTo>
                      <a:pt x="245" y="56"/>
                      <a:pt x="187" y="36"/>
                      <a:pt x="164" y="29"/>
                    </a:cubicBezTo>
                    <a:cubicBezTo>
                      <a:pt x="141" y="22"/>
                      <a:pt x="137" y="8"/>
                      <a:pt x="112" y="13"/>
                    </a:cubicBezTo>
                    <a:cubicBezTo>
                      <a:pt x="87" y="18"/>
                      <a:pt x="32" y="45"/>
                      <a:pt x="16" y="61"/>
                    </a:cubicBezTo>
                    <a:cubicBezTo>
                      <a:pt x="0" y="77"/>
                      <a:pt x="6" y="96"/>
                      <a:pt x="16" y="109"/>
                    </a:cubicBezTo>
                    <a:cubicBezTo>
                      <a:pt x="26" y="122"/>
                      <a:pt x="52" y="125"/>
                      <a:pt x="76" y="141"/>
                    </a:cubicBezTo>
                    <a:cubicBezTo>
                      <a:pt x="100" y="157"/>
                      <a:pt x="129" y="178"/>
                      <a:pt x="160" y="205"/>
                    </a:cubicBezTo>
                    <a:cubicBezTo>
                      <a:pt x="191" y="232"/>
                      <a:pt x="239" y="262"/>
                      <a:pt x="260" y="301"/>
                    </a:cubicBezTo>
                    <a:cubicBezTo>
                      <a:pt x="281" y="340"/>
                      <a:pt x="269" y="413"/>
                      <a:pt x="284" y="437"/>
                    </a:cubicBezTo>
                    <a:cubicBezTo>
                      <a:pt x="299" y="461"/>
                      <a:pt x="343" y="457"/>
                      <a:pt x="348" y="445"/>
                    </a:cubicBezTo>
                    <a:cubicBezTo>
                      <a:pt x="353" y="433"/>
                      <a:pt x="331" y="398"/>
                      <a:pt x="316" y="365"/>
                    </a:cubicBezTo>
                    <a:cubicBezTo>
                      <a:pt x="301" y="332"/>
                      <a:pt x="270" y="288"/>
                      <a:pt x="260" y="245"/>
                    </a:cubicBezTo>
                    <a:cubicBezTo>
                      <a:pt x="250" y="202"/>
                      <a:pt x="265" y="148"/>
                      <a:pt x="256" y="109"/>
                    </a:cubicBezTo>
                    <a:cubicBezTo>
                      <a:pt x="247" y="70"/>
                      <a:pt x="217" y="26"/>
                      <a:pt x="208" y="13"/>
                    </a:cubicBezTo>
                    <a:cubicBezTo>
                      <a:pt x="199" y="0"/>
                      <a:pt x="197" y="22"/>
                      <a:pt x="204" y="29"/>
                    </a:cubicBezTo>
                    <a:cubicBezTo>
                      <a:pt x="211" y="36"/>
                      <a:pt x="242" y="48"/>
                      <a:pt x="252" y="53"/>
                    </a:cubicBezTo>
                    <a:close/>
                  </a:path>
                </a:pathLst>
              </a:custGeom>
              <a:solidFill>
                <a:srgbClr val="336699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19" name="Freeform 219"/>
              <p:cNvSpPr>
                <a:spLocks/>
              </p:cNvSpPr>
              <p:nvPr/>
            </p:nvSpPr>
            <p:spPr bwMode="auto">
              <a:xfrm>
                <a:off x="3552" y="2352"/>
                <a:ext cx="364" cy="184"/>
              </a:xfrm>
              <a:custGeom>
                <a:avLst/>
                <a:gdLst>
                  <a:gd name="T0" fmla="*/ 0 w 364"/>
                  <a:gd name="T1" fmla="*/ 144 h 184"/>
                  <a:gd name="T2" fmla="*/ 28 w 364"/>
                  <a:gd name="T3" fmla="*/ 120 h 184"/>
                  <a:gd name="T4" fmla="*/ 144 w 364"/>
                  <a:gd name="T5" fmla="*/ 48 h 184"/>
                  <a:gd name="T6" fmla="*/ 288 w 364"/>
                  <a:gd name="T7" fmla="*/ 0 h 184"/>
                  <a:gd name="T8" fmla="*/ 348 w 364"/>
                  <a:gd name="T9" fmla="*/ 48 h 184"/>
                  <a:gd name="T10" fmla="*/ 192 w 364"/>
                  <a:gd name="T11" fmla="*/ 96 h 184"/>
                  <a:gd name="T12" fmla="*/ 36 w 364"/>
                  <a:gd name="T13" fmla="*/ 176 h 184"/>
                  <a:gd name="T14" fmla="*/ 0 w 364"/>
                  <a:gd name="T15" fmla="*/ 1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4" h="184">
                    <a:moveTo>
                      <a:pt x="0" y="144"/>
                    </a:moveTo>
                    <a:cubicBezTo>
                      <a:pt x="5" y="132"/>
                      <a:pt x="4" y="136"/>
                      <a:pt x="28" y="120"/>
                    </a:cubicBezTo>
                    <a:cubicBezTo>
                      <a:pt x="52" y="104"/>
                      <a:pt x="101" y="68"/>
                      <a:pt x="144" y="48"/>
                    </a:cubicBezTo>
                    <a:cubicBezTo>
                      <a:pt x="187" y="28"/>
                      <a:pt x="254" y="0"/>
                      <a:pt x="288" y="0"/>
                    </a:cubicBezTo>
                    <a:cubicBezTo>
                      <a:pt x="322" y="0"/>
                      <a:pt x="364" y="32"/>
                      <a:pt x="348" y="48"/>
                    </a:cubicBezTo>
                    <a:cubicBezTo>
                      <a:pt x="332" y="64"/>
                      <a:pt x="244" y="75"/>
                      <a:pt x="192" y="96"/>
                    </a:cubicBezTo>
                    <a:cubicBezTo>
                      <a:pt x="140" y="117"/>
                      <a:pt x="68" y="168"/>
                      <a:pt x="36" y="176"/>
                    </a:cubicBezTo>
                    <a:cubicBezTo>
                      <a:pt x="4" y="184"/>
                      <a:pt x="8" y="151"/>
                      <a:pt x="0" y="144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53719" name="Picture 119" descr="j03035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1430">
            <a:off x="-962025" y="5943600"/>
            <a:ext cx="9620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20" name="Group 120"/>
          <p:cNvGrpSpPr>
            <a:grpSpLocks/>
          </p:cNvGrpSpPr>
          <p:nvPr/>
        </p:nvGrpSpPr>
        <p:grpSpPr bwMode="auto">
          <a:xfrm>
            <a:off x="88900" y="6311900"/>
            <a:ext cx="304800" cy="381000"/>
            <a:chOff x="2448" y="2976"/>
            <a:chExt cx="359" cy="457"/>
          </a:xfrm>
        </p:grpSpPr>
        <p:grpSp>
          <p:nvGrpSpPr>
            <p:cNvPr id="153721" name="Group 121"/>
            <p:cNvGrpSpPr>
              <a:grpSpLocks/>
            </p:cNvGrpSpPr>
            <p:nvPr/>
          </p:nvGrpSpPr>
          <p:grpSpPr bwMode="auto">
            <a:xfrm>
              <a:off x="2448" y="3289"/>
              <a:ext cx="308" cy="144"/>
              <a:chOff x="1792" y="4000"/>
              <a:chExt cx="352" cy="160"/>
            </a:xfrm>
          </p:grpSpPr>
          <p:sp>
            <p:nvSpPr>
              <p:cNvPr id="153722" name="Oval 122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23" name="Oval 123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24" name="Oval 124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725" name="Freeform 125"/>
            <p:cNvSpPr>
              <a:spLocks/>
            </p:cNvSpPr>
            <p:nvPr/>
          </p:nvSpPr>
          <p:spPr bwMode="auto">
            <a:xfrm rot="-148727">
              <a:off x="2595" y="2976"/>
              <a:ext cx="212" cy="336"/>
            </a:xfrm>
            <a:custGeom>
              <a:avLst/>
              <a:gdLst>
                <a:gd name="T0" fmla="*/ 0 w 454"/>
                <a:gd name="T1" fmla="*/ 318 h 544"/>
                <a:gd name="T2" fmla="*/ 454 w 454"/>
                <a:gd name="T3" fmla="*/ 318 h 544"/>
                <a:gd name="T4" fmla="*/ 0 w 454"/>
                <a:gd name="T5" fmla="*/ 0 h 544"/>
                <a:gd name="T6" fmla="*/ 0 w 454"/>
                <a:gd name="T7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3726" name="Group 126"/>
          <p:cNvGrpSpPr>
            <a:grpSpLocks/>
          </p:cNvGrpSpPr>
          <p:nvPr/>
        </p:nvGrpSpPr>
        <p:grpSpPr bwMode="auto">
          <a:xfrm>
            <a:off x="304800" y="5765800"/>
            <a:ext cx="3733800" cy="963613"/>
            <a:chOff x="288" y="3632"/>
            <a:chExt cx="2352" cy="607"/>
          </a:xfrm>
        </p:grpSpPr>
        <p:sp>
          <p:nvSpPr>
            <p:cNvPr id="153727" name="Rectangle 127"/>
            <p:cNvSpPr>
              <a:spLocks noChangeArrowheads="1"/>
            </p:cNvSpPr>
            <p:nvPr/>
          </p:nvSpPr>
          <p:spPr bwMode="auto">
            <a:xfrm rot="-301821">
              <a:off x="1104" y="3912"/>
              <a:ext cx="7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21 км</a:t>
              </a:r>
            </a:p>
          </p:txBody>
        </p:sp>
        <p:grpSp>
          <p:nvGrpSpPr>
            <p:cNvPr id="153728" name="Group 128"/>
            <p:cNvGrpSpPr>
              <a:grpSpLocks/>
            </p:cNvGrpSpPr>
            <p:nvPr/>
          </p:nvGrpSpPr>
          <p:grpSpPr bwMode="auto">
            <a:xfrm>
              <a:off x="2448" y="3632"/>
              <a:ext cx="192" cy="240"/>
              <a:chOff x="2448" y="2976"/>
              <a:chExt cx="359" cy="457"/>
            </a:xfrm>
          </p:grpSpPr>
          <p:grpSp>
            <p:nvGrpSpPr>
              <p:cNvPr id="153729" name="Group 129"/>
              <p:cNvGrpSpPr>
                <a:grpSpLocks/>
              </p:cNvGrpSpPr>
              <p:nvPr/>
            </p:nvGrpSpPr>
            <p:grpSpPr bwMode="auto">
              <a:xfrm>
                <a:off x="2448" y="3289"/>
                <a:ext cx="308" cy="144"/>
                <a:chOff x="1792" y="4000"/>
                <a:chExt cx="352" cy="160"/>
              </a:xfrm>
            </p:grpSpPr>
            <p:sp>
              <p:nvSpPr>
                <p:cNvPr id="153730" name="Oval 130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731" name="Oval 131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732" name="Oval 132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3733" name="Freeform 133"/>
              <p:cNvSpPr>
                <a:spLocks/>
              </p:cNvSpPr>
              <p:nvPr/>
            </p:nvSpPr>
            <p:spPr bwMode="auto">
              <a:xfrm rot="-148727">
                <a:off x="2595" y="2976"/>
                <a:ext cx="212" cy="336"/>
              </a:xfrm>
              <a:custGeom>
                <a:avLst/>
                <a:gdLst>
                  <a:gd name="T0" fmla="*/ 0 w 454"/>
                  <a:gd name="T1" fmla="*/ 318 h 544"/>
                  <a:gd name="T2" fmla="*/ 454 w 454"/>
                  <a:gd name="T3" fmla="*/ 318 h 544"/>
                  <a:gd name="T4" fmla="*/ 0 w 454"/>
                  <a:gd name="T5" fmla="*/ 0 h 544"/>
                  <a:gd name="T6" fmla="*/ 0 w 454"/>
                  <a:gd name="T7" fmla="*/ 54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FFFF00">
                  <a:alpha val="96001"/>
                </a:srgbClr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734" name="Line 134"/>
            <p:cNvSpPr>
              <a:spLocks noChangeShapeType="1"/>
            </p:cNvSpPr>
            <p:nvPr/>
          </p:nvSpPr>
          <p:spPr bwMode="auto">
            <a:xfrm flipV="1">
              <a:off x="288" y="3888"/>
              <a:ext cx="2208" cy="24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3713" name="Group 113"/>
          <p:cNvGrpSpPr>
            <a:grpSpLocks/>
          </p:cNvGrpSpPr>
          <p:nvPr/>
        </p:nvGrpSpPr>
        <p:grpSpPr bwMode="auto">
          <a:xfrm>
            <a:off x="8801100" y="5346700"/>
            <a:ext cx="304800" cy="381000"/>
            <a:chOff x="2448" y="2976"/>
            <a:chExt cx="359" cy="457"/>
          </a:xfrm>
        </p:grpSpPr>
        <p:grpSp>
          <p:nvGrpSpPr>
            <p:cNvPr id="153714" name="Group 114"/>
            <p:cNvGrpSpPr>
              <a:grpSpLocks/>
            </p:cNvGrpSpPr>
            <p:nvPr/>
          </p:nvGrpSpPr>
          <p:grpSpPr bwMode="auto">
            <a:xfrm>
              <a:off x="2448" y="3289"/>
              <a:ext cx="308" cy="144"/>
              <a:chOff x="1792" y="4000"/>
              <a:chExt cx="352" cy="160"/>
            </a:xfrm>
          </p:grpSpPr>
          <p:sp>
            <p:nvSpPr>
              <p:cNvPr id="153715" name="Oval 115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16" name="Oval 116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17" name="Oval 117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718" name="Freeform 118"/>
            <p:cNvSpPr>
              <a:spLocks/>
            </p:cNvSpPr>
            <p:nvPr/>
          </p:nvSpPr>
          <p:spPr bwMode="auto">
            <a:xfrm rot="-148727">
              <a:off x="2595" y="2976"/>
              <a:ext cx="212" cy="336"/>
            </a:xfrm>
            <a:custGeom>
              <a:avLst/>
              <a:gdLst>
                <a:gd name="T0" fmla="*/ 0 w 454"/>
                <a:gd name="T1" fmla="*/ 318 h 544"/>
                <a:gd name="T2" fmla="*/ 454 w 454"/>
                <a:gd name="T3" fmla="*/ 318 h 544"/>
                <a:gd name="T4" fmla="*/ 0 w 454"/>
                <a:gd name="T5" fmla="*/ 0 h 544"/>
                <a:gd name="T6" fmla="*/ 0 w 454"/>
                <a:gd name="T7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1" name="Заголовок 1"/>
          <p:cNvSpPr txBox="1">
            <a:spLocks/>
          </p:cNvSpPr>
          <p:nvPr/>
        </p:nvSpPr>
        <p:spPr>
          <a:xfrm>
            <a:off x="0" y="2456"/>
            <a:ext cx="9144000" cy="237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</a:rPr>
              <a:t>Задачи на </a:t>
            </a:r>
            <a:r>
              <a:rPr lang="ru-RU" sz="1600" b="1" dirty="0" smtClean="0">
                <a:solidFill>
                  <a:srgbClr val="002060"/>
                </a:solidFill>
              </a:rPr>
              <a:t>движение по прямой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3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4.07407E-6 L 0.15555 -0.02222 L 0.21805 -0.03148 " pathEditMode="relative" ptsTypes="AAA">
                                      <p:cBhvr>
                                        <p:cTn id="32" dur="5000" fill="hold"/>
                                        <p:tgtEl>
                                          <p:spTgt spid="153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C 0.06337 -0.01297 0.12795 -0.02755 0.20833 -0.04075 C 0.28871 -0.05394 0.38472 -0.06875 0.48194 -0.07963 C 0.57916 -0.09051 0.70746 -0.09723 0.79166 -0.10556 C 0.87587 -0.11389 0.9467 -0.12454 0.9875 -0.12963 " pathEditMode="relative" rAng="0" ptsTypes="aaaaa">
                                      <p:cBhvr>
                                        <p:cTn id="40" dur="5000" fill="hold"/>
                                        <p:tgtEl>
                                          <p:spTgt spid="153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75" y="-648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05 -0.03148 L 0.49999 -0.07037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153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5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5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5" grpId="0"/>
      <p:bldP spid="153763" grpId="0"/>
      <p:bldP spid="153764" grpId="0"/>
      <p:bldP spid="153773" grpId="0" animBg="1"/>
      <p:bldP spid="1537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9" name="Freeform 13" descr="Дуб"/>
          <p:cNvSpPr>
            <a:spLocks/>
          </p:cNvSpPr>
          <p:nvPr/>
        </p:nvSpPr>
        <p:spPr bwMode="auto">
          <a:xfrm>
            <a:off x="8153400" y="4800600"/>
            <a:ext cx="76200" cy="1597025"/>
          </a:xfrm>
          <a:custGeom>
            <a:avLst/>
            <a:gdLst>
              <a:gd name="T0" fmla="*/ 48 w 480"/>
              <a:gd name="T1" fmla="*/ 4128 h 4176"/>
              <a:gd name="T2" fmla="*/ 0 w 480"/>
              <a:gd name="T3" fmla="*/ 96 h 4176"/>
              <a:gd name="T4" fmla="*/ 48 w 480"/>
              <a:gd name="T5" fmla="*/ 48 h 4176"/>
              <a:gd name="T6" fmla="*/ 192 w 480"/>
              <a:gd name="T7" fmla="*/ 0 h 4176"/>
              <a:gd name="T8" fmla="*/ 288 w 480"/>
              <a:gd name="T9" fmla="*/ 0 h 4176"/>
              <a:gd name="T10" fmla="*/ 384 w 480"/>
              <a:gd name="T11" fmla="*/ 48 h 4176"/>
              <a:gd name="T12" fmla="*/ 432 w 480"/>
              <a:gd name="T13" fmla="*/ 96 h 4176"/>
              <a:gd name="T14" fmla="*/ 480 w 480"/>
              <a:gd name="T15" fmla="*/ 4128 h 4176"/>
              <a:gd name="T16" fmla="*/ 288 w 480"/>
              <a:gd name="T17" fmla="*/ 4176 h 4176"/>
              <a:gd name="T18" fmla="*/ 192 w 480"/>
              <a:gd name="T19" fmla="*/ 4176 h 4176"/>
              <a:gd name="T20" fmla="*/ 48 w 480"/>
              <a:gd name="T21" fmla="*/ 4128 h 4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0" h="4176">
                <a:moveTo>
                  <a:pt x="48" y="4128"/>
                </a:moveTo>
                <a:lnTo>
                  <a:pt x="0" y="96"/>
                </a:lnTo>
                <a:lnTo>
                  <a:pt x="48" y="48"/>
                </a:lnTo>
                <a:lnTo>
                  <a:pt x="192" y="0"/>
                </a:lnTo>
                <a:lnTo>
                  <a:pt x="288" y="0"/>
                </a:lnTo>
                <a:lnTo>
                  <a:pt x="384" y="48"/>
                </a:lnTo>
                <a:lnTo>
                  <a:pt x="432" y="96"/>
                </a:lnTo>
                <a:lnTo>
                  <a:pt x="480" y="4128"/>
                </a:lnTo>
                <a:lnTo>
                  <a:pt x="288" y="4176"/>
                </a:lnTo>
                <a:lnTo>
                  <a:pt x="192" y="4176"/>
                </a:lnTo>
                <a:lnTo>
                  <a:pt x="48" y="41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89075" name="Picture 659" descr="Рисунок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0938">
            <a:off x="7891463" y="5495925"/>
            <a:ext cx="414337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91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0" dirty="0" smtClean="0"/>
              <a:t>Поезд </a:t>
            </a:r>
            <a:r>
              <a:rPr lang="ru-RU" altLang="ru-RU" b="0" dirty="0"/>
              <a:t>прошел мимо неподвижного стоящего на платформе человека за 6 с, а мимо платформы длиной 150 м за 15 с. Найти скорость движения поезда и его длину.</a:t>
            </a:r>
          </a:p>
        </p:txBody>
      </p:sp>
      <p:grpSp>
        <p:nvGrpSpPr>
          <p:cNvPr id="188430" name="Group 14"/>
          <p:cNvGrpSpPr>
            <a:grpSpLocks/>
          </p:cNvGrpSpPr>
          <p:nvPr/>
        </p:nvGrpSpPr>
        <p:grpSpPr bwMode="auto">
          <a:xfrm>
            <a:off x="-12700" y="6219825"/>
            <a:ext cx="9271000" cy="304800"/>
            <a:chOff x="-8" y="2527"/>
            <a:chExt cx="5840" cy="378"/>
          </a:xfrm>
        </p:grpSpPr>
        <p:sp>
          <p:nvSpPr>
            <p:cNvPr id="188431" name="Freeform 15"/>
            <p:cNvSpPr>
              <a:spLocks/>
            </p:cNvSpPr>
            <p:nvPr/>
          </p:nvSpPr>
          <p:spPr bwMode="auto">
            <a:xfrm rot="21228534" flipH="1">
              <a:off x="4520" y="2553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32" name="Freeform 16"/>
            <p:cNvSpPr>
              <a:spLocks/>
            </p:cNvSpPr>
            <p:nvPr/>
          </p:nvSpPr>
          <p:spPr bwMode="auto">
            <a:xfrm rot="21228534" flipH="1">
              <a:off x="5294" y="2527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33" name="Freeform 17"/>
            <p:cNvSpPr>
              <a:spLocks/>
            </p:cNvSpPr>
            <p:nvPr/>
          </p:nvSpPr>
          <p:spPr bwMode="auto">
            <a:xfrm rot="21228534" flipH="1">
              <a:off x="5072" y="2551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34" name="Freeform 18"/>
            <p:cNvSpPr>
              <a:spLocks/>
            </p:cNvSpPr>
            <p:nvPr/>
          </p:nvSpPr>
          <p:spPr bwMode="auto">
            <a:xfrm rot="21228534" flipH="1">
              <a:off x="760" y="2625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35" name="Freeform 19"/>
            <p:cNvSpPr>
              <a:spLocks/>
            </p:cNvSpPr>
            <p:nvPr/>
          </p:nvSpPr>
          <p:spPr bwMode="auto">
            <a:xfrm rot="21228534" flipH="1">
              <a:off x="595" y="2632"/>
              <a:ext cx="261" cy="262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36" name="Freeform 20"/>
            <p:cNvSpPr>
              <a:spLocks/>
            </p:cNvSpPr>
            <p:nvPr/>
          </p:nvSpPr>
          <p:spPr bwMode="auto">
            <a:xfrm rot="21228534" flipH="1">
              <a:off x="409" y="2633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37" name="Freeform 21"/>
            <p:cNvSpPr>
              <a:spLocks/>
            </p:cNvSpPr>
            <p:nvPr/>
          </p:nvSpPr>
          <p:spPr bwMode="auto">
            <a:xfrm rot="21228534" flipH="1">
              <a:off x="215" y="2643"/>
              <a:ext cx="260" cy="262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38" name="Freeform 22"/>
            <p:cNvSpPr>
              <a:spLocks/>
            </p:cNvSpPr>
            <p:nvPr/>
          </p:nvSpPr>
          <p:spPr bwMode="auto">
            <a:xfrm rot="21228534" flipH="1">
              <a:off x="20" y="2640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39" name="Freeform 23"/>
            <p:cNvSpPr>
              <a:spLocks/>
            </p:cNvSpPr>
            <p:nvPr/>
          </p:nvSpPr>
          <p:spPr bwMode="auto">
            <a:xfrm rot="21228534" flipH="1">
              <a:off x="5499" y="2546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40" name="Freeform 24"/>
            <p:cNvSpPr>
              <a:spLocks/>
            </p:cNvSpPr>
            <p:nvPr/>
          </p:nvSpPr>
          <p:spPr bwMode="auto">
            <a:xfrm rot="21228534" flipH="1">
              <a:off x="4667" y="2557"/>
              <a:ext cx="277" cy="236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41" name="Freeform 25"/>
            <p:cNvSpPr>
              <a:spLocks/>
            </p:cNvSpPr>
            <p:nvPr/>
          </p:nvSpPr>
          <p:spPr bwMode="auto">
            <a:xfrm rot="21228534" flipH="1">
              <a:off x="4306" y="2544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42" name="Freeform 26"/>
            <p:cNvSpPr>
              <a:spLocks/>
            </p:cNvSpPr>
            <p:nvPr/>
          </p:nvSpPr>
          <p:spPr bwMode="auto">
            <a:xfrm rot="21228534" flipH="1">
              <a:off x="4084" y="2568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43" name="Freeform 27"/>
            <p:cNvSpPr>
              <a:spLocks/>
            </p:cNvSpPr>
            <p:nvPr/>
          </p:nvSpPr>
          <p:spPr bwMode="auto">
            <a:xfrm rot="21228534" flipH="1">
              <a:off x="3861" y="2579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44" name="Freeform 28"/>
            <p:cNvSpPr>
              <a:spLocks/>
            </p:cNvSpPr>
            <p:nvPr/>
          </p:nvSpPr>
          <p:spPr bwMode="auto">
            <a:xfrm rot="21228534" flipH="1">
              <a:off x="3627" y="2577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45" name="Freeform 29"/>
            <p:cNvSpPr>
              <a:spLocks/>
            </p:cNvSpPr>
            <p:nvPr/>
          </p:nvSpPr>
          <p:spPr bwMode="auto">
            <a:xfrm rot="21228534" flipH="1">
              <a:off x="3454" y="2596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46" name="Freeform 30"/>
            <p:cNvSpPr>
              <a:spLocks/>
            </p:cNvSpPr>
            <p:nvPr/>
          </p:nvSpPr>
          <p:spPr bwMode="auto">
            <a:xfrm rot="21228534" flipH="1">
              <a:off x="3229" y="2598"/>
              <a:ext cx="261" cy="262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47" name="Freeform 31"/>
            <p:cNvSpPr>
              <a:spLocks/>
            </p:cNvSpPr>
            <p:nvPr/>
          </p:nvSpPr>
          <p:spPr bwMode="auto">
            <a:xfrm rot="21228534" flipH="1">
              <a:off x="3053" y="2618"/>
              <a:ext cx="260" cy="262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48" name="Freeform 32"/>
            <p:cNvSpPr>
              <a:spLocks/>
            </p:cNvSpPr>
            <p:nvPr/>
          </p:nvSpPr>
          <p:spPr bwMode="auto">
            <a:xfrm rot="21228534" flipH="1">
              <a:off x="2811" y="2592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49" name="Freeform 33"/>
            <p:cNvSpPr>
              <a:spLocks/>
            </p:cNvSpPr>
            <p:nvPr/>
          </p:nvSpPr>
          <p:spPr bwMode="auto">
            <a:xfrm rot="21228534" flipH="1">
              <a:off x="2634" y="2611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50" name="Freeform 34"/>
            <p:cNvSpPr>
              <a:spLocks/>
            </p:cNvSpPr>
            <p:nvPr/>
          </p:nvSpPr>
          <p:spPr bwMode="auto">
            <a:xfrm rot="21228534" flipH="1">
              <a:off x="2427" y="2592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51" name="Freeform 35"/>
            <p:cNvSpPr>
              <a:spLocks/>
            </p:cNvSpPr>
            <p:nvPr/>
          </p:nvSpPr>
          <p:spPr bwMode="auto">
            <a:xfrm rot="21228534" flipH="1">
              <a:off x="2179" y="2578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52" name="Freeform 36"/>
            <p:cNvSpPr>
              <a:spLocks/>
            </p:cNvSpPr>
            <p:nvPr/>
          </p:nvSpPr>
          <p:spPr bwMode="auto">
            <a:xfrm rot="21228534" flipH="1">
              <a:off x="1999" y="2585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53" name="Freeform 37"/>
            <p:cNvSpPr>
              <a:spLocks/>
            </p:cNvSpPr>
            <p:nvPr/>
          </p:nvSpPr>
          <p:spPr bwMode="auto">
            <a:xfrm rot="21228534" flipH="1">
              <a:off x="1824" y="2617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54" name="Freeform 38"/>
            <p:cNvSpPr>
              <a:spLocks/>
            </p:cNvSpPr>
            <p:nvPr/>
          </p:nvSpPr>
          <p:spPr bwMode="auto">
            <a:xfrm rot="21228534" flipH="1">
              <a:off x="1645" y="2617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55" name="Freeform 39"/>
            <p:cNvSpPr>
              <a:spLocks/>
            </p:cNvSpPr>
            <p:nvPr/>
          </p:nvSpPr>
          <p:spPr bwMode="auto">
            <a:xfrm rot="21228534" flipH="1">
              <a:off x="1466" y="2617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56" name="Freeform 40"/>
            <p:cNvSpPr>
              <a:spLocks/>
            </p:cNvSpPr>
            <p:nvPr/>
          </p:nvSpPr>
          <p:spPr bwMode="auto">
            <a:xfrm rot="21228534" flipH="1">
              <a:off x="1289" y="2617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57" name="Freeform 41"/>
            <p:cNvSpPr>
              <a:spLocks/>
            </p:cNvSpPr>
            <p:nvPr/>
          </p:nvSpPr>
          <p:spPr bwMode="auto">
            <a:xfrm rot="21228534" flipH="1">
              <a:off x="1111" y="2613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58" name="Freeform 42"/>
            <p:cNvSpPr>
              <a:spLocks/>
            </p:cNvSpPr>
            <p:nvPr/>
          </p:nvSpPr>
          <p:spPr bwMode="auto">
            <a:xfrm rot="21228534" flipH="1">
              <a:off x="934" y="2632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59" name="Freeform 43"/>
            <p:cNvSpPr>
              <a:spLocks/>
            </p:cNvSpPr>
            <p:nvPr/>
          </p:nvSpPr>
          <p:spPr bwMode="auto">
            <a:xfrm rot="21228534" flipH="1">
              <a:off x="4892" y="2569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60" name="Freeform 44"/>
            <p:cNvSpPr>
              <a:spLocks/>
            </p:cNvSpPr>
            <p:nvPr/>
          </p:nvSpPr>
          <p:spPr bwMode="auto">
            <a:xfrm>
              <a:off x="-8" y="2632"/>
              <a:ext cx="5776" cy="80"/>
            </a:xfrm>
            <a:custGeom>
              <a:avLst/>
              <a:gdLst>
                <a:gd name="T0" fmla="*/ 0 w 5776"/>
                <a:gd name="T1" fmla="*/ 80 h 80"/>
                <a:gd name="T2" fmla="*/ 5776 w 5776"/>
                <a:gd name="T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76" h="80">
                  <a:moveTo>
                    <a:pt x="0" y="80"/>
                  </a:moveTo>
                  <a:lnTo>
                    <a:pt x="5776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8461" name="Freeform 45"/>
            <p:cNvSpPr>
              <a:spLocks/>
            </p:cNvSpPr>
            <p:nvPr/>
          </p:nvSpPr>
          <p:spPr bwMode="auto">
            <a:xfrm>
              <a:off x="0" y="2696"/>
              <a:ext cx="5832" cy="136"/>
            </a:xfrm>
            <a:custGeom>
              <a:avLst/>
              <a:gdLst>
                <a:gd name="T0" fmla="*/ 0 w 5832"/>
                <a:gd name="T1" fmla="*/ 136 h 136"/>
                <a:gd name="T2" fmla="*/ 5832 w 5832"/>
                <a:gd name="T3" fmla="*/ 32 h 136"/>
                <a:gd name="T4" fmla="*/ 5784 w 5832"/>
                <a:gd name="T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32" h="136">
                  <a:moveTo>
                    <a:pt x="0" y="136"/>
                  </a:moveTo>
                  <a:lnTo>
                    <a:pt x="5832" y="32"/>
                  </a:lnTo>
                  <a:lnTo>
                    <a:pt x="578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38100" cmpd="sng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188465" name="Group 49"/>
          <p:cNvGrpSpPr>
            <a:grpSpLocks/>
          </p:cNvGrpSpPr>
          <p:nvPr/>
        </p:nvGrpSpPr>
        <p:grpSpPr bwMode="auto">
          <a:xfrm rot="21568929" flipH="1">
            <a:off x="9144000" y="5788025"/>
            <a:ext cx="4341813" cy="568325"/>
            <a:chOff x="96" y="3024"/>
            <a:chExt cx="6240" cy="816"/>
          </a:xfrm>
        </p:grpSpPr>
        <p:grpSp>
          <p:nvGrpSpPr>
            <p:cNvPr id="188466" name="Group 50"/>
            <p:cNvGrpSpPr>
              <a:grpSpLocks/>
            </p:cNvGrpSpPr>
            <p:nvPr/>
          </p:nvGrpSpPr>
          <p:grpSpPr bwMode="auto">
            <a:xfrm>
              <a:off x="96" y="3120"/>
              <a:ext cx="4896" cy="720"/>
              <a:chOff x="336" y="2928"/>
              <a:chExt cx="4896" cy="720"/>
            </a:xfrm>
          </p:grpSpPr>
          <p:grpSp>
            <p:nvGrpSpPr>
              <p:cNvPr id="188467" name="Group 51"/>
              <p:cNvGrpSpPr>
                <a:grpSpLocks/>
              </p:cNvGrpSpPr>
              <p:nvPr/>
            </p:nvGrpSpPr>
            <p:grpSpPr bwMode="auto">
              <a:xfrm>
                <a:off x="336" y="2928"/>
                <a:ext cx="2496" cy="720"/>
                <a:chOff x="-48" y="1920"/>
                <a:chExt cx="4288" cy="1152"/>
              </a:xfrm>
            </p:grpSpPr>
            <p:grpSp>
              <p:nvGrpSpPr>
                <p:cNvPr id="188468" name="Group 52"/>
                <p:cNvGrpSpPr>
                  <a:grpSpLocks/>
                </p:cNvGrpSpPr>
                <p:nvPr/>
              </p:nvGrpSpPr>
              <p:grpSpPr bwMode="auto">
                <a:xfrm>
                  <a:off x="4032" y="2496"/>
                  <a:ext cx="208" cy="285"/>
                  <a:chOff x="0" y="2496"/>
                  <a:chExt cx="304" cy="285"/>
                </a:xfrm>
              </p:grpSpPr>
              <p:sp>
                <p:nvSpPr>
                  <p:cNvPr id="18846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470" name="Freeform 54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18 w 190"/>
                      <a:gd name="T3" fmla="*/ 0 h 18"/>
                      <a:gd name="T4" fmla="*/ 18 w 190"/>
                      <a:gd name="T5" fmla="*/ 18 h 18"/>
                      <a:gd name="T6" fmla="*/ 0 w 190"/>
                      <a:gd name="T7" fmla="*/ 18 h 18"/>
                      <a:gd name="T8" fmla="*/ 0 w 190"/>
                      <a:gd name="T9" fmla="*/ 0 h 18"/>
                      <a:gd name="T10" fmla="*/ 36 w 190"/>
                      <a:gd name="T11" fmla="*/ 0 h 18"/>
                      <a:gd name="T12" fmla="*/ 54 w 190"/>
                      <a:gd name="T13" fmla="*/ 0 h 18"/>
                      <a:gd name="T14" fmla="*/ 54 w 190"/>
                      <a:gd name="T15" fmla="*/ 18 h 18"/>
                      <a:gd name="T16" fmla="*/ 36 w 190"/>
                      <a:gd name="T17" fmla="*/ 18 h 18"/>
                      <a:gd name="T18" fmla="*/ 36 w 190"/>
                      <a:gd name="T19" fmla="*/ 0 h 18"/>
                      <a:gd name="T20" fmla="*/ 72 w 190"/>
                      <a:gd name="T21" fmla="*/ 0 h 18"/>
                      <a:gd name="T22" fmla="*/ 90 w 190"/>
                      <a:gd name="T23" fmla="*/ 0 h 18"/>
                      <a:gd name="T24" fmla="*/ 90 w 190"/>
                      <a:gd name="T25" fmla="*/ 18 h 18"/>
                      <a:gd name="T26" fmla="*/ 72 w 190"/>
                      <a:gd name="T27" fmla="*/ 18 h 18"/>
                      <a:gd name="T28" fmla="*/ 72 w 190"/>
                      <a:gd name="T29" fmla="*/ 0 h 18"/>
                      <a:gd name="T30" fmla="*/ 108 w 190"/>
                      <a:gd name="T31" fmla="*/ 0 h 18"/>
                      <a:gd name="T32" fmla="*/ 126 w 190"/>
                      <a:gd name="T33" fmla="*/ 0 h 18"/>
                      <a:gd name="T34" fmla="*/ 126 w 190"/>
                      <a:gd name="T35" fmla="*/ 18 h 18"/>
                      <a:gd name="T36" fmla="*/ 108 w 190"/>
                      <a:gd name="T37" fmla="*/ 18 h 18"/>
                      <a:gd name="T38" fmla="*/ 108 w 190"/>
                      <a:gd name="T39" fmla="*/ 0 h 18"/>
                      <a:gd name="T40" fmla="*/ 144 w 190"/>
                      <a:gd name="T41" fmla="*/ 0 h 18"/>
                      <a:gd name="T42" fmla="*/ 162 w 190"/>
                      <a:gd name="T43" fmla="*/ 0 h 18"/>
                      <a:gd name="T44" fmla="*/ 162 w 190"/>
                      <a:gd name="T45" fmla="*/ 18 h 18"/>
                      <a:gd name="T46" fmla="*/ 144 w 190"/>
                      <a:gd name="T47" fmla="*/ 18 h 18"/>
                      <a:gd name="T48" fmla="*/ 144 w 190"/>
                      <a:gd name="T49" fmla="*/ 0 h 18"/>
                      <a:gd name="T50" fmla="*/ 180 w 190"/>
                      <a:gd name="T51" fmla="*/ 0 h 18"/>
                      <a:gd name="T52" fmla="*/ 190 w 190"/>
                      <a:gd name="T53" fmla="*/ 0 h 18"/>
                      <a:gd name="T54" fmla="*/ 190 w 190"/>
                      <a:gd name="T55" fmla="*/ 18 h 18"/>
                      <a:gd name="T56" fmla="*/ 180 w 190"/>
                      <a:gd name="T57" fmla="*/ 18 h 18"/>
                      <a:gd name="T58" fmla="*/ 180 w 190"/>
                      <a:gd name="T59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471" name="Group 55"/>
                <p:cNvGrpSpPr>
                  <a:grpSpLocks/>
                </p:cNvGrpSpPr>
                <p:nvPr/>
              </p:nvGrpSpPr>
              <p:grpSpPr bwMode="auto">
                <a:xfrm>
                  <a:off x="196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188472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473" name="Freeform 57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18 w 190"/>
                      <a:gd name="T3" fmla="*/ 0 h 18"/>
                      <a:gd name="T4" fmla="*/ 18 w 190"/>
                      <a:gd name="T5" fmla="*/ 18 h 18"/>
                      <a:gd name="T6" fmla="*/ 0 w 190"/>
                      <a:gd name="T7" fmla="*/ 18 h 18"/>
                      <a:gd name="T8" fmla="*/ 0 w 190"/>
                      <a:gd name="T9" fmla="*/ 0 h 18"/>
                      <a:gd name="T10" fmla="*/ 36 w 190"/>
                      <a:gd name="T11" fmla="*/ 0 h 18"/>
                      <a:gd name="T12" fmla="*/ 54 w 190"/>
                      <a:gd name="T13" fmla="*/ 0 h 18"/>
                      <a:gd name="T14" fmla="*/ 54 w 190"/>
                      <a:gd name="T15" fmla="*/ 18 h 18"/>
                      <a:gd name="T16" fmla="*/ 36 w 190"/>
                      <a:gd name="T17" fmla="*/ 18 h 18"/>
                      <a:gd name="T18" fmla="*/ 36 w 190"/>
                      <a:gd name="T19" fmla="*/ 0 h 18"/>
                      <a:gd name="T20" fmla="*/ 72 w 190"/>
                      <a:gd name="T21" fmla="*/ 0 h 18"/>
                      <a:gd name="T22" fmla="*/ 90 w 190"/>
                      <a:gd name="T23" fmla="*/ 0 h 18"/>
                      <a:gd name="T24" fmla="*/ 90 w 190"/>
                      <a:gd name="T25" fmla="*/ 18 h 18"/>
                      <a:gd name="T26" fmla="*/ 72 w 190"/>
                      <a:gd name="T27" fmla="*/ 18 h 18"/>
                      <a:gd name="T28" fmla="*/ 72 w 190"/>
                      <a:gd name="T29" fmla="*/ 0 h 18"/>
                      <a:gd name="T30" fmla="*/ 108 w 190"/>
                      <a:gd name="T31" fmla="*/ 0 h 18"/>
                      <a:gd name="T32" fmla="*/ 126 w 190"/>
                      <a:gd name="T33" fmla="*/ 0 h 18"/>
                      <a:gd name="T34" fmla="*/ 126 w 190"/>
                      <a:gd name="T35" fmla="*/ 18 h 18"/>
                      <a:gd name="T36" fmla="*/ 108 w 190"/>
                      <a:gd name="T37" fmla="*/ 18 h 18"/>
                      <a:gd name="T38" fmla="*/ 108 w 190"/>
                      <a:gd name="T39" fmla="*/ 0 h 18"/>
                      <a:gd name="T40" fmla="*/ 144 w 190"/>
                      <a:gd name="T41" fmla="*/ 0 h 18"/>
                      <a:gd name="T42" fmla="*/ 162 w 190"/>
                      <a:gd name="T43" fmla="*/ 0 h 18"/>
                      <a:gd name="T44" fmla="*/ 162 w 190"/>
                      <a:gd name="T45" fmla="*/ 18 h 18"/>
                      <a:gd name="T46" fmla="*/ 144 w 190"/>
                      <a:gd name="T47" fmla="*/ 18 h 18"/>
                      <a:gd name="T48" fmla="*/ 144 w 190"/>
                      <a:gd name="T49" fmla="*/ 0 h 18"/>
                      <a:gd name="T50" fmla="*/ 180 w 190"/>
                      <a:gd name="T51" fmla="*/ 0 h 18"/>
                      <a:gd name="T52" fmla="*/ 190 w 190"/>
                      <a:gd name="T53" fmla="*/ 0 h 18"/>
                      <a:gd name="T54" fmla="*/ 190 w 190"/>
                      <a:gd name="T55" fmla="*/ 18 h 18"/>
                      <a:gd name="T56" fmla="*/ 180 w 190"/>
                      <a:gd name="T57" fmla="*/ 18 h 18"/>
                      <a:gd name="T58" fmla="*/ 180 w 190"/>
                      <a:gd name="T59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474" name="Group 58"/>
                <p:cNvGrpSpPr>
                  <a:grpSpLocks/>
                </p:cNvGrpSpPr>
                <p:nvPr/>
              </p:nvGrpSpPr>
              <p:grpSpPr bwMode="auto">
                <a:xfrm>
                  <a:off x="0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188475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88476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188477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188478" name="Oval 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8479" name="Oval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88480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188481" name="Oval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8482" name="Oval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88483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88484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485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486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88487" name="Group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188488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188489" name="Oval 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8490" name="Oval 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88491" name="Group 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188492" name="Oval 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8493" name="Oval 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88494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8495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496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497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88498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88499" name="Oval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500" name="Oval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8501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88502" name="Oval 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503" name="Oval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504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8505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06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507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88508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09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510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8511" name="Oval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12" name="Oval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513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88514" name="Oval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15" name="Oval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516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8517" name="Oval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18" name="Oval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519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8520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21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522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88523" name="Group 1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88524" name="Oval 1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525" name="Oval 1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8526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8527" name="Oval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528" name="Oval 1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529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8530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31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532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88533" name="Oval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34" name="Oval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535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8536" name="Oval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37" name="Oval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538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88539" name="Oval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40" name="Oval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541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8542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43" name="Oval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544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8545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46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8547" name="Freeform 131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8548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188549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50" name="Freeform 13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18 w 190"/>
                        <a:gd name="T3" fmla="*/ 0 h 18"/>
                        <a:gd name="T4" fmla="*/ 18 w 190"/>
                        <a:gd name="T5" fmla="*/ 18 h 18"/>
                        <a:gd name="T6" fmla="*/ 0 w 190"/>
                        <a:gd name="T7" fmla="*/ 18 h 18"/>
                        <a:gd name="T8" fmla="*/ 0 w 190"/>
                        <a:gd name="T9" fmla="*/ 0 h 18"/>
                        <a:gd name="T10" fmla="*/ 36 w 190"/>
                        <a:gd name="T11" fmla="*/ 0 h 18"/>
                        <a:gd name="T12" fmla="*/ 54 w 190"/>
                        <a:gd name="T13" fmla="*/ 0 h 18"/>
                        <a:gd name="T14" fmla="*/ 54 w 190"/>
                        <a:gd name="T15" fmla="*/ 18 h 18"/>
                        <a:gd name="T16" fmla="*/ 36 w 190"/>
                        <a:gd name="T17" fmla="*/ 18 h 18"/>
                        <a:gd name="T18" fmla="*/ 36 w 190"/>
                        <a:gd name="T19" fmla="*/ 0 h 18"/>
                        <a:gd name="T20" fmla="*/ 72 w 190"/>
                        <a:gd name="T21" fmla="*/ 0 h 18"/>
                        <a:gd name="T22" fmla="*/ 90 w 190"/>
                        <a:gd name="T23" fmla="*/ 0 h 18"/>
                        <a:gd name="T24" fmla="*/ 90 w 190"/>
                        <a:gd name="T25" fmla="*/ 18 h 18"/>
                        <a:gd name="T26" fmla="*/ 72 w 190"/>
                        <a:gd name="T27" fmla="*/ 18 h 18"/>
                        <a:gd name="T28" fmla="*/ 72 w 190"/>
                        <a:gd name="T29" fmla="*/ 0 h 18"/>
                        <a:gd name="T30" fmla="*/ 108 w 190"/>
                        <a:gd name="T31" fmla="*/ 0 h 18"/>
                        <a:gd name="T32" fmla="*/ 126 w 190"/>
                        <a:gd name="T33" fmla="*/ 0 h 18"/>
                        <a:gd name="T34" fmla="*/ 126 w 190"/>
                        <a:gd name="T35" fmla="*/ 18 h 18"/>
                        <a:gd name="T36" fmla="*/ 108 w 190"/>
                        <a:gd name="T37" fmla="*/ 18 h 18"/>
                        <a:gd name="T38" fmla="*/ 108 w 190"/>
                        <a:gd name="T39" fmla="*/ 0 h 18"/>
                        <a:gd name="T40" fmla="*/ 144 w 190"/>
                        <a:gd name="T41" fmla="*/ 0 h 18"/>
                        <a:gd name="T42" fmla="*/ 162 w 190"/>
                        <a:gd name="T43" fmla="*/ 0 h 18"/>
                        <a:gd name="T44" fmla="*/ 162 w 190"/>
                        <a:gd name="T45" fmla="*/ 18 h 18"/>
                        <a:gd name="T46" fmla="*/ 144 w 190"/>
                        <a:gd name="T47" fmla="*/ 18 h 18"/>
                        <a:gd name="T48" fmla="*/ 144 w 190"/>
                        <a:gd name="T49" fmla="*/ 0 h 18"/>
                        <a:gd name="T50" fmla="*/ 180 w 190"/>
                        <a:gd name="T51" fmla="*/ 0 h 18"/>
                        <a:gd name="T52" fmla="*/ 190 w 190"/>
                        <a:gd name="T53" fmla="*/ 0 h 18"/>
                        <a:gd name="T54" fmla="*/ 190 w 190"/>
                        <a:gd name="T55" fmla="*/ 18 h 18"/>
                        <a:gd name="T56" fmla="*/ 180 w 190"/>
                        <a:gd name="T57" fmla="*/ 18 h 18"/>
                        <a:gd name="T58" fmla="*/ 180 w 190"/>
                        <a:gd name="T59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8551" name="Freeform 135"/>
                  <p:cNvSpPr>
                    <a:spLocks/>
                  </p:cNvSpPr>
                  <p:nvPr/>
                </p:nvSpPr>
                <p:spPr bwMode="auto">
                  <a:xfrm>
                    <a:off x="256" y="2040"/>
                    <a:ext cx="1782" cy="792"/>
                  </a:xfrm>
                  <a:custGeom>
                    <a:avLst/>
                    <a:gdLst>
                      <a:gd name="T0" fmla="*/ 0 w 1782"/>
                      <a:gd name="T1" fmla="*/ 127 h 792"/>
                      <a:gd name="T2" fmla="*/ 105 w 1782"/>
                      <a:gd name="T3" fmla="*/ 0 h 792"/>
                      <a:gd name="T4" fmla="*/ 1585 w 1782"/>
                      <a:gd name="T5" fmla="*/ 0 h 792"/>
                      <a:gd name="T6" fmla="*/ 1782 w 1782"/>
                      <a:gd name="T7" fmla="*/ 88 h 792"/>
                      <a:gd name="T8" fmla="*/ 1782 w 1782"/>
                      <a:gd name="T9" fmla="*/ 660 h 792"/>
                      <a:gd name="T10" fmla="*/ 1683 w 1782"/>
                      <a:gd name="T11" fmla="*/ 792 h 792"/>
                      <a:gd name="T12" fmla="*/ 105 w 1782"/>
                      <a:gd name="T13" fmla="*/ 792 h 792"/>
                      <a:gd name="T14" fmla="*/ 6 w 1782"/>
                      <a:gd name="T15" fmla="*/ 704 h 792"/>
                      <a:gd name="T16" fmla="*/ 8 w 1782"/>
                      <a:gd name="T17" fmla="*/ 116 h 7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8552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188553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54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55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56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57" name="Rectangle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58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59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60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561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88562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63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8564" name="Freeform 148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565" name="Freeform 149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8566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88567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568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8569" name="Freeform 153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570" name="Freeform 154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571" name="Group 155"/>
                <p:cNvGrpSpPr>
                  <a:grpSpLocks/>
                </p:cNvGrpSpPr>
                <p:nvPr/>
              </p:nvGrpSpPr>
              <p:grpSpPr bwMode="auto">
                <a:xfrm>
                  <a:off x="2016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188572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88573" name="Group 1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188574" name="Group 1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188575" name="Oval 1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8576" name="Oval 1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88577" name="Group 1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188578" name="Oval 1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8579" name="Oval 1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88580" name="Group 1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88581" name="Freeform 1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582" name="Freeform 1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583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88584" name="Group 1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188585" name="Group 1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188586" name="Oval 1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8587" name="Oval 1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88588" name="Group 1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188589" name="Oval 1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8590" name="Oval 1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88591" name="Group 1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8592" name="Freeform 1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593" name="Freeform 1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594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88595" name="Group 1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88596" name="Oval 1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597" name="Oval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8598" name="Group 1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88599" name="Oval 1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600" name="Oval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601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8602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0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604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88605" name="Oval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06" name="Oval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607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8608" name="Oval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09" name="Oval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610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88611" name="Oval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12" name="Oval 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613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8614" name="Oval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15" name="Oval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616" name="Group 200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8617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18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619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88620" name="Group 2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88621" name="Oval 2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622" name="Oval 2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8623" name="Group 2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8624" name="Oval 2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625" name="Oval 2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626" name="Group 210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8627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28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629" name="Group 213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88630" name="Oval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31" name="Oval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632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8633" name="Oval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34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635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88636" name="Oval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37" name="Oval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638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8639" name="Oval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40" name="Oval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641" name="Group 225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8642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43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8644" name="Freeform 228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8645" name="Group 229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188646" name="Line 2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47" name="Freeform 2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18 w 190"/>
                        <a:gd name="T3" fmla="*/ 0 h 18"/>
                        <a:gd name="T4" fmla="*/ 18 w 190"/>
                        <a:gd name="T5" fmla="*/ 18 h 18"/>
                        <a:gd name="T6" fmla="*/ 0 w 190"/>
                        <a:gd name="T7" fmla="*/ 18 h 18"/>
                        <a:gd name="T8" fmla="*/ 0 w 190"/>
                        <a:gd name="T9" fmla="*/ 0 h 18"/>
                        <a:gd name="T10" fmla="*/ 36 w 190"/>
                        <a:gd name="T11" fmla="*/ 0 h 18"/>
                        <a:gd name="T12" fmla="*/ 54 w 190"/>
                        <a:gd name="T13" fmla="*/ 0 h 18"/>
                        <a:gd name="T14" fmla="*/ 54 w 190"/>
                        <a:gd name="T15" fmla="*/ 18 h 18"/>
                        <a:gd name="T16" fmla="*/ 36 w 190"/>
                        <a:gd name="T17" fmla="*/ 18 h 18"/>
                        <a:gd name="T18" fmla="*/ 36 w 190"/>
                        <a:gd name="T19" fmla="*/ 0 h 18"/>
                        <a:gd name="T20" fmla="*/ 72 w 190"/>
                        <a:gd name="T21" fmla="*/ 0 h 18"/>
                        <a:gd name="T22" fmla="*/ 90 w 190"/>
                        <a:gd name="T23" fmla="*/ 0 h 18"/>
                        <a:gd name="T24" fmla="*/ 90 w 190"/>
                        <a:gd name="T25" fmla="*/ 18 h 18"/>
                        <a:gd name="T26" fmla="*/ 72 w 190"/>
                        <a:gd name="T27" fmla="*/ 18 h 18"/>
                        <a:gd name="T28" fmla="*/ 72 w 190"/>
                        <a:gd name="T29" fmla="*/ 0 h 18"/>
                        <a:gd name="T30" fmla="*/ 108 w 190"/>
                        <a:gd name="T31" fmla="*/ 0 h 18"/>
                        <a:gd name="T32" fmla="*/ 126 w 190"/>
                        <a:gd name="T33" fmla="*/ 0 h 18"/>
                        <a:gd name="T34" fmla="*/ 126 w 190"/>
                        <a:gd name="T35" fmla="*/ 18 h 18"/>
                        <a:gd name="T36" fmla="*/ 108 w 190"/>
                        <a:gd name="T37" fmla="*/ 18 h 18"/>
                        <a:gd name="T38" fmla="*/ 108 w 190"/>
                        <a:gd name="T39" fmla="*/ 0 h 18"/>
                        <a:gd name="T40" fmla="*/ 144 w 190"/>
                        <a:gd name="T41" fmla="*/ 0 h 18"/>
                        <a:gd name="T42" fmla="*/ 162 w 190"/>
                        <a:gd name="T43" fmla="*/ 0 h 18"/>
                        <a:gd name="T44" fmla="*/ 162 w 190"/>
                        <a:gd name="T45" fmla="*/ 18 h 18"/>
                        <a:gd name="T46" fmla="*/ 144 w 190"/>
                        <a:gd name="T47" fmla="*/ 18 h 18"/>
                        <a:gd name="T48" fmla="*/ 144 w 190"/>
                        <a:gd name="T49" fmla="*/ 0 h 18"/>
                        <a:gd name="T50" fmla="*/ 180 w 190"/>
                        <a:gd name="T51" fmla="*/ 0 h 18"/>
                        <a:gd name="T52" fmla="*/ 190 w 190"/>
                        <a:gd name="T53" fmla="*/ 0 h 18"/>
                        <a:gd name="T54" fmla="*/ 190 w 190"/>
                        <a:gd name="T55" fmla="*/ 18 h 18"/>
                        <a:gd name="T56" fmla="*/ 180 w 190"/>
                        <a:gd name="T57" fmla="*/ 18 h 18"/>
                        <a:gd name="T58" fmla="*/ 180 w 190"/>
                        <a:gd name="T59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8648" name="Freeform 232"/>
                  <p:cNvSpPr>
                    <a:spLocks/>
                  </p:cNvSpPr>
                  <p:nvPr/>
                </p:nvSpPr>
                <p:spPr bwMode="auto">
                  <a:xfrm>
                    <a:off x="256" y="2040"/>
                    <a:ext cx="1782" cy="792"/>
                  </a:xfrm>
                  <a:custGeom>
                    <a:avLst/>
                    <a:gdLst>
                      <a:gd name="T0" fmla="*/ 0 w 1782"/>
                      <a:gd name="T1" fmla="*/ 127 h 792"/>
                      <a:gd name="T2" fmla="*/ 105 w 1782"/>
                      <a:gd name="T3" fmla="*/ 0 h 792"/>
                      <a:gd name="T4" fmla="*/ 1585 w 1782"/>
                      <a:gd name="T5" fmla="*/ 0 h 792"/>
                      <a:gd name="T6" fmla="*/ 1782 w 1782"/>
                      <a:gd name="T7" fmla="*/ 88 h 792"/>
                      <a:gd name="T8" fmla="*/ 1782 w 1782"/>
                      <a:gd name="T9" fmla="*/ 660 h 792"/>
                      <a:gd name="T10" fmla="*/ 1683 w 1782"/>
                      <a:gd name="T11" fmla="*/ 792 h 792"/>
                      <a:gd name="T12" fmla="*/ 105 w 1782"/>
                      <a:gd name="T13" fmla="*/ 792 h 792"/>
                      <a:gd name="T14" fmla="*/ 6 w 1782"/>
                      <a:gd name="T15" fmla="*/ 704 h 792"/>
                      <a:gd name="T16" fmla="*/ 8 w 1782"/>
                      <a:gd name="T17" fmla="*/ 116 h 7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8649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188650" name="Rectangle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51" name="Rectangl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52" name="Rectangl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53" name="Rectangle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54" name="Rectangl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55" name="Rectangle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56" name="Rectangle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57" name="Rectangle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658" name="Group 242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88659" name="Oval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60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8661" name="Freeform 245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662" name="Freeform 246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8663" name="Group 247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88664" name="Oval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665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8666" name="Freeform 250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667" name="Freeform 251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668" name="Group 252"/>
                <p:cNvGrpSpPr>
                  <a:grpSpLocks/>
                </p:cNvGrpSpPr>
                <p:nvPr/>
              </p:nvGrpSpPr>
              <p:grpSpPr bwMode="auto">
                <a:xfrm>
                  <a:off x="-4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188669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670" name="Freeform 254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18 w 190"/>
                      <a:gd name="T3" fmla="*/ 0 h 18"/>
                      <a:gd name="T4" fmla="*/ 18 w 190"/>
                      <a:gd name="T5" fmla="*/ 18 h 18"/>
                      <a:gd name="T6" fmla="*/ 0 w 190"/>
                      <a:gd name="T7" fmla="*/ 18 h 18"/>
                      <a:gd name="T8" fmla="*/ 0 w 190"/>
                      <a:gd name="T9" fmla="*/ 0 h 18"/>
                      <a:gd name="T10" fmla="*/ 36 w 190"/>
                      <a:gd name="T11" fmla="*/ 0 h 18"/>
                      <a:gd name="T12" fmla="*/ 54 w 190"/>
                      <a:gd name="T13" fmla="*/ 0 h 18"/>
                      <a:gd name="T14" fmla="*/ 54 w 190"/>
                      <a:gd name="T15" fmla="*/ 18 h 18"/>
                      <a:gd name="T16" fmla="*/ 36 w 190"/>
                      <a:gd name="T17" fmla="*/ 18 h 18"/>
                      <a:gd name="T18" fmla="*/ 36 w 190"/>
                      <a:gd name="T19" fmla="*/ 0 h 18"/>
                      <a:gd name="T20" fmla="*/ 72 w 190"/>
                      <a:gd name="T21" fmla="*/ 0 h 18"/>
                      <a:gd name="T22" fmla="*/ 90 w 190"/>
                      <a:gd name="T23" fmla="*/ 0 h 18"/>
                      <a:gd name="T24" fmla="*/ 90 w 190"/>
                      <a:gd name="T25" fmla="*/ 18 h 18"/>
                      <a:gd name="T26" fmla="*/ 72 w 190"/>
                      <a:gd name="T27" fmla="*/ 18 h 18"/>
                      <a:gd name="T28" fmla="*/ 72 w 190"/>
                      <a:gd name="T29" fmla="*/ 0 h 18"/>
                      <a:gd name="T30" fmla="*/ 108 w 190"/>
                      <a:gd name="T31" fmla="*/ 0 h 18"/>
                      <a:gd name="T32" fmla="*/ 126 w 190"/>
                      <a:gd name="T33" fmla="*/ 0 h 18"/>
                      <a:gd name="T34" fmla="*/ 126 w 190"/>
                      <a:gd name="T35" fmla="*/ 18 h 18"/>
                      <a:gd name="T36" fmla="*/ 108 w 190"/>
                      <a:gd name="T37" fmla="*/ 18 h 18"/>
                      <a:gd name="T38" fmla="*/ 108 w 190"/>
                      <a:gd name="T39" fmla="*/ 0 h 18"/>
                      <a:gd name="T40" fmla="*/ 144 w 190"/>
                      <a:gd name="T41" fmla="*/ 0 h 18"/>
                      <a:gd name="T42" fmla="*/ 162 w 190"/>
                      <a:gd name="T43" fmla="*/ 0 h 18"/>
                      <a:gd name="T44" fmla="*/ 162 w 190"/>
                      <a:gd name="T45" fmla="*/ 18 h 18"/>
                      <a:gd name="T46" fmla="*/ 144 w 190"/>
                      <a:gd name="T47" fmla="*/ 18 h 18"/>
                      <a:gd name="T48" fmla="*/ 144 w 190"/>
                      <a:gd name="T49" fmla="*/ 0 h 18"/>
                      <a:gd name="T50" fmla="*/ 180 w 190"/>
                      <a:gd name="T51" fmla="*/ 0 h 18"/>
                      <a:gd name="T52" fmla="*/ 190 w 190"/>
                      <a:gd name="T53" fmla="*/ 0 h 18"/>
                      <a:gd name="T54" fmla="*/ 190 w 190"/>
                      <a:gd name="T55" fmla="*/ 18 h 18"/>
                      <a:gd name="T56" fmla="*/ 180 w 190"/>
                      <a:gd name="T57" fmla="*/ 18 h 18"/>
                      <a:gd name="T58" fmla="*/ 180 w 190"/>
                      <a:gd name="T59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8671" name="Group 255"/>
              <p:cNvGrpSpPr>
                <a:grpSpLocks/>
              </p:cNvGrpSpPr>
              <p:nvPr/>
            </p:nvGrpSpPr>
            <p:grpSpPr bwMode="auto">
              <a:xfrm>
                <a:off x="2736" y="2928"/>
                <a:ext cx="2496" cy="720"/>
                <a:chOff x="-48" y="1920"/>
                <a:chExt cx="4288" cy="1152"/>
              </a:xfrm>
            </p:grpSpPr>
            <p:grpSp>
              <p:nvGrpSpPr>
                <p:cNvPr id="188672" name="Group 256"/>
                <p:cNvGrpSpPr>
                  <a:grpSpLocks/>
                </p:cNvGrpSpPr>
                <p:nvPr/>
              </p:nvGrpSpPr>
              <p:grpSpPr bwMode="auto">
                <a:xfrm>
                  <a:off x="4032" y="2496"/>
                  <a:ext cx="208" cy="285"/>
                  <a:chOff x="0" y="2496"/>
                  <a:chExt cx="304" cy="285"/>
                </a:xfrm>
              </p:grpSpPr>
              <p:sp>
                <p:nvSpPr>
                  <p:cNvPr id="188673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674" name="Freeform 258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18 w 190"/>
                      <a:gd name="T3" fmla="*/ 0 h 18"/>
                      <a:gd name="T4" fmla="*/ 18 w 190"/>
                      <a:gd name="T5" fmla="*/ 18 h 18"/>
                      <a:gd name="T6" fmla="*/ 0 w 190"/>
                      <a:gd name="T7" fmla="*/ 18 h 18"/>
                      <a:gd name="T8" fmla="*/ 0 w 190"/>
                      <a:gd name="T9" fmla="*/ 0 h 18"/>
                      <a:gd name="T10" fmla="*/ 36 w 190"/>
                      <a:gd name="T11" fmla="*/ 0 h 18"/>
                      <a:gd name="T12" fmla="*/ 54 w 190"/>
                      <a:gd name="T13" fmla="*/ 0 h 18"/>
                      <a:gd name="T14" fmla="*/ 54 w 190"/>
                      <a:gd name="T15" fmla="*/ 18 h 18"/>
                      <a:gd name="T16" fmla="*/ 36 w 190"/>
                      <a:gd name="T17" fmla="*/ 18 h 18"/>
                      <a:gd name="T18" fmla="*/ 36 w 190"/>
                      <a:gd name="T19" fmla="*/ 0 h 18"/>
                      <a:gd name="T20" fmla="*/ 72 w 190"/>
                      <a:gd name="T21" fmla="*/ 0 h 18"/>
                      <a:gd name="T22" fmla="*/ 90 w 190"/>
                      <a:gd name="T23" fmla="*/ 0 h 18"/>
                      <a:gd name="T24" fmla="*/ 90 w 190"/>
                      <a:gd name="T25" fmla="*/ 18 h 18"/>
                      <a:gd name="T26" fmla="*/ 72 w 190"/>
                      <a:gd name="T27" fmla="*/ 18 h 18"/>
                      <a:gd name="T28" fmla="*/ 72 w 190"/>
                      <a:gd name="T29" fmla="*/ 0 h 18"/>
                      <a:gd name="T30" fmla="*/ 108 w 190"/>
                      <a:gd name="T31" fmla="*/ 0 h 18"/>
                      <a:gd name="T32" fmla="*/ 126 w 190"/>
                      <a:gd name="T33" fmla="*/ 0 h 18"/>
                      <a:gd name="T34" fmla="*/ 126 w 190"/>
                      <a:gd name="T35" fmla="*/ 18 h 18"/>
                      <a:gd name="T36" fmla="*/ 108 w 190"/>
                      <a:gd name="T37" fmla="*/ 18 h 18"/>
                      <a:gd name="T38" fmla="*/ 108 w 190"/>
                      <a:gd name="T39" fmla="*/ 0 h 18"/>
                      <a:gd name="T40" fmla="*/ 144 w 190"/>
                      <a:gd name="T41" fmla="*/ 0 h 18"/>
                      <a:gd name="T42" fmla="*/ 162 w 190"/>
                      <a:gd name="T43" fmla="*/ 0 h 18"/>
                      <a:gd name="T44" fmla="*/ 162 w 190"/>
                      <a:gd name="T45" fmla="*/ 18 h 18"/>
                      <a:gd name="T46" fmla="*/ 144 w 190"/>
                      <a:gd name="T47" fmla="*/ 18 h 18"/>
                      <a:gd name="T48" fmla="*/ 144 w 190"/>
                      <a:gd name="T49" fmla="*/ 0 h 18"/>
                      <a:gd name="T50" fmla="*/ 180 w 190"/>
                      <a:gd name="T51" fmla="*/ 0 h 18"/>
                      <a:gd name="T52" fmla="*/ 190 w 190"/>
                      <a:gd name="T53" fmla="*/ 0 h 18"/>
                      <a:gd name="T54" fmla="*/ 190 w 190"/>
                      <a:gd name="T55" fmla="*/ 18 h 18"/>
                      <a:gd name="T56" fmla="*/ 180 w 190"/>
                      <a:gd name="T57" fmla="*/ 18 h 18"/>
                      <a:gd name="T58" fmla="*/ 180 w 190"/>
                      <a:gd name="T59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675" name="Group 259"/>
                <p:cNvGrpSpPr>
                  <a:grpSpLocks/>
                </p:cNvGrpSpPr>
                <p:nvPr/>
              </p:nvGrpSpPr>
              <p:grpSpPr bwMode="auto">
                <a:xfrm>
                  <a:off x="196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188676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677" name="Freeform 261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18 w 190"/>
                      <a:gd name="T3" fmla="*/ 0 h 18"/>
                      <a:gd name="T4" fmla="*/ 18 w 190"/>
                      <a:gd name="T5" fmla="*/ 18 h 18"/>
                      <a:gd name="T6" fmla="*/ 0 w 190"/>
                      <a:gd name="T7" fmla="*/ 18 h 18"/>
                      <a:gd name="T8" fmla="*/ 0 w 190"/>
                      <a:gd name="T9" fmla="*/ 0 h 18"/>
                      <a:gd name="T10" fmla="*/ 36 w 190"/>
                      <a:gd name="T11" fmla="*/ 0 h 18"/>
                      <a:gd name="T12" fmla="*/ 54 w 190"/>
                      <a:gd name="T13" fmla="*/ 0 h 18"/>
                      <a:gd name="T14" fmla="*/ 54 w 190"/>
                      <a:gd name="T15" fmla="*/ 18 h 18"/>
                      <a:gd name="T16" fmla="*/ 36 w 190"/>
                      <a:gd name="T17" fmla="*/ 18 h 18"/>
                      <a:gd name="T18" fmla="*/ 36 w 190"/>
                      <a:gd name="T19" fmla="*/ 0 h 18"/>
                      <a:gd name="T20" fmla="*/ 72 w 190"/>
                      <a:gd name="T21" fmla="*/ 0 h 18"/>
                      <a:gd name="T22" fmla="*/ 90 w 190"/>
                      <a:gd name="T23" fmla="*/ 0 h 18"/>
                      <a:gd name="T24" fmla="*/ 90 w 190"/>
                      <a:gd name="T25" fmla="*/ 18 h 18"/>
                      <a:gd name="T26" fmla="*/ 72 w 190"/>
                      <a:gd name="T27" fmla="*/ 18 h 18"/>
                      <a:gd name="T28" fmla="*/ 72 w 190"/>
                      <a:gd name="T29" fmla="*/ 0 h 18"/>
                      <a:gd name="T30" fmla="*/ 108 w 190"/>
                      <a:gd name="T31" fmla="*/ 0 h 18"/>
                      <a:gd name="T32" fmla="*/ 126 w 190"/>
                      <a:gd name="T33" fmla="*/ 0 h 18"/>
                      <a:gd name="T34" fmla="*/ 126 w 190"/>
                      <a:gd name="T35" fmla="*/ 18 h 18"/>
                      <a:gd name="T36" fmla="*/ 108 w 190"/>
                      <a:gd name="T37" fmla="*/ 18 h 18"/>
                      <a:gd name="T38" fmla="*/ 108 w 190"/>
                      <a:gd name="T39" fmla="*/ 0 h 18"/>
                      <a:gd name="T40" fmla="*/ 144 w 190"/>
                      <a:gd name="T41" fmla="*/ 0 h 18"/>
                      <a:gd name="T42" fmla="*/ 162 w 190"/>
                      <a:gd name="T43" fmla="*/ 0 h 18"/>
                      <a:gd name="T44" fmla="*/ 162 w 190"/>
                      <a:gd name="T45" fmla="*/ 18 h 18"/>
                      <a:gd name="T46" fmla="*/ 144 w 190"/>
                      <a:gd name="T47" fmla="*/ 18 h 18"/>
                      <a:gd name="T48" fmla="*/ 144 w 190"/>
                      <a:gd name="T49" fmla="*/ 0 h 18"/>
                      <a:gd name="T50" fmla="*/ 180 w 190"/>
                      <a:gd name="T51" fmla="*/ 0 h 18"/>
                      <a:gd name="T52" fmla="*/ 190 w 190"/>
                      <a:gd name="T53" fmla="*/ 0 h 18"/>
                      <a:gd name="T54" fmla="*/ 190 w 190"/>
                      <a:gd name="T55" fmla="*/ 18 h 18"/>
                      <a:gd name="T56" fmla="*/ 180 w 190"/>
                      <a:gd name="T57" fmla="*/ 18 h 18"/>
                      <a:gd name="T58" fmla="*/ 180 w 190"/>
                      <a:gd name="T59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678" name="Group 262"/>
                <p:cNvGrpSpPr>
                  <a:grpSpLocks/>
                </p:cNvGrpSpPr>
                <p:nvPr/>
              </p:nvGrpSpPr>
              <p:grpSpPr bwMode="auto">
                <a:xfrm>
                  <a:off x="0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188679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88680" name="Group 2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188681" name="Group 2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188682" name="Oval 2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8683" name="Oval 2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88684" name="Group 2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188685" name="Oval 2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8686" name="Oval 2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88687" name="Group 2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88688" name="Freeform 2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689" name="Freeform 2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690" name="Group 274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88691" name="Group 2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188692" name="Group 2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188693" name="Oval 2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8694" name="Oval 2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88695" name="Group 2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188696" name="Oval 2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8697" name="Oval 2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88698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8699" name="Freeform 2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700" name="Freeform 2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701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88702" name="Group 2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88703" name="Oval 2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704" name="Oval 2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8705" name="Group 2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88706" name="Oval 2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707" name="Oval 2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708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8709" name="Freeform 293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10" name="Freeform 294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711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88712" name="Oval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13" name="Oval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714" name="Group 298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8715" name="Oval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16" name="Oval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717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88718" name="Oval 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19" name="Oval 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720" name="Group 304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8721" name="Oval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22" name="Oval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723" name="Group 307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8724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25" name="Freeform 309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726" name="Group 310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88727" name="Group 3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88728" name="Oval 3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729" name="Oval 3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8730" name="Group 3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8731" name="Oval 3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732" name="Oval 3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733" name="Group 317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8734" name="Freeform 31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35" name="Freeform 31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736" name="Group 320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88737" name="Oval 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38" name="Oval 3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739" name="Group 323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8740" name="Oval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41" name="Oval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742" name="Group 326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88743" name="Oval 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44" name="Oval 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745" name="Group 329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8746" name="Oval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47" name="Oval 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748" name="Group 332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8749" name="Freeform 333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50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8751" name="Freeform 335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8752" name="Group 336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188753" name="Line 3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54" name="Freeform 33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18 w 190"/>
                        <a:gd name="T3" fmla="*/ 0 h 18"/>
                        <a:gd name="T4" fmla="*/ 18 w 190"/>
                        <a:gd name="T5" fmla="*/ 18 h 18"/>
                        <a:gd name="T6" fmla="*/ 0 w 190"/>
                        <a:gd name="T7" fmla="*/ 18 h 18"/>
                        <a:gd name="T8" fmla="*/ 0 w 190"/>
                        <a:gd name="T9" fmla="*/ 0 h 18"/>
                        <a:gd name="T10" fmla="*/ 36 w 190"/>
                        <a:gd name="T11" fmla="*/ 0 h 18"/>
                        <a:gd name="T12" fmla="*/ 54 w 190"/>
                        <a:gd name="T13" fmla="*/ 0 h 18"/>
                        <a:gd name="T14" fmla="*/ 54 w 190"/>
                        <a:gd name="T15" fmla="*/ 18 h 18"/>
                        <a:gd name="T16" fmla="*/ 36 w 190"/>
                        <a:gd name="T17" fmla="*/ 18 h 18"/>
                        <a:gd name="T18" fmla="*/ 36 w 190"/>
                        <a:gd name="T19" fmla="*/ 0 h 18"/>
                        <a:gd name="T20" fmla="*/ 72 w 190"/>
                        <a:gd name="T21" fmla="*/ 0 h 18"/>
                        <a:gd name="T22" fmla="*/ 90 w 190"/>
                        <a:gd name="T23" fmla="*/ 0 h 18"/>
                        <a:gd name="T24" fmla="*/ 90 w 190"/>
                        <a:gd name="T25" fmla="*/ 18 h 18"/>
                        <a:gd name="T26" fmla="*/ 72 w 190"/>
                        <a:gd name="T27" fmla="*/ 18 h 18"/>
                        <a:gd name="T28" fmla="*/ 72 w 190"/>
                        <a:gd name="T29" fmla="*/ 0 h 18"/>
                        <a:gd name="T30" fmla="*/ 108 w 190"/>
                        <a:gd name="T31" fmla="*/ 0 h 18"/>
                        <a:gd name="T32" fmla="*/ 126 w 190"/>
                        <a:gd name="T33" fmla="*/ 0 h 18"/>
                        <a:gd name="T34" fmla="*/ 126 w 190"/>
                        <a:gd name="T35" fmla="*/ 18 h 18"/>
                        <a:gd name="T36" fmla="*/ 108 w 190"/>
                        <a:gd name="T37" fmla="*/ 18 h 18"/>
                        <a:gd name="T38" fmla="*/ 108 w 190"/>
                        <a:gd name="T39" fmla="*/ 0 h 18"/>
                        <a:gd name="T40" fmla="*/ 144 w 190"/>
                        <a:gd name="T41" fmla="*/ 0 h 18"/>
                        <a:gd name="T42" fmla="*/ 162 w 190"/>
                        <a:gd name="T43" fmla="*/ 0 h 18"/>
                        <a:gd name="T44" fmla="*/ 162 w 190"/>
                        <a:gd name="T45" fmla="*/ 18 h 18"/>
                        <a:gd name="T46" fmla="*/ 144 w 190"/>
                        <a:gd name="T47" fmla="*/ 18 h 18"/>
                        <a:gd name="T48" fmla="*/ 144 w 190"/>
                        <a:gd name="T49" fmla="*/ 0 h 18"/>
                        <a:gd name="T50" fmla="*/ 180 w 190"/>
                        <a:gd name="T51" fmla="*/ 0 h 18"/>
                        <a:gd name="T52" fmla="*/ 190 w 190"/>
                        <a:gd name="T53" fmla="*/ 0 h 18"/>
                        <a:gd name="T54" fmla="*/ 190 w 190"/>
                        <a:gd name="T55" fmla="*/ 18 h 18"/>
                        <a:gd name="T56" fmla="*/ 180 w 190"/>
                        <a:gd name="T57" fmla="*/ 18 h 18"/>
                        <a:gd name="T58" fmla="*/ 180 w 190"/>
                        <a:gd name="T59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8755" name="Freeform 339"/>
                  <p:cNvSpPr>
                    <a:spLocks/>
                  </p:cNvSpPr>
                  <p:nvPr/>
                </p:nvSpPr>
                <p:spPr bwMode="auto">
                  <a:xfrm>
                    <a:off x="256" y="2040"/>
                    <a:ext cx="1782" cy="792"/>
                  </a:xfrm>
                  <a:custGeom>
                    <a:avLst/>
                    <a:gdLst>
                      <a:gd name="T0" fmla="*/ 0 w 1782"/>
                      <a:gd name="T1" fmla="*/ 127 h 792"/>
                      <a:gd name="T2" fmla="*/ 105 w 1782"/>
                      <a:gd name="T3" fmla="*/ 0 h 792"/>
                      <a:gd name="T4" fmla="*/ 1585 w 1782"/>
                      <a:gd name="T5" fmla="*/ 0 h 792"/>
                      <a:gd name="T6" fmla="*/ 1782 w 1782"/>
                      <a:gd name="T7" fmla="*/ 88 h 792"/>
                      <a:gd name="T8" fmla="*/ 1782 w 1782"/>
                      <a:gd name="T9" fmla="*/ 660 h 792"/>
                      <a:gd name="T10" fmla="*/ 1683 w 1782"/>
                      <a:gd name="T11" fmla="*/ 792 h 792"/>
                      <a:gd name="T12" fmla="*/ 105 w 1782"/>
                      <a:gd name="T13" fmla="*/ 792 h 792"/>
                      <a:gd name="T14" fmla="*/ 6 w 1782"/>
                      <a:gd name="T15" fmla="*/ 704 h 792"/>
                      <a:gd name="T16" fmla="*/ 8 w 1782"/>
                      <a:gd name="T17" fmla="*/ 116 h 7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8756" name="Group 340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188757" name="Rectangle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58" name="Rectangle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59" name="Rectangle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60" name="Rectangle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61" name="Rectangle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62" name="Rectangle 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63" name="Rectangle 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64" name="Rectangle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765" name="Group 349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88766" name="Oval 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67" name="Freeform 351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8768" name="Freeform 352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769" name="Freeform 353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8770" name="Group 354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88771" name="Oval 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772" name="Freeform 356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8773" name="Freeform 357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774" name="Freeform 358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775" name="Group 359"/>
                <p:cNvGrpSpPr>
                  <a:grpSpLocks/>
                </p:cNvGrpSpPr>
                <p:nvPr/>
              </p:nvGrpSpPr>
              <p:grpSpPr bwMode="auto">
                <a:xfrm>
                  <a:off x="2016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188776" name="Group 360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88777" name="Group 3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188778" name="Group 3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188779" name="Oval 3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8780" name="Oval 3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88781" name="Group 3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188782" name="Oval 3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8783" name="Oval 3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88784" name="Group 3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88785" name="Freeform 3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786" name="Freeform 3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787" name="Group 371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88788" name="Group 3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188789" name="Group 3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188790" name="Oval 3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8791" name="Oval 3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88792" name="Group 3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188793" name="Oval 3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8794" name="Oval 3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88795" name="Group 3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8796" name="Freeform 3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797" name="Freeform 3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798" name="Group 382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88799" name="Group 3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88800" name="Oval 3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801" name="Oval 3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8802" name="Group 3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88803" name="Oval 3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804" name="Oval 3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805" name="Group 389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8806" name="Freeform 390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07" name="Freeform 391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808" name="Group 392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88809" name="Oval 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10" name="Oval 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811" name="Group 395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8812" name="Oval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13" name="Oval 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814" name="Group 398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88815" name="Oval 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16" name="Oval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817" name="Group 401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8818" name="Oval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19" name="Oval 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820" name="Group 404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8821" name="Freeform 405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22" name="Freeform 406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823" name="Group 407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88824" name="Group 4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88825" name="Oval 4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826" name="Oval 4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8827" name="Group 4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8828" name="Oval 4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829" name="Oval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830" name="Group 414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8831" name="Freeform 41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32" name="Freeform 41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833" name="Group 417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88834" name="Oval 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35" name="Oval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836" name="Group 420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8837" name="Oval 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38" name="Oval 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839" name="Group 423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88840" name="Oval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41" name="Oval 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842" name="Group 426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8843" name="Oval 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44" name="Oval 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845" name="Group 429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8846" name="Freeform 43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47" name="Freeform 43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8848" name="Freeform 432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8849" name="Group 433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188850" name="Line 4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51" name="Freeform 43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18 w 190"/>
                        <a:gd name="T3" fmla="*/ 0 h 18"/>
                        <a:gd name="T4" fmla="*/ 18 w 190"/>
                        <a:gd name="T5" fmla="*/ 18 h 18"/>
                        <a:gd name="T6" fmla="*/ 0 w 190"/>
                        <a:gd name="T7" fmla="*/ 18 h 18"/>
                        <a:gd name="T8" fmla="*/ 0 w 190"/>
                        <a:gd name="T9" fmla="*/ 0 h 18"/>
                        <a:gd name="T10" fmla="*/ 36 w 190"/>
                        <a:gd name="T11" fmla="*/ 0 h 18"/>
                        <a:gd name="T12" fmla="*/ 54 w 190"/>
                        <a:gd name="T13" fmla="*/ 0 h 18"/>
                        <a:gd name="T14" fmla="*/ 54 w 190"/>
                        <a:gd name="T15" fmla="*/ 18 h 18"/>
                        <a:gd name="T16" fmla="*/ 36 w 190"/>
                        <a:gd name="T17" fmla="*/ 18 h 18"/>
                        <a:gd name="T18" fmla="*/ 36 w 190"/>
                        <a:gd name="T19" fmla="*/ 0 h 18"/>
                        <a:gd name="T20" fmla="*/ 72 w 190"/>
                        <a:gd name="T21" fmla="*/ 0 h 18"/>
                        <a:gd name="T22" fmla="*/ 90 w 190"/>
                        <a:gd name="T23" fmla="*/ 0 h 18"/>
                        <a:gd name="T24" fmla="*/ 90 w 190"/>
                        <a:gd name="T25" fmla="*/ 18 h 18"/>
                        <a:gd name="T26" fmla="*/ 72 w 190"/>
                        <a:gd name="T27" fmla="*/ 18 h 18"/>
                        <a:gd name="T28" fmla="*/ 72 w 190"/>
                        <a:gd name="T29" fmla="*/ 0 h 18"/>
                        <a:gd name="T30" fmla="*/ 108 w 190"/>
                        <a:gd name="T31" fmla="*/ 0 h 18"/>
                        <a:gd name="T32" fmla="*/ 126 w 190"/>
                        <a:gd name="T33" fmla="*/ 0 h 18"/>
                        <a:gd name="T34" fmla="*/ 126 w 190"/>
                        <a:gd name="T35" fmla="*/ 18 h 18"/>
                        <a:gd name="T36" fmla="*/ 108 w 190"/>
                        <a:gd name="T37" fmla="*/ 18 h 18"/>
                        <a:gd name="T38" fmla="*/ 108 w 190"/>
                        <a:gd name="T39" fmla="*/ 0 h 18"/>
                        <a:gd name="T40" fmla="*/ 144 w 190"/>
                        <a:gd name="T41" fmla="*/ 0 h 18"/>
                        <a:gd name="T42" fmla="*/ 162 w 190"/>
                        <a:gd name="T43" fmla="*/ 0 h 18"/>
                        <a:gd name="T44" fmla="*/ 162 w 190"/>
                        <a:gd name="T45" fmla="*/ 18 h 18"/>
                        <a:gd name="T46" fmla="*/ 144 w 190"/>
                        <a:gd name="T47" fmla="*/ 18 h 18"/>
                        <a:gd name="T48" fmla="*/ 144 w 190"/>
                        <a:gd name="T49" fmla="*/ 0 h 18"/>
                        <a:gd name="T50" fmla="*/ 180 w 190"/>
                        <a:gd name="T51" fmla="*/ 0 h 18"/>
                        <a:gd name="T52" fmla="*/ 190 w 190"/>
                        <a:gd name="T53" fmla="*/ 0 h 18"/>
                        <a:gd name="T54" fmla="*/ 190 w 190"/>
                        <a:gd name="T55" fmla="*/ 18 h 18"/>
                        <a:gd name="T56" fmla="*/ 180 w 190"/>
                        <a:gd name="T57" fmla="*/ 18 h 18"/>
                        <a:gd name="T58" fmla="*/ 180 w 190"/>
                        <a:gd name="T59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8852" name="Freeform 436"/>
                  <p:cNvSpPr>
                    <a:spLocks/>
                  </p:cNvSpPr>
                  <p:nvPr/>
                </p:nvSpPr>
                <p:spPr bwMode="auto">
                  <a:xfrm>
                    <a:off x="256" y="2040"/>
                    <a:ext cx="1782" cy="792"/>
                  </a:xfrm>
                  <a:custGeom>
                    <a:avLst/>
                    <a:gdLst>
                      <a:gd name="T0" fmla="*/ 0 w 1782"/>
                      <a:gd name="T1" fmla="*/ 127 h 792"/>
                      <a:gd name="T2" fmla="*/ 105 w 1782"/>
                      <a:gd name="T3" fmla="*/ 0 h 792"/>
                      <a:gd name="T4" fmla="*/ 1585 w 1782"/>
                      <a:gd name="T5" fmla="*/ 0 h 792"/>
                      <a:gd name="T6" fmla="*/ 1782 w 1782"/>
                      <a:gd name="T7" fmla="*/ 88 h 792"/>
                      <a:gd name="T8" fmla="*/ 1782 w 1782"/>
                      <a:gd name="T9" fmla="*/ 660 h 792"/>
                      <a:gd name="T10" fmla="*/ 1683 w 1782"/>
                      <a:gd name="T11" fmla="*/ 792 h 792"/>
                      <a:gd name="T12" fmla="*/ 105 w 1782"/>
                      <a:gd name="T13" fmla="*/ 792 h 792"/>
                      <a:gd name="T14" fmla="*/ 6 w 1782"/>
                      <a:gd name="T15" fmla="*/ 704 h 792"/>
                      <a:gd name="T16" fmla="*/ 8 w 1782"/>
                      <a:gd name="T17" fmla="*/ 116 h 7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8853" name="Group 437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188854" name="Rectangle 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55" name="Rectangle 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56" name="Rectangle 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57" name="Rectangle 4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58" name="Rectangle 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59" name="Rectangle 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60" name="Rectangle 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61" name="Rectangle 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862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88863" name="Oval 4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64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8865" name="Freeform 449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866" name="Freeform 450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8867" name="Group 451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88868" name="Oval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69" name="Freeform 453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8870" name="Freeform 454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871" name="Freeform 455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872" name="Group 456"/>
                <p:cNvGrpSpPr>
                  <a:grpSpLocks/>
                </p:cNvGrpSpPr>
                <p:nvPr/>
              </p:nvGrpSpPr>
              <p:grpSpPr bwMode="auto">
                <a:xfrm>
                  <a:off x="-4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188873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874" name="Freeform 458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18 w 190"/>
                      <a:gd name="T3" fmla="*/ 0 h 18"/>
                      <a:gd name="T4" fmla="*/ 18 w 190"/>
                      <a:gd name="T5" fmla="*/ 18 h 18"/>
                      <a:gd name="T6" fmla="*/ 0 w 190"/>
                      <a:gd name="T7" fmla="*/ 18 h 18"/>
                      <a:gd name="T8" fmla="*/ 0 w 190"/>
                      <a:gd name="T9" fmla="*/ 0 h 18"/>
                      <a:gd name="T10" fmla="*/ 36 w 190"/>
                      <a:gd name="T11" fmla="*/ 0 h 18"/>
                      <a:gd name="T12" fmla="*/ 54 w 190"/>
                      <a:gd name="T13" fmla="*/ 0 h 18"/>
                      <a:gd name="T14" fmla="*/ 54 w 190"/>
                      <a:gd name="T15" fmla="*/ 18 h 18"/>
                      <a:gd name="T16" fmla="*/ 36 w 190"/>
                      <a:gd name="T17" fmla="*/ 18 h 18"/>
                      <a:gd name="T18" fmla="*/ 36 w 190"/>
                      <a:gd name="T19" fmla="*/ 0 h 18"/>
                      <a:gd name="T20" fmla="*/ 72 w 190"/>
                      <a:gd name="T21" fmla="*/ 0 h 18"/>
                      <a:gd name="T22" fmla="*/ 90 w 190"/>
                      <a:gd name="T23" fmla="*/ 0 h 18"/>
                      <a:gd name="T24" fmla="*/ 90 w 190"/>
                      <a:gd name="T25" fmla="*/ 18 h 18"/>
                      <a:gd name="T26" fmla="*/ 72 w 190"/>
                      <a:gd name="T27" fmla="*/ 18 h 18"/>
                      <a:gd name="T28" fmla="*/ 72 w 190"/>
                      <a:gd name="T29" fmla="*/ 0 h 18"/>
                      <a:gd name="T30" fmla="*/ 108 w 190"/>
                      <a:gd name="T31" fmla="*/ 0 h 18"/>
                      <a:gd name="T32" fmla="*/ 126 w 190"/>
                      <a:gd name="T33" fmla="*/ 0 h 18"/>
                      <a:gd name="T34" fmla="*/ 126 w 190"/>
                      <a:gd name="T35" fmla="*/ 18 h 18"/>
                      <a:gd name="T36" fmla="*/ 108 w 190"/>
                      <a:gd name="T37" fmla="*/ 18 h 18"/>
                      <a:gd name="T38" fmla="*/ 108 w 190"/>
                      <a:gd name="T39" fmla="*/ 0 h 18"/>
                      <a:gd name="T40" fmla="*/ 144 w 190"/>
                      <a:gd name="T41" fmla="*/ 0 h 18"/>
                      <a:gd name="T42" fmla="*/ 162 w 190"/>
                      <a:gd name="T43" fmla="*/ 0 h 18"/>
                      <a:gd name="T44" fmla="*/ 162 w 190"/>
                      <a:gd name="T45" fmla="*/ 18 h 18"/>
                      <a:gd name="T46" fmla="*/ 144 w 190"/>
                      <a:gd name="T47" fmla="*/ 18 h 18"/>
                      <a:gd name="T48" fmla="*/ 144 w 190"/>
                      <a:gd name="T49" fmla="*/ 0 h 18"/>
                      <a:gd name="T50" fmla="*/ 180 w 190"/>
                      <a:gd name="T51" fmla="*/ 0 h 18"/>
                      <a:gd name="T52" fmla="*/ 190 w 190"/>
                      <a:gd name="T53" fmla="*/ 0 h 18"/>
                      <a:gd name="T54" fmla="*/ 190 w 190"/>
                      <a:gd name="T55" fmla="*/ 18 h 18"/>
                      <a:gd name="T56" fmla="*/ 180 w 190"/>
                      <a:gd name="T57" fmla="*/ 18 h 18"/>
                      <a:gd name="T58" fmla="*/ 180 w 190"/>
                      <a:gd name="T59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8875" name="Group 459"/>
            <p:cNvGrpSpPr>
              <a:grpSpLocks/>
            </p:cNvGrpSpPr>
            <p:nvPr/>
          </p:nvGrpSpPr>
          <p:grpSpPr bwMode="auto">
            <a:xfrm>
              <a:off x="4944" y="3024"/>
              <a:ext cx="1392" cy="816"/>
              <a:chOff x="723" y="872"/>
              <a:chExt cx="2390" cy="1386"/>
            </a:xfrm>
          </p:grpSpPr>
          <p:grpSp>
            <p:nvGrpSpPr>
              <p:cNvPr id="188876" name="Group 460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188877" name="Group 46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88878" name="Group 46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88879" name="Group 4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88880" name="Oval 4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881" name="Oval 4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8882" name="Group 4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8883" name="Oval 4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884" name="Oval 4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885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88886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87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88888" name="Group 47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88889" name="Group 47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88890" name="Oval 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91" name="Oval 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892" name="Group 47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88893" name="Oval 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894" name="Oval 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88895" name="Group 47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8896" name="Freeform 48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897" name="Freeform 48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898" name="Group 48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88899" name="Oval 48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900" name="Oval 48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901" name="Group 48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8902" name="Oval 48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903" name="Oval 48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904" name="Group 48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88905" name="Oval 48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906" name="Oval 49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907" name="Group 49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8908" name="Oval 49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909" name="Oval 49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910" name="Group 49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8911" name="Freeform 49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912" name="Freeform 49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8913" name="Group 497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188914" name="Group 49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88915" name="Group 499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88916" name="Group 5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88917" name="Oval 5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918" name="Oval 5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8919" name="Group 5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8920" name="Oval 5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921" name="Oval 5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922" name="Group 50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88923" name="Freeform 50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924" name="Freeform 50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88925" name="Group 50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88926" name="Group 51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88927" name="Oval 5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928" name="Oval 5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929" name="Group 51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88930" name="Oval 5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931" name="Oval 5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88932" name="Group 51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8933" name="Freeform 51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934" name="Freeform 51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935" name="Group 51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88936" name="Oval 52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937" name="Oval 52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938" name="Group 52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8939" name="Oval 52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940" name="Oval 52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941" name="Group 52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88942" name="Oval 52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943" name="Oval 52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944" name="Group 52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8945" name="Oval 52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946" name="Oval 53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947" name="Group 53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8948" name="Freeform 53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949" name="Freeform 53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8950" name="Group 534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188951" name="Line 535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952" name="Freeform 536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18 w 190"/>
                    <a:gd name="T3" fmla="*/ 0 h 18"/>
                    <a:gd name="T4" fmla="*/ 18 w 190"/>
                    <a:gd name="T5" fmla="*/ 18 h 18"/>
                    <a:gd name="T6" fmla="*/ 0 w 190"/>
                    <a:gd name="T7" fmla="*/ 18 h 18"/>
                    <a:gd name="T8" fmla="*/ 0 w 190"/>
                    <a:gd name="T9" fmla="*/ 0 h 18"/>
                    <a:gd name="T10" fmla="*/ 36 w 190"/>
                    <a:gd name="T11" fmla="*/ 0 h 18"/>
                    <a:gd name="T12" fmla="*/ 54 w 190"/>
                    <a:gd name="T13" fmla="*/ 0 h 18"/>
                    <a:gd name="T14" fmla="*/ 54 w 190"/>
                    <a:gd name="T15" fmla="*/ 18 h 18"/>
                    <a:gd name="T16" fmla="*/ 36 w 190"/>
                    <a:gd name="T17" fmla="*/ 18 h 18"/>
                    <a:gd name="T18" fmla="*/ 36 w 190"/>
                    <a:gd name="T19" fmla="*/ 0 h 18"/>
                    <a:gd name="T20" fmla="*/ 72 w 190"/>
                    <a:gd name="T21" fmla="*/ 0 h 18"/>
                    <a:gd name="T22" fmla="*/ 90 w 190"/>
                    <a:gd name="T23" fmla="*/ 0 h 18"/>
                    <a:gd name="T24" fmla="*/ 90 w 190"/>
                    <a:gd name="T25" fmla="*/ 18 h 18"/>
                    <a:gd name="T26" fmla="*/ 72 w 190"/>
                    <a:gd name="T27" fmla="*/ 18 h 18"/>
                    <a:gd name="T28" fmla="*/ 72 w 190"/>
                    <a:gd name="T29" fmla="*/ 0 h 18"/>
                    <a:gd name="T30" fmla="*/ 108 w 190"/>
                    <a:gd name="T31" fmla="*/ 0 h 18"/>
                    <a:gd name="T32" fmla="*/ 126 w 190"/>
                    <a:gd name="T33" fmla="*/ 0 h 18"/>
                    <a:gd name="T34" fmla="*/ 126 w 190"/>
                    <a:gd name="T35" fmla="*/ 18 h 18"/>
                    <a:gd name="T36" fmla="*/ 108 w 190"/>
                    <a:gd name="T37" fmla="*/ 18 h 18"/>
                    <a:gd name="T38" fmla="*/ 108 w 190"/>
                    <a:gd name="T39" fmla="*/ 0 h 18"/>
                    <a:gd name="T40" fmla="*/ 144 w 190"/>
                    <a:gd name="T41" fmla="*/ 0 h 18"/>
                    <a:gd name="T42" fmla="*/ 162 w 190"/>
                    <a:gd name="T43" fmla="*/ 0 h 18"/>
                    <a:gd name="T44" fmla="*/ 162 w 190"/>
                    <a:gd name="T45" fmla="*/ 18 h 18"/>
                    <a:gd name="T46" fmla="*/ 144 w 190"/>
                    <a:gd name="T47" fmla="*/ 18 h 18"/>
                    <a:gd name="T48" fmla="*/ 144 w 190"/>
                    <a:gd name="T49" fmla="*/ 0 h 18"/>
                    <a:gd name="T50" fmla="*/ 180 w 190"/>
                    <a:gd name="T51" fmla="*/ 0 h 18"/>
                    <a:gd name="T52" fmla="*/ 190 w 190"/>
                    <a:gd name="T53" fmla="*/ 0 h 18"/>
                    <a:gd name="T54" fmla="*/ 190 w 190"/>
                    <a:gd name="T55" fmla="*/ 18 h 18"/>
                    <a:gd name="T56" fmla="*/ 180 w 190"/>
                    <a:gd name="T57" fmla="*/ 18 h 18"/>
                    <a:gd name="T58" fmla="*/ 180 w 190"/>
                    <a:gd name="T5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953" name="Group 537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188954" name="Group 538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88955" name="Group 539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188956" name="Group 5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88957" name="Oval 5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958" name="Oval 5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8959" name="Group 5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88960" name="Oval 5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961" name="Oval 5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962" name="Group 546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88963" name="Freeform 54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964" name="Freeform 54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88965" name="Group 54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88966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88967" name="Oval 5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968" name="Oval 5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8969" name="Group 553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88970" name="Oval 5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8971" name="Oval 5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88972" name="Group 55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88973" name="Freeform 55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974" name="Freeform 55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975" name="Group 55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88976" name="Oval 56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977" name="Oval 56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978" name="Group 562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88979" name="Oval 56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980" name="Oval 56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981" name="Group 565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88982" name="Oval 566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983" name="Oval 56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984" name="Group 568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88985" name="Oval 569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986" name="Oval 57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8987" name="Group 571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88988" name="Freeform 57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989" name="Freeform 57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8990" name="Group 574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188991" name="Group 57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88992" name="Group 57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88993" name="Group 5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88994" name="Oval 5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995" name="Oval 5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8996" name="Group 5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8997" name="Oval 5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8998" name="Oval 5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8999" name="Group 58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89000" name="Freeform 58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001" name="Freeform 58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89002" name="Group 58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89003" name="Group 58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89004" name="Oval 5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005" name="Oval 5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006" name="Group 59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89007" name="Oval 5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008" name="Oval 5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89009" name="Group 59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9010" name="Freeform 59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9011" name="Freeform 59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012" name="Group 59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89013" name="Oval 59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9014" name="Oval 59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015" name="Group 59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9016" name="Oval 60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9017" name="Oval 60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018" name="Group 60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89019" name="Oval 60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9020" name="Oval 60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021" name="Group 60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9022" name="Oval 60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9023" name="Oval 60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024" name="Group 60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9025" name="Freeform 60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9026" name="Freeform 61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89027" name="Freeform 611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9028" name="Group 612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189029" name="Line 613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030" name="Freeform 614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18 w 190"/>
                    <a:gd name="T3" fmla="*/ 0 h 18"/>
                    <a:gd name="T4" fmla="*/ 18 w 190"/>
                    <a:gd name="T5" fmla="*/ 18 h 18"/>
                    <a:gd name="T6" fmla="*/ 0 w 190"/>
                    <a:gd name="T7" fmla="*/ 18 h 18"/>
                    <a:gd name="T8" fmla="*/ 0 w 190"/>
                    <a:gd name="T9" fmla="*/ 0 h 18"/>
                    <a:gd name="T10" fmla="*/ 36 w 190"/>
                    <a:gd name="T11" fmla="*/ 0 h 18"/>
                    <a:gd name="T12" fmla="*/ 54 w 190"/>
                    <a:gd name="T13" fmla="*/ 0 h 18"/>
                    <a:gd name="T14" fmla="*/ 54 w 190"/>
                    <a:gd name="T15" fmla="*/ 18 h 18"/>
                    <a:gd name="T16" fmla="*/ 36 w 190"/>
                    <a:gd name="T17" fmla="*/ 18 h 18"/>
                    <a:gd name="T18" fmla="*/ 36 w 190"/>
                    <a:gd name="T19" fmla="*/ 0 h 18"/>
                    <a:gd name="T20" fmla="*/ 72 w 190"/>
                    <a:gd name="T21" fmla="*/ 0 h 18"/>
                    <a:gd name="T22" fmla="*/ 90 w 190"/>
                    <a:gd name="T23" fmla="*/ 0 h 18"/>
                    <a:gd name="T24" fmla="*/ 90 w 190"/>
                    <a:gd name="T25" fmla="*/ 18 h 18"/>
                    <a:gd name="T26" fmla="*/ 72 w 190"/>
                    <a:gd name="T27" fmla="*/ 18 h 18"/>
                    <a:gd name="T28" fmla="*/ 72 w 190"/>
                    <a:gd name="T29" fmla="*/ 0 h 18"/>
                    <a:gd name="T30" fmla="*/ 108 w 190"/>
                    <a:gd name="T31" fmla="*/ 0 h 18"/>
                    <a:gd name="T32" fmla="*/ 126 w 190"/>
                    <a:gd name="T33" fmla="*/ 0 h 18"/>
                    <a:gd name="T34" fmla="*/ 126 w 190"/>
                    <a:gd name="T35" fmla="*/ 18 h 18"/>
                    <a:gd name="T36" fmla="*/ 108 w 190"/>
                    <a:gd name="T37" fmla="*/ 18 h 18"/>
                    <a:gd name="T38" fmla="*/ 108 w 190"/>
                    <a:gd name="T39" fmla="*/ 0 h 18"/>
                    <a:gd name="T40" fmla="*/ 144 w 190"/>
                    <a:gd name="T41" fmla="*/ 0 h 18"/>
                    <a:gd name="T42" fmla="*/ 162 w 190"/>
                    <a:gd name="T43" fmla="*/ 0 h 18"/>
                    <a:gd name="T44" fmla="*/ 162 w 190"/>
                    <a:gd name="T45" fmla="*/ 18 h 18"/>
                    <a:gd name="T46" fmla="*/ 144 w 190"/>
                    <a:gd name="T47" fmla="*/ 18 h 18"/>
                    <a:gd name="T48" fmla="*/ 144 w 190"/>
                    <a:gd name="T49" fmla="*/ 0 h 18"/>
                    <a:gd name="T50" fmla="*/ 180 w 190"/>
                    <a:gd name="T51" fmla="*/ 0 h 18"/>
                    <a:gd name="T52" fmla="*/ 190 w 190"/>
                    <a:gd name="T53" fmla="*/ 0 h 18"/>
                    <a:gd name="T54" fmla="*/ 190 w 190"/>
                    <a:gd name="T55" fmla="*/ 18 h 18"/>
                    <a:gd name="T56" fmla="*/ 180 w 190"/>
                    <a:gd name="T57" fmla="*/ 18 h 18"/>
                    <a:gd name="T58" fmla="*/ 180 w 190"/>
                    <a:gd name="T5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9031" name="Freeform 615"/>
              <p:cNvSpPr>
                <a:spLocks/>
              </p:cNvSpPr>
              <p:nvPr/>
            </p:nvSpPr>
            <p:spPr bwMode="auto">
              <a:xfrm>
                <a:off x="992" y="1095"/>
                <a:ext cx="2088" cy="891"/>
              </a:xfrm>
              <a:custGeom>
                <a:avLst/>
                <a:gdLst>
                  <a:gd name="T0" fmla="*/ 0 w 2088"/>
                  <a:gd name="T1" fmla="*/ 143 h 891"/>
                  <a:gd name="T2" fmla="*/ 110 w 2088"/>
                  <a:gd name="T3" fmla="*/ 0 h 891"/>
                  <a:gd name="T4" fmla="*/ 1668 w 2088"/>
                  <a:gd name="T5" fmla="*/ 0 h 891"/>
                  <a:gd name="T6" fmla="*/ 1875 w 2088"/>
                  <a:gd name="T7" fmla="*/ 99 h 891"/>
                  <a:gd name="T8" fmla="*/ 2088 w 2088"/>
                  <a:gd name="T9" fmla="*/ 513 h 891"/>
                  <a:gd name="T10" fmla="*/ 2072 w 2088"/>
                  <a:gd name="T11" fmla="*/ 881 h 891"/>
                  <a:gd name="T12" fmla="*/ 1771 w 2088"/>
                  <a:gd name="T13" fmla="*/ 891 h 891"/>
                  <a:gd name="T14" fmla="*/ 110 w 2088"/>
                  <a:gd name="T15" fmla="*/ 891 h 891"/>
                  <a:gd name="T16" fmla="*/ 6 w 2088"/>
                  <a:gd name="T17" fmla="*/ 792 h 891"/>
                  <a:gd name="T18" fmla="*/ 8 w 2088"/>
                  <a:gd name="T19" fmla="*/ 13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032" name="Rectangle 616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033" name="Rectangle 617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034" name="Rectangle 618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89035" name="Group 619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189036" name="Oval 62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9037" name="Freeform 62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9038" name="Freeform 622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1728 w 1728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039" name="Freeform 623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1762 w 176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9040" name="Group 624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189041" name="Oval 62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9042" name="Freeform 62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9043" name="Freeform 627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31 h 31"/>
                  <a:gd name="T2" fmla="*/ 16 w 16"/>
                  <a:gd name="T3" fmla="*/ 0 h 31"/>
                  <a:gd name="T4" fmla="*/ 0 w 16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044" name="Freeform 628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14 w 214"/>
                  <a:gd name="T1" fmla="*/ 528 h 528"/>
                  <a:gd name="T2" fmla="*/ 214 w 214"/>
                  <a:gd name="T3" fmla="*/ 0 h 528"/>
                  <a:gd name="T4" fmla="*/ 0 w 214"/>
                  <a:gd name="T5" fmla="*/ 2 h 528"/>
                  <a:gd name="T6" fmla="*/ 0 w 214"/>
                  <a:gd name="T7" fmla="*/ 527 h 528"/>
                  <a:gd name="T8" fmla="*/ 214 w 214"/>
                  <a:gd name="T9" fmla="*/ 52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045" name="Freeform 629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046" name="Rectangle 630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047" name="Freeform 631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048" name="Rectangle 632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89070" name="Rectangle 654"/>
          <p:cNvSpPr>
            <a:spLocks noChangeArrowheads="1"/>
          </p:cNvSpPr>
          <p:nvPr/>
        </p:nvSpPr>
        <p:spPr bwMode="auto">
          <a:xfrm>
            <a:off x="6477000" y="5419725"/>
            <a:ext cx="100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150 м</a:t>
            </a:r>
          </a:p>
        </p:txBody>
      </p:sp>
      <p:sp>
        <p:nvSpPr>
          <p:cNvPr id="189072" name="Text Box 656"/>
          <p:cNvSpPr txBox="1">
            <a:spLocks noChangeArrowheads="1"/>
          </p:cNvSpPr>
          <p:nvPr/>
        </p:nvSpPr>
        <p:spPr bwMode="auto">
          <a:xfrm>
            <a:off x="2667000" y="5254625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altLang="ru-RU" sz="40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9077" name="Text Box 661"/>
          <p:cNvSpPr txBox="1">
            <a:spLocks noChangeArrowheads="1"/>
          </p:cNvSpPr>
          <p:nvPr/>
        </p:nvSpPr>
        <p:spPr bwMode="auto">
          <a:xfrm>
            <a:off x="5867400" y="5178425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altLang="ru-RU" sz="40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9078" name="Freeform 662"/>
          <p:cNvSpPr>
            <a:spLocks/>
          </p:cNvSpPr>
          <p:nvPr/>
        </p:nvSpPr>
        <p:spPr bwMode="auto">
          <a:xfrm>
            <a:off x="698500" y="5816600"/>
            <a:ext cx="4229100" cy="1588"/>
          </a:xfrm>
          <a:custGeom>
            <a:avLst/>
            <a:gdLst>
              <a:gd name="T0" fmla="*/ 0 w 2664"/>
              <a:gd name="T1" fmla="*/ 0 h 1"/>
              <a:gd name="T2" fmla="*/ 2664 w 2664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64" h="1">
                <a:moveTo>
                  <a:pt x="0" y="0"/>
                </a:moveTo>
                <a:lnTo>
                  <a:pt x="2664" y="1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89080" name="Group 664"/>
          <p:cNvGrpSpPr>
            <a:grpSpLocks/>
          </p:cNvGrpSpPr>
          <p:nvPr/>
        </p:nvGrpSpPr>
        <p:grpSpPr bwMode="auto">
          <a:xfrm rot="21568929" flipH="1">
            <a:off x="9144000" y="5794375"/>
            <a:ext cx="4341813" cy="568325"/>
            <a:chOff x="96" y="3024"/>
            <a:chExt cx="6240" cy="816"/>
          </a:xfrm>
        </p:grpSpPr>
        <p:grpSp>
          <p:nvGrpSpPr>
            <p:cNvPr id="189081" name="Group 665"/>
            <p:cNvGrpSpPr>
              <a:grpSpLocks/>
            </p:cNvGrpSpPr>
            <p:nvPr/>
          </p:nvGrpSpPr>
          <p:grpSpPr bwMode="auto">
            <a:xfrm>
              <a:off x="96" y="3120"/>
              <a:ext cx="4896" cy="720"/>
              <a:chOff x="336" y="2928"/>
              <a:chExt cx="4896" cy="720"/>
            </a:xfrm>
          </p:grpSpPr>
          <p:grpSp>
            <p:nvGrpSpPr>
              <p:cNvPr id="189082" name="Group 666"/>
              <p:cNvGrpSpPr>
                <a:grpSpLocks/>
              </p:cNvGrpSpPr>
              <p:nvPr/>
            </p:nvGrpSpPr>
            <p:grpSpPr bwMode="auto">
              <a:xfrm>
                <a:off x="336" y="2928"/>
                <a:ext cx="2496" cy="720"/>
                <a:chOff x="-48" y="1920"/>
                <a:chExt cx="4288" cy="1152"/>
              </a:xfrm>
            </p:grpSpPr>
            <p:grpSp>
              <p:nvGrpSpPr>
                <p:cNvPr id="189083" name="Group 667"/>
                <p:cNvGrpSpPr>
                  <a:grpSpLocks/>
                </p:cNvGrpSpPr>
                <p:nvPr/>
              </p:nvGrpSpPr>
              <p:grpSpPr bwMode="auto">
                <a:xfrm>
                  <a:off x="4032" y="2496"/>
                  <a:ext cx="208" cy="285"/>
                  <a:chOff x="0" y="2496"/>
                  <a:chExt cx="304" cy="285"/>
                </a:xfrm>
              </p:grpSpPr>
              <p:sp>
                <p:nvSpPr>
                  <p:cNvPr id="189084" name="Line 668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9085" name="Freeform 669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18 w 190"/>
                      <a:gd name="T3" fmla="*/ 0 h 18"/>
                      <a:gd name="T4" fmla="*/ 18 w 190"/>
                      <a:gd name="T5" fmla="*/ 18 h 18"/>
                      <a:gd name="T6" fmla="*/ 0 w 190"/>
                      <a:gd name="T7" fmla="*/ 18 h 18"/>
                      <a:gd name="T8" fmla="*/ 0 w 190"/>
                      <a:gd name="T9" fmla="*/ 0 h 18"/>
                      <a:gd name="T10" fmla="*/ 36 w 190"/>
                      <a:gd name="T11" fmla="*/ 0 h 18"/>
                      <a:gd name="T12" fmla="*/ 54 w 190"/>
                      <a:gd name="T13" fmla="*/ 0 h 18"/>
                      <a:gd name="T14" fmla="*/ 54 w 190"/>
                      <a:gd name="T15" fmla="*/ 18 h 18"/>
                      <a:gd name="T16" fmla="*/ 36 w 190"/>
                      <a:gd name="T17" fmla="*/ 18 h 18"/>
                      <a:gd name="T18" fmla="*/ 36 w 190"/>
                      <a:gd name="T19" fmla="*/ 0 h 18"/>
                      <a:gd name="T20" fmla="*/ 72 w 190"/>
                      <a:gd name="T21" fmla="*/ 0 h 18"/>
                      <a:gd name="T22" fmla="*/ 90 w 190"/>
                      <a:gd name="T23" fmla="*/ 0 h 18"/>
                      <a:gd name="T24" fmla="*/ 90 w 190"/>
                      <a:gd name="T25" fmla="*/ 18 h 18"/>
                      <a:gd name="T26" fmla="*/ 72 w 190"/>
                      <a:gd name="T27" fmla="*/ 18 h 18"/>
                      <a:gd name="T28" fmla="*/ 72 w 190"/>
                      <a:gd name="T29" fmla="*/ 0 h 18"/>
                      <a:gd name="T30" fmla="*/ 108 w 190"/>
                      <a:gd name="T31" fmla="*/ 0 h 18"/>
                      <a:gd name="T32" fmla="*/ 126 w 190"/>
                      <a:gd name="T33" fmla="*/ 0 h 18"/>
                      <a:gd name="T34" fmla="*/ 126 w 190"/>
                      <a:gd name="T35" fmla="*/ 18 h 18"/>
                      <a:gd name="T36" fmla="*/ 108 w 190"/>
                      <a:gd name="T37" fmla="*/ 18 h 18"/>
                      <a:gd name="T38" fmla="*/ 108 w 190"/>
                      <a:gd name="T39" fmla="*/ 0 h 18"/>
                      <a:gd name="T40" fmla="*/ 144 w 190"/>
                      <a:gd name="T41" fmla="*/ 0 h 18"/>
                      <a:gd name="T42" fmla="*/ 162 w 190"/>
                      <a:gd name="T43" fmla="*/ 0 h 18"/>
                      <a:gd name="T44" fmla="*/ 162 w 190"/>
                      <a:gd name="T45" fmla="*/ 18 h 18"/>
                      <a:gd name="T46" fmla="*/ 144 w 190"/>
                      <a:gd name="T47" fmla="*/ 18 h 18"/>
                      <a:gd name="T48" fmla="*/ 144 w 190"/>
                      <a:gd name="T49" fmla="*/ 0 h 18"/>
                      <a:gd name="T50" fmla="*/ 180 w 190"/>
                      <a:gd name="T51" fmla="*/ 0 h 18"/>
                      <a:gd name="T52" fmla="*/ 190 w 190"/>
                      <a:gd name="T53" fmla="*/ 0 h 18"/>
                      <a:gd name="T54" fmla="*/ 190 w 190"/>
                      <a:gd name="T55" fmla="*/ 18 h 18"/>
                      <a:gd name="T56" fmla="*/ 180 w 190"/>
                      <a:gd name="T57" fmla="*/ 18 h 18"/>
                      <a:gd name="T58" fmla="*/ 180 w 190"/>
                      <a:gd name="T59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086" name="Group 670"/>
                <p:cNvGrpSpPr>
                  <a:grpSpLocks/>
                </p:cNvGrpSpPr>
                <p:nvPr/>
              </p:nvGrpSpPr>
              <p:grpSpPr bwMode="auto">
                <a:xfrm>
                  <a:off x="196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189087" name="Line 671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9088" name="Freeform 672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18 w 190"/>
                      <a:gd name="T3" fmla="*/ 0 h 18"/>
                      <a:gd name="T4" fmla="*/ 18 w 190"/>
                      <a:gd name="T5" fmla="*/ 18 h 18"/>
                      <a:gd name="T6" fmla="*/ 0 w 190"/>
                      <a:gd name="T7" fmla="*/ 18 h 18"/>
                      <a:gd name="T8" fmla="*/ 0 w 190"/>
                      <a:gd name="T9" fmla="*/ 0 h 18"/>
                      <a:gd name="T10" fmla="*/ 36 w 190"/>
                      <a:gd name="T11" fmla="*/ 0 h 18"/>
                      <a:gd name="T12" fmla="*/ 54 w 190"/>
                      <a:gd name="T13" fmla="*/ 0 h 18"/>
                      <a:gd name="T14" fmla="*/ 54 w 190"/>
                      <a:gd name="T15" fmla="*/ 18 h 18"/>
                      <a:gd name="T16" fmla="*/ 36 w 190"/>
                      <a:gd name="T17" fmla="*/ 18 h 18"/>
                      <a:gd name="T18" fmla="*/ 36 w 190"/>
                      <a:gd name="T19" fmla="*/ 0 h 18"/>
                      <a:gd name="T20" fmla="*/ 72 w 190"/>
                      <a:gd name="T21" fmla="*/ 0 h 18"/>
                      <a:gd name="T22" fmla="*/ 90 w 190"/>
                      <a:gd name="T23" fmla="*/ 0 h 18"/>
                      <a:gd name="T24" fmla="*/ 90 w 190"/>
                      <a:gd name="T25" fmla="*/ 18 h 18"/>
                      <a:gd name="T26" fmla="*/ 72 w 190"/>
                      <a:gd name="T27" fmla="*/ 18 h 18"/>
                      <a:gd name="T28" fmla="*/ 72 w 190"/>
                      <a:gd name="T29" fmla="*/ 0 h 18"/>
                      <a:gd name="T30" fmla="*/ 108 w 190"/>
                      <a:gd name="T31" fmla="*/ 0 h 18"/>
                      <a:gd name="T32" fmla="*/ 126 w 190"/>
                      <a:gd name="T33" fmla="*/ 0 h 18"/>
                      <a:gd name="T34" fmla="*/ 126 w 190"/>
                      <a:gd name="T35" fmla="*/ 18 h 18"/>
                      <a:gd name="T36" fmla="*/ 108 w 190"/>
                      <a:gd name="T37" fmla="*/ 18 h 18"/>
                      <a:gd name="T38" fmla="*/ 108 w 190"/>
                      <a:gd name="T39" fmla="*/ 0 h 18"/>
                      <a:gd name="T40" fmla="*/ 144 w 190"/>
                      <a:gd name="T41" fmla="*/ 0 h 18"/>
                      <a:gd name="T42" fmla="*/ 162 w 190"/>
                      <a:gd name="T43" fmla="*/ 0 h 18"/>
                      <a:gd name="T44" fmla="*/ 162 w 190"/>
                      <a:gd name="T45" fmla="*/ 18 h 18"/>
                      <a:gd name="T46" fmla="*/ 144 w 190"/>
                      <a:gd name="T47" fmla="*/ 18 h 18"/>
                      <a:gd name="T48" fmla="*/ 144 w 190"/>
                      <a:gd name="T49" fmla="*/ 0 h 18"/>
                      <a:gd name="T50" fmla="*/ 180 w 190"/>
                      <a:gd name="T51" fmla="*/ 0 h 18"/>
                      <a:gd name="T52" fmla="*/ 190 w 190"/>
                      <a:gd name="T53" fmla="*/ 0 h 18"/>
                      <a:gd name="T54" fmla="*/ 190 w 190"/>
                      <a:gd name="T55" fmla="*/ 18 h 18"/>
                      <a:gd name="T56" fmla="*/ 180 w 190"/>
                      <a:gd name="T57" fmla="*/ 18 h 18"/>
                      <a:gd name="T58" fmla="*/ 180 w 190"/>
                      <a:gd name="T59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089" name="Group 673"/>
                <p:cNvGrpSpPr>
                  <a:grpSpLocks/>
                </p:cNvGrpSpPr>
                <p:nvPr/>
              </p:nvGrpSpPr>
              <p:grpSpPr bwMode="auto">
                <a:xfrm>
                  <a:off x="0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189090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89091" name="Group 6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189092" name="Group 6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189093" name="Oval 6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9094" name="Oval 6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89095" name="Group 6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189096" name="Oval 6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9097" name="Oval 6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89098" name="Group 6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89099" name="Freeform 6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100" name="Freeform 6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9101" name="Group 685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89102" name="Group 6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189103" name="Group 6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189104" name="Oval 6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9105" name="Oval 6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89106" name="Group 6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189107" name="Oval 6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9108" name="Oval 6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89109" name="Group 6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9110" name="Freeform 6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111" name="Freeform 6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9112" name="Group 696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89113" name="Group 6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89114" name="Oval 6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115" name="Oval 6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116" name="Group 7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89117" name="Oval 7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118" name="Oval 7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9119" name="Group 703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9120" name="Freeform 704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21" name="Freeform 705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122" name="Group 706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89123" name="Oval 7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24" name="Oval 7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125" name="Group 709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9126" name="Oval 7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27" name="Oval 7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128" name="Group 712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89129" name="Oval 7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30" name="Oval 7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131" name="Group 715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9132" name="Oval 7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33" name="Oval 7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134" name="Group 718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9135" name="Freeform 719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36" name="Freeform 720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137" name="Group 721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89138" name="Group 7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89139" name="Oval 7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140" name="Oval 7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141" name="Group 7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9142" name="Oval 7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143" name="Oval 7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9144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9145" name="Freeform 72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46" name="Freeform 73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147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89148" name="Oval 7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49" name="Oval 7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150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9151" name="Oval 7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52" name="Oval 7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153" name="Group 737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89154" name="Oval 7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55" name="Oval 7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156" name="Group 740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9157" name="Oval 7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58" name="Oval 7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159" name="Group 743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9160" name="Freeform 74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61" name="Freeform 74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9162" name="Freeform 746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9163" name="Group 747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189164" name="Line 7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65" name="Freeform 74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18 w 190"/>
                        <a:gd name="T3" fmla="*/ 0 h 18"/>
                        <a:gd name="T4" fmla="*/ 18 w 190"/>
                        <a:gd name="T5" fmla="*/ 18 h 18"/>
                        <a:gd name="T6" fmla="*/ 0 w 190"/>
                        <a:gd name="T7" fmla="*/ 18 h 18"/>
                        <a:gd name="T8" fmla="*/ 0 w 190"/>
                        <a:gd name="T9" fmla="*/ 0 h 18"/>
                        <a:gd name="T10" fmla="*/ 36 w 190"/>
                        <a:gd name="T11" fmla="*/ 0 h 18"/>
                        <a:gd name="T12" fmla="*/ 54 w 190"/>
                        <a:gd name="T13" fmla="*/ 0 h 18"/>
                        <a:gd name="T14" fmla="*/ 54 w 190"/>
                        <a:gd name="T15" fmla="*/ 18 h 18"/>
                        <a:gd name="T16" fmla="*/ 36 w 190"/>
                        <a:gd name="T17" fmla="*/ 18 h 18"/>
                        <a:gd name="T18" fmla="*/ 36 w 190"/>
                        <a:gd name="T19" fmla="*/ 0 h 18"/>
                        <a:gd name="T20" fmla="*/ 72 w 190"/>
                        <a:gd name="T21" fmla="*/ 0 h 18"/>
                        <a:gd name="T22" fmla="*/ 90 w 190"/>
                        <a:gd name="T23" fmla="*/ 0 h 18"/>
                        <a:gd name="T24" fmla="*/ 90 w 190"/>
                        <a:gd name="T25" fmla="*/ 18 h 18"/>
                        <a:gd name="T26" fmla="*/ 72 w 190"/>
                        <a:gd name="T27" fmla="*/ 18 h 18"/>
                        <a:gd name="T28" fmla="*/ 72 w 190"/>
                        <a:gd name="T29" fmla="*/ 0 h 18"/>
                        <a:gd name="T30" fmla="*/ 108 w 190"/>
                        <a:gd name="T31" fmla="*/ 0 h 18"/>
                        <a:gd name="T32" fmla="*/ 126 w 190"/>
                        <a:gd name="T33" fmla="*/ 0 h 18"/>
                        <a:gd name="T34" fmla="*/ 126 w 190"/>
                        <a:gd name="T35" fmla="*/ 18 h 18"/>
                        <a:gd name="T36" fmla="*/ 108 w 190"/>
                        <a:gd name="T37" fmla="*/ 18 h 18"/>
                        <a:gd name="T38" fmla="*/ 108 w 190"/>
                        <a:gd name="T39" fmla="*/ 0 h 18"/>
                        <a:gd name="T40" fmla="*/ 144 w 190"/>
                        <a:gd name="T41" fmla="*/ 0 h 18"/>
                        <a:gd name="T42" fmla="*/ 162 w 190"/>
                        <a:gd name="T43" fmla="*/ 0 h 18"/>
                        <a:gd name="T44" fmla="*/ 162 w 190"/>
                        <a:gd name="T45" fmla="*/ 18 h 18"/>
                        <a:gd name="T46" fmla="*/ 144 w 190"/>
                        <a:gd name="T47" fmla="*/ 18 h 18"/>
                        <a:gd name="T48" fmla="*/ 144 w 190"/>
                        <a:gd name="T49" fmla="*/ 0 h 18"/>
                        <a:gd name="T50" fmla="*/ 180 w 190"/>
                        <a:gd name="T51" fmla="*/ 0 h 18"/>
                        <a:gd name="T52" fmla="*/ 190 w 190"/>
                        <a:gd name="T53" fmla="*/ 0 h 18"/>
                        <a:gd name="T54" fmla="*/ 190 w 190"/>
                        <a:gd name="T55" fmla="*/ 18 h 18"/>
                        <a:gd name="T56" fmla="*/ 180 w 190"/>
                        <a:gd name="T57" fmla="*/ 18 h 18"/>
                        <a:gd name="T58" fmla="*/ 180 w 190"/>
                        <a:gd name="T59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9166" name="Freeform 750"/>
                  <p:cNvSpPr>
                    <a:spLocks/>
                  </p:cNvSpPr>
                  <p:nvPr/>
                </p:nvSpPr>
                <p:spPr bwMode="auto">
                  <a:xfrm>
                    <a:off x="256" y="2040"/>
                    <a:ext cx="1782" cy="792"/>
                  </a:xfrm>
                  <a:custGeom>
                    <a:avLst/>
                    <a:gdLst>
                      <a:gd name="T0" fmla="*/ 0 w 1782"/>
                      <a:gd name="T1" fmla="*/ 127 h 792"/>
                      <a:gd name="T2" fmla="*/ 105 w 1782"/>
                      <a:gd name="T3" fmla="*/ 0 h 792"/>
                      <a:gd name="T4" fmla="*/ 1585 w 1782"/>
                      <a:gd name="T5" fmla="*/ 0 h 792"/>
                      <a:gd name="T6" fmla="*/ 1782 w 1782"/>
                      <a:gd name="T7" fmla="*/ 88 h 792"/>
                      <a:gd name="T8" fmla="*/ 1782 w 1782"/>
                      <a:gd name="T9" fmla="*/ 660 h 792"/>
                      <a:gd name="T10" fmla="*/ 1683 w 1782"/>
                      <a:gd name="T11" fmla="*/ 792 h 792"/>
                      <a:gd name="T12" fmla="*/ 105 w 1782"/>
                      <a:gd name="T13" fmla="*/ 792 h 792"/>
                      <a:gd name="T14" fmla="*/ 6 w 1782"/>
                      <a:gd name="T15" fmla="*/ 704 h 792"/>
                      <a:gd name="T16" fmla="*/ 8 w 1782"/>
                      <a:gd name="T17" fmla="*/ 116 h 7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9167" name="Group 751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189168" name="Rectangle 7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69" name="Rectangle 7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70" name="Rectangle 7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71" name="Rectangle 7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72" name="Rectangle 7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73" name="Rectangle 7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74" name="Rectangle 7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75" name="Rectangle 7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176" name="Group 760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89177" name="Oval 7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78" name="Freeform 762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9179" name="Freeform 763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9180" name="Freeform 764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9181" name="Group 765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89182" name="Oval 7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183" name="Freeform 767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9184" name="Freeform 768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9185" name="Freeform 769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186" name="Group 770"/>
                <p:cNvGrpSpPr>
                  <a:grpSpLocks/>
                </p:cNvGrpSpPr>
                <p:nvPr/>
              </p:nvGrpSpPr>
              <p:grpSpPr bwMode="auto">
                <a:xfrm>
                  <a:off x="2016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189187" name="Group 771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89188" name="Group 7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189189" name="Group 7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189190" name="Oval 7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9191" name="Oval 7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89192" name="Group 7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189193" name="Oval 7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9194" name="Oval 7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89195" name="Group 7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89196" name="Freeform 7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197" name="Freeform 7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9198" name="Group 782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89199" name="Group 7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189200" name="Group 7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189201" name="Oval 7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9202" name="Oval 7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89203" name="Group 7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189204" name="Oval 7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9205" name="Oval 7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89206" name="Group 7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9207" name="Freeform 7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208" name="Freeform 7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9209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89210" name="Group 7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89211" name="Oval 7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212" name="Oval 7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213" name="Group 7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89214" name="Oval 7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215" name="Oval 7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9216" name="Group 800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9217" name="Freeform 801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18" name="Freeform 802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219" name="Group 803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89220" name="Oval 8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21" name="Oval 8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222" name="Group 806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9223" name="Oval 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24" name="Oval 8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225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89226" name="Oval 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27" name="Oval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228" name="Group 812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9229" name="Oval 8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30" name="Oval 8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231" name="Group 815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9232" name="Freeform 816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33" name="Freeform 81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234" name="Group 818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89235" name="Group 8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89236" name="Oval 8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237" name="Oval 8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238" name="Group 8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9239" name="Oval 8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240" name="Oval 8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9241" name="Group 825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9242" name="Freeform 82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43" name="Freeform 82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244" name="Group 828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89245" name="Oval 8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46" name="Oval 8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247" name="Group 831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9248" name="Oval 8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49" name="Oval 8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250" name="Group 834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89251" name="Oval 8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52" name="Oval 8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253" name="Group 837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9254" name="Oval 8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55" name="Oval 8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256" name="Group 840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9257" name="Freeform 84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58" name="Freeform 84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9259" name="Freeform 843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9260" name="Group 844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189261" name="Line 8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62" name="Freeform 84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18 w 190"/>
                        <a:gd name="T3" fmla="*/ 0 h 18"/>
                        <a:gd name="T4" fmla="*/ 18 w 190"/>
                        <a:gd name="T5" fmla="*/ 18 h 18"/>
                        <a:gd name="T6" fmla="*/ 0 w 190"/>
                        <a:gd name="T7" fmla="*/ 18 h 18"/>
                        <a:gd name="T8" fmla="*/ 0 w 190"/>
                        <a:gd name="T9" fmla="*/ 0 h 18"/>
                        <a:gd name="T10" fmla="*/ 36 w 190"/>
                        <a:gd name="T11" fmla="*/ 0 h 18"/>
                        <a:gd name="T12" fmla="*/ 54 w 190"/>
                        <a:gd name="T13" fmla="*/ 0 h 18"/>
                        <a:gd name="T14" fmla="*/ 54 w 190"/>
                        <a:gd name="T15" fmla="*/ 18 h 18"/>
                        <a:gd name="T16" fmla="*/ 36 w 190"/>
                        <a:gd name="T17" fmla="*/ 18 h 18"/>
                        <a:gd name="T18" fmla="*/ 36 w 190"/>
                        <a:gd name="T19" fmla="*/ 0 h 18"/>
                        <a:gd name="T20" fmla="*/ 72 w 190"/>
                        <a:gd name="T21" fmla="*/ 0 h 18"/>
                        <a:gd name="T22" fmla="*/ 90 w 190"/>
                        <a:gd name="T23" fmla="*/ 0 h 18"/>
                        <a:gd name="T24" fmla="*/ 90 w 190"/>
                        <a:gd name="T25" fmla="*/ 18 h 18"/>
                        <a:gd name="T26" fmla="*/ 72 w 190"/>
                        <a:gd name="T27" fmla="*/ 18 h 18"/>
                        <a:gd name="T28" fmla="*/ 72 w 190"/>
                        <a:gd name="T29" fmla="*/ 0 h 18"/>
                        <a:gd name="T30" fmla="*/ 108 w 190"/>
                        <a:gd name="T31" fmla="*/ 0 h 18"/>
                        <a:gd name="T32" fmla="*/ 126 w 190"/>
                        <a:gd name="T33" fmla="*/ 0 h 18"/>
                        <a:gd name="T34" fmla="*/ 126 w 190"/>
                        <a:gd name="T35" fmla="*/ 18 h 18"/>
                        <a:gd name="T36" fmla="*/ 108 w 190"/>
                        <a:gd name="T37" fmla="*/ 18 h 18"/>
                        <a:gd name="T38" fmla="*/ 108 w 190"/>
                        <a:gd name="T39" fmla="*/ 0 h 18"/>
                        <a:gd name="T40" fmla="*/ 144 w 190"/>
                        <a:gd name="T41" fmla="*/ 0 h 18"/>
                        <a:gd name="T42" fmla="*/ 162 w 190"/>
                        <a:gd name="T43" fmla="*/ 0 h 18"/>
                        <a:gd name="T44" fmla="*/ 162 w 190"/>
                        <a:gd name="T45" fmla="*/ 18 h 18"/>
                        <a:gd name="T46" fmla="*/ 144 w 190"/>
                        <a:gd name="T47" fmla="*/ 18 h 18"/>
                        <a:gd name="T48" fmla="*/ 144 w 190"/>
                        <a:gd name="T49" fmla="*/ 0 h 18"/>
                        <a:gd name="T50" fmla="*/ 180 w 190"/>
                        <a:gd name="T51" fmla="*/ 0 h 18"/>
                        <a:gd name="T52" fmla="*/ 190 w 190"/>
                        <a:gd name="T53" fmla="*/ 0 h 18"/>
                        <a:gd name="T54" fmla="*/ 190 w 190"/>
                        <a:gd name="T55" fmla="*/ 18 h 18"/>
                        <a:gd name="T56" fmla="*/ 180 w 190"/>
                        <a:gd name="T57" fmla="*/ 18 h 18"/>
                        <a:gd name="T58" fmla="*/ 180 w 190"/>
                        <a:gd name="T59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9263" name="Freeform 847"/>
                  <p:cNvSpPr>
                    <a:spLocks/>
                  </p:cNvSpPr>
                  <p:nvPr/>
                </p:nvSpPr>
                <p:spPr bwMode="auto">
                  <a:xfrm>
                    <a:off x="256" y="2040"/>
                    <a:ext cx="1782" cy="792"/>
                  </a:xfrm>
                  <a:custGeom>
                    <a:avLst/>
                    <a:gdLst>
                      <a:gd name="T0" fmla="*/ 0 w 1782"/>
                      <a:gd name="T1" fmla="*/ 127 h 792"/>
                      <a:gd name="T2" fmla="*/ 105 w 1782"/>
                      <a:gd name="T3" fmla="*/ 0 h 792"/>
                      <a:gd name="T4" fmla="*/ 1585 w 1782"/>
                      <a:gd name="T5" fmla="*/ 0 h 792"/>
                      <a:gd name="T6" fmla="*/ 1782 w 1782"/>
                      <a:gd name="T7" fmla="*/ 88 h 792"/>
                      <a:gd name="T8" fmla="*/ 1782 w 1782"/>
                      <a:gd name="T9" fmla="*/ 660 h 792"/>
                      <a:gd name="T10" fmla="*/ 1683 w 1782"/>
                      <a:gd name="T11" fmla="*/ 792 h 792"/>
                      <a:gd name="T12" fmla="*/ 105 w 1782"/>
                      <a:gd name="T13" fmla="*/ 792 h 792"/>
                      <a:gd name="T14" fmla="*/ 6 w 1782"/>
                      <a:gd name="T15" fmla="*/ 704 h 792"/>
                      <a:gd name="T16" fmla="*/ 8 w 1782"/>
                      <a:gd name="T17" fmla="*/ 116 h 7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9264" name="Group 848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189265" name="Rectangle 8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66" name="Rectangle 8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67" name="Rectangle 8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68" name="Rectangle 8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69" name="Rectangle 8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70" name="Rectangle 8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71" name="Rectangle 8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72" name="Rectangle 8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273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89274" name="Oval 8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75" name="Freeform 859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9276" name="Freeform 860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9277" name="Freeform 861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9278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89279" name="Oval 8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280" name="Freeform 864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9281" name="Freeform 865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9282" name="Freeform 866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283" name="Group 867"/>
                <p:cNvGrpSpPr>
                  <a:grpSpLocks/>
                </p:cNvGrpSpPr>
                <p:nvPr/>
              </p:nvGrpSpPr>
              <p:grpSpPr bwMode="auto">
                <a:xfrm>
                  <a:off x="-4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189284" name="Line 868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9285" name="Freeform 869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18 w 190"/>
                      <a:gd name="T3" fmla="*/ 0 h 18"/>
                      <a:gd name="T4" fmla="*/ 18 w 190"/>
                      <a:gd name="T5" fmla="*/ 18 h 18"/>
                      <a:gd name="T6" fmla="*/ 0 w 190"/>
                      <a:gd name="T7" fmla="*/ 18 h 18"/>
                      <a:gd name="T8" fmla="*/ 0 w 190"/>
                      <a:gd name="T9" fmla="*/ 0 h 18"/>
                      <a:gd name="T10" fmla="*/ 36 w 190"/>
                      <a:gd name="T11" fmla="*/ 0 h 18"/>
                      <a:gd name="T12" fmla="*/ 54 w 190"/>
                      <a:gd name="T13" fmla="*/ 0 h 18"/>
                      <a:gd name="T14" fmla="*/ 54 w 190"/>
                      <a:gd name="T15" fmla="*/ 18 h 18"/>
                      <a:gd name="T16" fmla="*/ 36 w 190"/>
                      <a:gd name="T17" fmla="*/ 18 h 18"/>
                      <a:gd name="T18" fmla="*/ 36 w 190"/>
                      <a:gd name="T19" fmla="*/ 0 h 18"/>
                      <a:gd name="T20" fmla="*/ 72 w 190"/>
                      <a:gd name="T21" fmla="*/ 0 h 18"/>
                      <a:gd name="T22" fmla="*/ 90 w 190"/>
                      <a:gd name="T23" fmla="*/ 0 h 18"/>
                      <a:gd name="T24" fmla="*/ 90 w 190"/>
                      <a:gd name="T25" fmla="*/ 18 h 18"/>
                      <a:gd name="T26" fmla="*/ 72 w 190"/>
                      <a:gd name="T27" fmla="*/ 18 h 18"/>
                      <a:gd name="T28" fmla="*/ 72 w 190"/>
                      <a:gd name="T29" fmla="*/ 0 h 18"/>
                      <a:gd name="T30" fmla="*/ 108 w 190"/>
                      <a:gd name="T31" fmla="*/ 0 h 18"/>
                      <a:gd name="T32" fmla="*/ 126 w 190"/>
                      <a:gd name="T33" fmla="*/ 0 h 18"/>
                      <a:gd name="T34" fmla="*/ 126 w 190"/>
                      <a:gd name="T35" fmla="*/ 18 h 18"/>
                      <a:gd name="T36" fmla="*/ 108 w 190"/>
                      <a:gd name="T37" fmla="*/ 18 h 18"/>
                      <a:gd name="T38" fmla="*/ 108 w 190"/>
                      <a:gd name="T39" fmla="*/ 0 h 18"/>
                      <a:gd name="T40" fmla="*/ 144 w 190"/>
                      <a:gd name="T41" fmla="*/ 0 h 18"/>
                      <a:gd name="T42" fmla="*/ 162 w 190"/>
                      <a:gd name="T43" fmla="*/ 0 h 18"/>
                      <a:gd name="T44" fmla="*/ 162 w 190"/>
                      <a:gd name="T45" fmla="*/ 18 h 18"/>
                      <a:gd name="T46" fmla="*/ 144 w 190"/>
                      <a:gd name="T47" fmla="*/ 18 h 18"/>
                      <a:gd name="T48" fmla="*/ 144 w 190"/>
                      <a:gd name="T49" fmla="*/ 0 h 18"/>
                      <a:gd name="T50" fmla="*/ 180 w 190"/>
                      <a:gd name="T51" fmla="*/ 0 h 18"/>
                      <a:gd name="T52" fmla="*/ 190 w 190"/>
                      <a:gd name="T53" fmla="*/ 0 h 18"/>
                      <a:gd name="T54" fmla="*/ 190 w 190"/>
                      <a:gd name="T55" fmla="*/ 18 h 18"/>
                      <a:gd name="T56" fmla="*/ 180 w 190"/>
                      <a:gd name="T57" fmla="*/ 18 h 18"/>
                      <a:gd name="T58" fmla="*/ 180 w 190"/>
                      <a:gd name="T59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9286" name="Group 870"/>
              <p:cNvGrpSpPr>
                <a:grpSpLocks/>
              </p:cNvGrpSpPr>
              <p:nvPr/>
            </p:nvGrpSpPr>
            <p:grpSpPr bwMode="auto">
              <a:xfrm>
                <a:off x="2736" y="2928"/>
                <a:ext cx="2496" cy="720"/>
                <a:chOff x="-48" y="1920"/>
                <a:chExt cx="4288" cy="1152"/>
              </a:xfrm>
            </p:grpSpPr>
            <p:grpSp>
              <p:nvGrpSpPr>
                <p:cNvPr id="189287" name="Group 871"/>
                <p:cNvGrpSpPr>
                  <a:grpSpLocks/>
                </p:cNvGrpSpPr>
                <p:nvPr/>
              </p:nvGrpSpPr>
              <p:grpSpPr bwMode="auto">
                <a:xfrm>
                  <a:off x="4032" y="2496"/>
                  <a:ext cx="208" cy="285"/>
                  <a:chOff x="0" y="2496"/>
                  <a:chExt cx="304" cy="285"/>
                </a:xfrm>
              </p:grpSpPr>
              <p:sp>
                <p:nvSpPr>
                  <p:cNvPr id="189288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9289" name="Freeform 873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18 w 190"/>
                      <a:gd name="T3" fmla="*/ 0 h 18"/>
                      <a:gd name="T4" fmla="*/ 18 w 190"/>
                      <a:gd name="T5" fmla="*/ 18 h 18"/>
                      <a:gd name="T6" fmla="*/ 0 w 190"/>
                      <a:gd name="T7" fmla="*/ 18 h 18"/>
                      <a:gd name="T8" fmla="*/ 0 w 190"/>
                      <a:gd name="T9" fmla="*/ 0 h 18"/>
                      <a:gd name="T10" fmla="*/ 36 w 190"/>
                      <a:gd name="T11" fmla="*/ 0 h 18"/>
                      <a:gd name="T12" fmla="*/ 54 w 190"/>
                      <a:gd name="T13" fmla="*/ 0 h 18"/>
                      <a:gd name="T14" fmla="*/ 54 w 190"/>
                      <a:gd name="T15" fmla="*/ 18 h 18"/>
                      <a:gd name="T16" fmla="*/ 36 w 190"/>
                      <a:gd name="T17" fmla="*/ 18 h 18"/>
                      <a:gd name="T18" fmla="*/ 36 w 190"/>
                      <a:gd name="T19" fmla="*/ 0 h 18"/>
                      <a:gd name="T20" fmla="*/ 72 w 190"/>
                      <a:gd name="T21" fmla="*/ 0 h 18"/>
                      <a:gd name="T22" fmla="*/ 90 w 190"/>
                      <a:gd name="T23" fmla="*/ 0 h 18"/>
                      <a:gd name="T24" fmla="*/ 90 w 190"/>
                      <a:gd name="T25" fmla="*/ 18 h 18"/>
                      <a:gd name="T26" fmla="*/ 72 w 190"/>
                      <a:gd name="T27" fmla="*/ 18 h 18"/>
                      <a:gd name="T28" fmla="*/ 72 w 190"/>
                      <a:gd name="T29" fmla="*/ 0 h 18"/>
                      <a:gd name="T30" fmla="*/ 108 w 190"/>
                      <a:gd name="T31" fmla="*/ 0 h 18"/>
                      <a:gd name="T32" fmla="*/ 126 w 190"/>
                      <a:gd name="T33" fmla="*/ 0 h 18"/>
                      <a:gd name="T34" fmla="*/ 126 w 190"/>
                      <a:gd name="T35" fmla="*/ 18 h 18"/>
                      <a:gd name="T36" fmla="*/ 108 w 190"/>
                      <a:gd name="T37" fmla="*/ 18 h 18"/>
                      <a:gd name="T38" fmla="*/ 108 w 190"/>
                      <a:gd name="T39" fmla="*/ 0 h 18"/>
                      <a:gd name="T40" fmla="*/ 144 w 190"/>
                      <a:gd name="T41" fmla="*/ 0 h 18"/>
                      <a:gd name="T42" fmla="*/ 162 w 190"/>
                      <a:gd name="T43" fmla="*/ 0 h 18"/>
                      <a:gd name="T44" fmla="*/ 162 w 190"/>
                      <a:gd name="T45" fmla="*/ 18 h 18"/>
                      <a:gd name="T46" fmla="*/ 144 w 190"/>
                      <a:gd name="T47" fmla="*/ 18 h 18"/>
                      <a:gd name="T48" fmla="*/ 144 w 190"/>
                      <a:gd name="T49" fmla="*/ 0 h 18"/>
                      <a:gd name="T50" fmla="*/ 180 w 190"/>
                      <a:gd name="T51" fmla="*/ 0 h 18"/>
                      <a:gd name="T52" fmla="*/ 190 w 190"/>
                      <a:gd name="T53" fmla="*/ 0 h 18"/>
                      <a:gd name="T54" fmla="*/ 190 w 190"/>
                      <a:gd name="T55" fmla="*/ 18 h 18"/>
                      <a:gd name="T56" fmla="*/ 180 w 190"/>
                      <a:gd name="T57" fmla="*/ 18 h 18"/>
                      <a:gd name="T58" fmla="*/ 180 w 190"/>
                      <a:gd name="T59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290" name="Group 874"/>
                <p:cNvGrpSpPr>
                  <a:grpSpLocks/>
                </p:cNvGrpSpPr>
                <p:nvPr/>
              </p:nvGrpSpPr>
              <p:grpSpPr bwMode="auto">
                <a:xfrm>
                  <a:off x="196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189291" name="Line 875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9292" name="Freeform 876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18 w 190"/>
                      <a:gd name="T3" fmla="*/ 0 h 18"/>
                      <a:gd name="T4" fmla="*/ 18 w 190"/>
                      <a:gd name="T5" fmla="*/ 18 h 18"/>
                      <a:gd name="T6" fmla="*/ 0 w 190"/>
                      <a:gd name="T7" fmla="*/ 18 h 18"/>
                      <a:gd name="T8" fmla="*/ 0 w 190"/>
                      <a:gd name="T9" fmla="*/ 0 h 18"/>
                      <a:gd name="T10" fmla="*/ 36 w 190"/>
                      <a:gd name="T11" fmla="*/ 0 h 18"/>
                      <a:gd name="T12" fmla="*/ 54 w 190"/>
                      <a:gd name="T13" fmla="*/ 0 h 18"/>
                      <a:gd name="T14" fmla="*/ 54 w 190"/>
                      <a:gd name="T15" fmla="*/ 18 h 18"/>
                      <a:gd name="T16" fmla="*/ 36 w 190"/>
                      <a:gd name="T17" fmla="*/ 18 h 18"/>
                      <a:gd name="T18" fmla="*/ 36 w 190"/>
                      <a:gd name="T19" fmla="*/ 0 h 18"/>
                      <a:gd name="T20" fmla="*/ 72 w 190"/>
                      <a:gd name="T21" fmla="*/ 0 h 18"/>
                      <a:gd name="T22" fmla="*/ 90 w 190"/>
                      <a:gd name="T23" fmla="*/ 0 h 18"/>
                      <a:gd name="T24" fmla="*/ 90 w 190"/>
                      <a:gd name="T25" fmla="*/ 18 h 18"/>
                      <a:gd name="T26" fmla="*/ 72 w 190"/>
                      <a:gd name="T27" fmla="*/ 18 h 18"/>
                      <a:gd name="T28" fmla="*/ 72 w 190"/>
                      <a:gd name="T29" fmla="*/ 0 h 18"/>
                      <a:gd name="T30" fmla="*/ 108 w 190"/>
                      <a:gd name="T31" fmla="*/ 0 h 18"/>
                      <a:gd name="T32" fmla="*/ 126 w 190"/>
                      <a:gd name="T33" fmla="*/ 0 h 18"/>
                      <a:gd name="T34" fmla="*/ 126 w 190"/>
                      <a:gd name="T35" fmla="*/ 18 h 18"/>
                      <a:gd name="T36" fmla="*/ 108 w 190"/>
                      <a:gd name="T37" fmla="*/ 18 h 18"/>
                      <a:gd name="T38" fmla="*/ 108 w 190"/>
                      <a:gd name="T39" fmla="*/ 0 h 18"/>
                      <a:gd name="T40" fmla="*/ 144 w 190"/>
                      <a:gd name="T41" fmla="*/ 0 h 18"/>
                      <a:gd name="T42" fmla="*/ 162 w 190"/>
                      <a:gd name="T43" fmla="*/ 0 h 18"/>
                      <a:gd name="T44" fmla="*/ 162 w 190"/>
                      <a:gd name="T45" fmla="*/ 18 h 18"/>
                      <a:gd name="T46" fmla="*/ 144 w 190"/>
                      <a:gd name="T47" fmla="*/ 18 h 18"/>
                      <a:gd name="T48" fmla="*/ 144 w 190"/>
                      <a:gd name="T49" fmla="*/ 0 h 18"/>
                      <a:gd name="T50" fmla="*/ 180 w 190"/>
                      <a:gd name="T51" fmla="*/ 0 h 18"/>
                      <a:gd name="T52" fmla="*/ 190 w 190"/>
                      <a:gd name="T53" fmla="*/ 0 h 18"/>
                      <a:gd name="T54" fmla="*/ 190 w 190"/>
                      <a:gd name="T55" fmla="*/ 18 h 18"/>
                      <a:gd name="T56" fmla="*/ 180 w 190"/>
                      <a:gd name="T57" fmla="*/ 18 h 18"/>
                      <a:gd name="T58" fmla="*/ 180 w 190"/>
                      <a:gd name="T59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293" name="Group 877"/>
                <p:cNvGrpSpPr>
                  <a:grpSpLocks/>
                </p:cNvGrpSpPr>
                <p:nvPr/>
              </p:nvGrpSpPr>
              <p:grpSpPr bwMode="auto">
                <a:xfrm>
                  <a:off x="0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189294" name="Group 878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89295" name="Group 8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189296" name="Group 8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189297" name="Oval 8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9298" name="Oval 8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89299" name="Group 8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189300" name="Oval 8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9301" name="Oval 8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89302" name="Group 8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89303" name="Freeform 8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304" name="Freeform 8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9305" name="Group 889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89306" name="Group 8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189307" name="Group 8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189308" name="Oval 8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9309" name="Oval 8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89310" name="Group 8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189311" name="Oval 8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9312" name="Oval 89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89313" name="Group 8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9314" name="Freeform 8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315" name="Freeform 8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9316" name="Group 900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89317" name="Group 9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89318" name="Oval 9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319" name="Oval 9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320" name="Group 9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89321" name="Oval 9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322" name="Oval 9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9323" name="Group 907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9324" name="Freeform 90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25" name="Freeform 909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326" name="Group 910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89327" name="Oval 9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28" name="Oval 9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329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9330" name="Oval 9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31" name="Oval 9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332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89333" name="Oval 9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34" name="Oval 9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335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9336" name="Oval 9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37" name="Oval 9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338" name="Group 922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9339" name="Freeform 923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40" name="Freeform 924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341" name="Group 925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89342" name="Group 9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89343" name="Oval 9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344" name="Oval 9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345" name="Group 9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9346" name="Oval 9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347" name="Oval 9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9348" name="Group 932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9349" name="Freeform 933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50" name="Freeform 93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351" name="Group 935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89352" name="Oval 9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53" name="Oval 9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354" name="Group 938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9355" name="Oval 9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56" name="Oval 9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357" name="Group 941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89358" name="Oval 9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59" name="Oval 9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360" name="Group 944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9361" name="Oval 9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62" name="Oval 9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363" name="Group 947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89364" name="Freeform 94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65" name="Freeform 94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9366" name="Freeform 950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9367" name="Group 951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189368" name="Line 9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69" name="Freeform 95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18 w 190"/>
                        <a:gd name="T3" fmla="*/ 0 h 18"/>
                        <a:gd name="T4" fmla="*/ 18 w 190"/>
                        <a:gd name="T5" fmla="*/ 18 h 18"/>
                        <a:gd name="T6" fmla="*/ 0 w 190"/>
                        <a:gd name="T7" fmla="*/ 18 h 18"/>
                        <a:gd name="T8" fmla="*/ 0 w 190"/>
                        <a:gd name="T9" fmla="*/ 0 h 18"/>
                        <a:gd name="T10" fmla="*/ 36 w 190"/>
                        <a:gd name="T11" fmla="*/ 0 h 18"/>
                        <a:gd name="T12" fmla="*/ 54 w 190"/>
                        <a:gd name="T13" fmla="*/ 0 h 18"/>
                        <a:gd name="T14" fmla="*/ 54 w 190"/>
                        <a:gd name="T15" fmla="*/ 18 h 18"/>
                        <a:gd name="T16" fmla="*/ 36 w 190"/>
                        <a:gd name="T17" fmla="*/ 18 h 18"/>
                        <a:gd name="T18" fmla="*/ 36 w 190"/>
                        <a:gd name="T19" fmla="*/ 0 h 18"/>
                        <a:gd name="T20" fmla="*/ 72 w 190"/>
                        <a:gd name="T21" fmla="*/ 0 h 18"/>
                        <a:gd name="T22" fmla="*/ 90 w 190"/>
                        <a:gd name="T23" fmla="*/ 0 h 18"/>
                        <a:gd name="T24" fmla="*/ 90 w 190"/>
                        <a:gd name="T25" fmla="*/ 18 h 18"/>
                        <a:gd name="T26" fmla="*/ 72 w 190"/>
                        <a:gd name="T27" fmla="*/ 18 h 18"/>
                        <a:gd name="T28" fmla="*/ 72 w 190"/>
                        <a:gd name="T29" fmla="*/ 0 h 18"/>
                        <a:gd name="T30" fmla="*/ 108 w 190"/>
                        <a:gd name="T31" fmla="*/ 0 h 18"/>
                        <a:gd name="T32" fmla="*/ 126 w 190"/>
                        <a:gd name="T33" fmla="*/ 0 h 18"/>
                        <a:gd name="T34" fmla="*/ 126 w 190"/>
                        <a:gd name="T35" fmla="*/ 18 h 18"/>
                        <a:gd name="T36" fmla="*/ 108 w 190"/>
                        <a:gd name="T37" fmla="*/ 18 h 18"/>
                        <a:gd name="T38" fmla="*/ 108 w 190"/>
                        <a:gd name="T39" fmla="*/ 0 h 18"/>
                        <a:gd name="T40" fmla="*/ 144 w 190"/>
                        <a:gd name="T41" fmla="*/ 0 h 18"/>
                        <a:gd name="T42" fmla="*/ 162 w 190"/>
                        <a:gd name="T43" fmla="*/ 0 h 18"/>
                        <a:gd name="T44" fmla="*/ 162 w 190"/>
                        <a:gd name="T45" fmla="*/ 18 h 18"/>
                        <a:gd name="T46" fmla="*/ 144 w 190"/>
                        <a:gd name="T47" fmla="*/ 18 h 18"/>
                        <a:gd name="T48" fmla="*/ 144 w 190"/>
                        <a:gd name="T49" fmla="*/ 0 h 18"/>
                        <a:gd name="T50" fmla="*/ 180 w 190"/>
                        <a:gd name="T51" fmla="*/ 0 h 18"/>
                        <a:gd name="T52" fmla="*/ 190 w 190"/>
                        <a:gd name="T53" fmla="*/ 0 h 18"/>
                        <a:gd name="T54" fmla="*/ 190 w 190"/>
                        <a:gd name="T55" fmla="*/ 18 h 18"/>
                        <a:gd name="T56" fmla="*/ 180 w 190"/>
                        <a:gd name="T57" fmla="*/ 18 h 18"/>
                        <a:gd name="T58" fmla="*/ 180 w 190"/>
                        <a:gd name="T59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9370" name="Freeform 954"/>
                  <p:cNvSpPr>
                    <a:spLocks/>
                  </p:cNvSpPr>
                  <p:nvPr/>
                </p:nvSpPr>
                <p:spPr bwMode="auto">
                  <a:xfrm>
                    <a:off x="256" y="2040"/>
                    <a:ext cx="1782" cy="792"/>
                  </a:xfrm>
                  <a:custGeom>
                    <a:avLst/>
                    <a:gdLst>
                      <a:gd name="T0" fmla="*/ 0 w 1782"/>
                      <a:gd name="T1" fmla="*/ 127 h 792"/>
                      <a:gd name="T2" fmla="*/ 105 w 1782"/>
                      <a:gd name="T3" fmla="*/ 0 h 792"/>
                      <a:gd name="T4" fmla="*/ 1585 w 1782"/>
                      <a:gd name="T5" fmla="*/ 0 h 792"/>
                      <a:gd name="T6" fmla="*/ 1782 w 1782"/>
                      <a:gd name="T7" fmla="*/ 88 h 792"/>
                      <a:gd name="T8" fmla="*/ 1782 w 1782"/>
                      <a:gd name="T9" fmla="*/ 660 h 792"/>
                      <a:gd name="T10" fmla="*/ 1683 w 1782"/>
                      <a:gd name="T11" fmla="*/ 792 h 792"/>
                      <a:gd name="T12" fmla="*/ 105 w 1782"/>
                      <a:gd name="T13" fmla="*/ 792 h 792"/>
                      <a:gd name="T14" fmla="*/ 6 w 1782"/>
                      <a:gd name="T15" fmla="*/ 704 h 792"/>
                      <a:gd name="T16" fmla="*/ 8 w 1782"/>
                      <a:gd name="T17" fmla="*/ 116 h 7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9371" name="Group 955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189372" name="Rectangle 9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73" name="Rectangle 9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74" name="Rectangle 9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75" name="Rectangle 9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76" name="Rectangle 9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77" name="Rectangle 9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78" name="Rectangle 9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79" name="Rectangle 9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380" name="Group 964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89381" name="Oval 9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82" name="Freeform 966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9383" name="Freeform 967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9384" name="Freeform 968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9385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89386" name="Oval 9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387" name="Freeform 971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9388" name="Freeform 972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9389" name="Freeform 973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390" name="Group 974"/>
                <p:cNvGrpSpPr>
                  <a:grpSpLocks/>
                </p:cNvGrpSpPr>
                <p:nvPr/>
              </p:nvGrpSpPr>
              <p:grpSpPr bwMode="auto">
                <a:xfrm>
                  <a:off x="2016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189391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89392" name="Group 9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189393" name="Group 9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189394" name="Oval 9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9395" name="Oval 9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89396" name="Group 9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189397" name="Oval 9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9398" name="Oval 9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89399" name="Group 9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89400" name="Freeform 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401" name="Freeform 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9402" name="Group 986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89403" name="Group 9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189404" name="Group 9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189405" name="Oval 9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9406" name="Oval 9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89407" name="Group 9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189408" name="Oval 9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9409" name="Oval 9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89410" name="Group 9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9411" name="Freeform 9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412" name="Freeform 9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9413" name="Group 997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89414" name="Group 9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89415" name="Oval 9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416" name="Oval 10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417" name="Group 10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89418" name="Oval 10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419" name="Oval 10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9420" name="Group 1004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9421" name="Freeform 1005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422" name="Freeform 1006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423" name="Group 1007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89424" name="Oval 10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425" name="Oval 10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426" name="Group 1010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9427" name="Oval 10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428" name="Oval 10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429" name="Group 1013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89430" name="Oval 10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431" name="Oval 10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432" name="Group 1016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9433" name="Oval 10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434" name="Oval 10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435" name="Group 1019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89436" name="Freeform 1020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9437" name="Freeform 1021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9438" name="Group 1022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89439" name="Group 10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00704" name="Oval 10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0705" name="Oval 10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00706" name="Group 10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00707" name="Oval 10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0708" name="Oval 10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00709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00710" name="Freeform 103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711" name="Freeform 103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0712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200713" name="Oval 10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714" name="Oval 10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0715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00716" name="Oval 10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717" name="Oval 10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0718" name="Group 1038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200719" name="Oval 10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720" name="Oval 10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0721" name="Group 1041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00722" name="Oval 10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723" name="Oval 10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0724" name="Group 1044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00725" name="Freeform 104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726" name="Freeform 104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00727" name="Freeform 1047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00728" name="Group 1048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200729" name="Line 10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730" name="Freeform 105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18 w 190"/>
                        <a:gd name="T3" fmla="*/ 0 h 18"/>
                        <a:gd name="T4" fmla="*/ 18 w 190"/>
                        <a:gd name="T5" fmla="*/ 18 h 18"/>
                        <a:gd name="T6" fmla="*/ 0 w 190"/>
                        <a:gd name="T7" fmla="*/ 18 h 18"/>
                        <a:gd name="T8" fmla="*/ 0 w 190"/>
                        <a:gd name="T9" fmla="*/ 0 h 18"/>
                        <a:gd name="T10" fmla="*/ 36 w 190"/>
                        <a:gd name="T11" fmla="*/ 0 h 18"/>
                        <a:gd name="T12" fmla="*/ 54 w 190"/>
                        <a:gd name="T13" fmla="*/ 0 h 18"/>
                        <a:gd name="T14" fmla="*/ 54 w 190"/>
                        <a:gd name="T15" fmla="*/ 18 h 18"/>
                        <a:gd name="T16" fmla="*/ 36 w 190"/>
                        <a:gd name="T17" fmla="*/ 18 h 18"/>
                        <a:gd name="T18" fmla="*/ 36 w 190"/>
                        <a:gd name="T19" fmla="*/ 0 h 18"/>
                        <a:gd name="T20" fmla="*/ 72 w 190"/>
                        <a:gd name="T21" fmla="*/ 0 h 18"/>
                        <a:gd name="T22" fmla="*/ 90 w 190"/>
                        <a:gd name="T23" fmla="*/ 0 h 18"/>
                        <a:gd name="T24" fmla="*/ 90 w 190"/>
                        <a:gd name="T25" fmla="*/ 18 h 18"/>
                        <a:gd name="T26" fmla="*/ 72 w 190"/>
                        <a:gd name="T27" fmla="*/ 18 h 18"/>
                        <a:gd name="T28" fmla="*/ 72 w 190"/>
                        <a:gd name="T29" fmla="*/ 0 h 18"/>
                        <a:gd name="T30" fmla="*/ 108 w 190"/>
                        <a:gd name="T31" fmla="*/ 0 h 18"/>
                        <a:gd name="T32" fmla="*/ 126 w 190"/>
                        <a:gd name="T33" fmla="*/ 0 h 18"/>
                        <a:gd name="T34" fmla="*/ 126 w 190"/>
                        <a:gd name="T35" fmla="*/ 18 h 18"/>
                        <a:gd name="T36" fmla="*/ 108 w 190"/>
                        <a:gd name="T37" fmla="*/ 18 h 18"/>
                        <a:gd name="T38" fmla="*/ 108 w 190"/>
                        <a:gd name="T39" fmla="*/ 0 h 18"/>
                        <a:gd name="T40" fmla="*/ 144 w 190"/>
                        <a:gd name="T41" fmla="*/ 0 h 18"/>
                        <a:gd name="T42" fmla="*/ 162 w 190"/>
                        <a:gd name="T43" fmla="*/ 0 h 18"/>
                        <a:gd name="T44" fmla="*/ 162 w 190"/>
                        <a:gd name="T45" fmla="*/ 18 h 18"/>
                        <a:gd name="T46" fmla="*/ 144 w 190"/>
                        <a:gd name="T47" fmla="*/ 18 h 18"/>
                        <a:gd name="T48" fmla="*/ 144 w 190"/>
                        <a:gd name="T49" fmla="*/ 0 h 18"/>
                        <a:gd name="T50" fmla="*/ 180 w 190"/>
                        <a:gd name="T51" fmla="*/ 0 h 18"/>
                        <a:gd name="T52" fmla="*/ 190 w 190"/>
                        <a:gd name="T53" fmla="*/ 0 h 18"/>
                        <a:gd name="T54" fmla="*/ 190 w 190"/>
                        <a:gd name="T55" fmla="*/ 18 h 18"/>
                        <a:gd name="T56" fmla="*/ 180 w 190"/>
                        <a:gd name="T57" fmla="*/ 18 h 18"/>
                        <a:gd name="T58" fmla="*/ 180 w 190"/>
                        <a:gd name="T59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00731" name="Freeform 1051"/>
                  <p:cNvSpPr>
                    <a:spLocks/>
                  </p:cNvSpPr>
                  <p:nvPr/>
                </p:nvSpPr>
                <p:spPr bwMode="auto">
                  <a:xfrm>
                    <a:off x="256" y="2040"/>
                    <a:ext cx="1782" cy="792"/>
                  </a:xfrm>
                  <a:custGeom>
                    <a:avLst/>
                    <a:gdLst>
                      <a:gd name="T0" fmla="*/ 0 w 1782"/>
                      <a:gd name="T1" fmla="*/ 127 h 792"/>
                      <a:gd name="T2" fmla="*/ 105 w 1782"/>
                      <a:gd name="T3" fmla="*/ 0 h 792"/>
                      <a:gd name="T4" fmla="*/ 1585 w 1782"/>
                      <a:gd name="T5" fmla="*/ 0 h 792"/>
                      <a:gd name="T6" fmla="*/ 1782 w 1782"/>
                      <a:gd name="T7" fmla="*/ 88 h 792"/>
                      <a:gd name="T8" fmla="*/ 1782 w 1782"/>
                      <a:gd name="T9" fmla="*/ 660 h 792"/>
                      <a:gd name="T10" fmla="*/ 1683 w 1782"/>
                      <a:gd name="T11" fmla="*/ 792 h 792"/>
                      <a:gd name="T12" fmla="*/ 105 w 1782"/>
                      <a:gd name="T13" fmla="*/ 792 h 792"/>
                      <a:gd name="T14" fmla="*/ 6 w 1782"/>
                      <a:gd name="T15" fmla="*/ 704 h 792"/>
                      <a:gd name="T16" fmla="*/ 8 w 1782"/>
                      <a:gd name="T17" fmla="*/ 116 h 7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00732" name="Group 1052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200733" name="Rectangle 10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734" name="Rectangle 10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735" name="Rectangle 10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736" name="Rectangle 10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737" name="Rectangle 10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738" name="Rectangle 10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739" name="Rectangle 10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740" name="Rectangle 10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0741" name="Group 1061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200742" name="Oval 10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743" name="Freeform 1063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00744" name="Freeform 1064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745" name="Freeform 1065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00746" name="Group 1066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200747" name="Oval 10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748" name="Freeform 1068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00749" name="Freeform 1069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750" name="Freeform 1070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751" name="Group 1071"/>
                <p:cNvGrpSpPr>
                  <a:grpSpLocks/>
                </p:cNvGrpSpPr>
                <p:nvPr/>
              </p:nvGrpSpPr>
              <p:grpSpPr bwMode="auto">
                <a:xfrm>
                  <a:off x="-4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200752" name="Line 1072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753" name="Freeform 1073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18 w 190"/>
                      <a:gd name="T3" fmla="*/ 0 h 18"/>
                      <a:gd name="T4" fmla="*/ 18 w 190"/>
                      <a:gd name="T5" fmla="*/ 18 h 18"/>
                      <a:gd name="T6" fmla="*/ 0 w 190"/>
                      <a:gd name="T7" fmla="*/ 18 h 18"/>
                      <a:gd name="T8" fmla="*/ 0 w 190"/>
                      <a:gd name="T9" fmla="*/ 0 h 18"/>
                      <a:gd name="T10" fmla="*/ 36 w 190"/>
                      <a:gd name="T11" fmla="*/ 0 h 18"/>
                      <a:gd name="T12" fmla="*/ 54 w 190"/>
                      <a:gd name="T13" fmla="*/ 0 h 18"/>
                      <a:gd name="T14" fmla="*/ 54 w 190"/>
                      <a:gd name="T15" fmla="*/ 18 h 18"/>
                      <a:gd name="T16" fmla="*/ 36 w 190"/>
                      <a:gd name="T17" fmla="*/ 18 h 18"/>
                      <a:gd name="T18" fmla="*/ 36 w 190"/>
                      <a:gd name="T19" fmla="*/ 0 h 18"/>
                      <a:gd name="T20" fmla="*/ 72 w 190"/>
                      <a:gd name="T21" fmla="*/ 0 h 18"/>
                      <a:gd name="T22" fmla="*/ 90 w 190"/>
                      <a:gd name="T23" fmla="*/ 0 h 18"/>
                      <a:gd name="T24" fmla="*/ 90 w 190"/>
                      <a:gd name="T25" fmla="*/ 18 h 18"/>
                      <a:gd name="T26" fmla="*/ 72 w 190"/>
                      <a:gd name="T27" fmla="*/ 18 h 18"/>
                      <a:gd name="T28" fmla="*/ 72 w 190"/>
                      <a:gd name="T29" fmla="*/ 0 h 18"/>
                      <a:gd name="T30" fmla="*/ 108 w 190"/>
                      <a:gd name="T31" fmla="*/ 0 h 18"/>
                      <a:gd name="T32" fmla="*/ 126 w 190"/>
                      <a:gd name="T33" fmla="*/ 0 h 18"/>
                      <a:gd name="T34" fmla="*/ 126 w 190"/>
                      <a:gd name="T35" fmla="*/ 18 h 18"/>
                      <a:gd name="T36" fmla="*/ 108 w 190"/>
                      <a:gd name="T37" fmla="*/ 18 h 18"/>
                      <a:gd name="T38" fmla="*/ 108 w 190"/>
                      <a:gd name="T39" fmla="*/ 0 h 18"/>
                      <a:gd name="T40" fmla="*/ 144 w 190"/>
                      <a:gd name="T41" fmla="*/ 0 h 18"/>
                      <a:gd name="T42" fmla="*/ 162 w 190"/>
                      <a:gd name="T43" fmla="*/ 0 h 18"/>
                      <a:gd name="T44" fmla="*/ 162 w 190"/>
                      <a:gd name="T45" fmla="*/ 18 h 18"/>
                      <a:gd name="T46" fmla="*/ 144 w 190"/>
                      <a:gd name="T47" fmla="*/ 18 h 18"/>
                      <a:gd name="T48" fmla="*/ 144 w 190"/>
                      <a:gd name="T49" fmla="*/ 0 h 18"/>
                      <a:gd name="T50" fmla="*/ 180 w 190"/>
                      <a:gd name="T51" fmla="*/ 0 h 18"/>
                      <a:gd name="T52" fmla="*/ 190 w 190"/>
                      <a:gd name="T53" fmla="*/ 0 h 18"/>
                      <a:gd name="T54" fmla="*/ 190 w 190"/>
                      <a:gd name="T55" fmla="*/ 18 h 18"/>
                      <a:gd name="T56" fmla="*/ 180 w 190"/>
                      <a:gd name="T57" fmla="*/ 18 h 18"/>
                      <a:gd name="T58" fmla="*/ 180 w 190"/>
                      <a:gd name="T59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00754" name="Group 1074"/>
            <p:cNvGrpSpPr>
              <a:grpSpLocks/>
            </p:cNvGrpSpPr>
            <p:nvPr/>
          </p:nvGrpSpPr>
          <p:grpSpPr bwMode="auto">
            <a:xfrm>
              <a:off x="4944" y="3024"/>
              <a:ext cx="1392" cy="816"/>
              <a:chOff x="723" y="872"/>
              <a:chExt cx="2390" cy="1386"/>
            </a:xfrm>
          </p:grpSpPr>
          <p:grpSp>
            <p:nvGrpSpPr>
              <p:cNvPr id="200755" name="Group 1075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200756" name="Group 107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00757" name="Group 107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200758" name="Group 10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00759" name="Oval 10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0760" name="Oval 10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00761" name="Group 10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00762" name="Oval 10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0763" name="Oval 10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00764" name="Group 1084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00765" name="Freeform 108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766" name="Freeform 108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00767" name="Group 108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00768" name="Group 1088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00769" name="Oval 10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770" name="Oval 10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0771" name="Group 109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00772" name="Oval 10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773" name="Oval 10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00774" name="Group 109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00775" name="Freeform 109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776" name="Freeform 109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777" name="Group 109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00778" name="Oval 109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779" name="Oval 109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780" name="Group 110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00781" name="Oval 110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782" name="Oval 110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783" name="Group 110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00784" name="Oval 110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785" name="Oval 110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786" name="Group 110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00787" name="Oval 110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788" name="Oval 110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789" name="Group 110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00790" name="Freeform 111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791" name="Freeform 111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00792" name="Group 1112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200793" name="Group 111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00794" name="Group 1114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200795" name="Group 11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00796" name="Oval 1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0797" name="Oval 1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00798" name="Group 11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00799" name="Oval 11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0800" name="Oval 11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00801" name="Group 112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00802" name="Freeform 112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803" name="Freeform 1123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00804" name="Group 112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00805" name="Group 1125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00806" name="Oval 1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807" name="Oval 1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0808" name="Group 1128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00809" name="Oval 1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810" name="Oval 1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00811" name="Group 113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00812" name="Freeform 113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813" name="Freeform 113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814" name="Group 113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00815" name="Oval 113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816" name="Oval 113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817" name="Group 113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00818" name="Oval 113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819" name="Oval 113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820" name="Group 114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00821" name="Oval 114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822" name="Oval 114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823" name="Group 114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00824" name="Oval 114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825" name="Oval 114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826" name="Group 114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00827" name="Freeform 114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828" name="Freeform 114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00829" name="Group 1149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200830" name="Line 1150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831" name="Freeform 1151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18 w 190"/>
                    <a:gd name="T3" fmla="*/ 0 h 18"/>
                    <a:gd name="T4" fmla="*/ 18 w 190"/>
                    <a:gd name="T5" fmla="*/ 18 h 18"/>
                    <a:gd name="T6" fmla="*/ 0 w 190"/>
                    <a:gd name="T7" fmla="*/ 18 h 18"/>
                    <a:gd name="T8" fmla="*/ 0 w 190"/>
                    <a:gd name="T9" fmla="*/ 0 h 18"/>
                    <a:gd name="T10" fmla="*/ 36 w 190"/>
                    <a:gd name="T11" fmla="*/ 0 h 18"/>
                    <a:gd name="T12" fmla="*/ 54 w 190"/>
                    <a:gd name="T13" fmla="*/ 0 h 18"/>
                    <a:gd name="T14" fmla="*/ 54 w 190"/>
                    <a:gd name="T15" fmla="*/ 18 h 18"/>
                    <a:gd name="T16" fmla="*/ 36 w 190"/>
                    <a:gd name="T17" fmla="*/ 18 h 18"/>
                    <a:gd name="T18" fmla="*/ 36 w 190"/>
                    <a:gd name="T19" fmla="*/ 0 h 18"/>
                    <a:gd name="T20" fmla="*/ 72 w 190"/>
                    <a:gd name="T21" fmla="*/ 0 h 18"/>
                    <a:gd name="T22" fmla="*/ 90 w 190"/>
                    <a:gd name="T23" fmla="*/ 0 h 18"/>
                    <a:gd name="T24" fmla="*/ 90 w 190"/>
                    <a:gd name="T25" fmla="*/ 18 h 18"/>
                    <a:gd name="T26" fmla="*/ 72 w 190"/>
                    <a:gd name="T27" fmla="*/ 18 h 18"/>
                    <a:gd name="T28" fmla="*/ 72 w 190"/>
                    <a:gd name="T29" fmla="*/ 0 h 18"/>
                    <a:gd name="T30" fmla="*/ 108 w 190"/>
                    <a:gd name="T31" fmla="*/ 0 h 18"/>
                    <a:gd name="T32" fmla="*/ 126 w 190"/>
                    <a:gd name="T33" fmla="*/ 0 h 18"/>
                    <a:gd name="T34" fmla="*/ 126 w 190"/>
                    <a:gd name="T35" fmla="*/ 18 h 18"/>
                    <a:gd name="T36" fmla="*/ 108 w 190"/>
                    <a:gd name="T37" fmla="*/ 18 h 18"/>
                    <a:gd name="T38" fmla="*/ 108 w 190"/>
                    <a:gd name="T39" fmla="*/ 0 h 18"/>
                    <a:gd name="T40" fmla="*/ 144 w 190"/>
                    <a:gd name="T41" fmla="*/ 0 h 18"/>
                    <a:gd name="T42" fmla="*/ 162 w 190"/>
                    <a:gd name="T43" fmla="*/ 0 h 18"/>
                    <a:gd name="T44" fmla="*/ 162 w 190"/>
                    <a:gd name="T45" fmla="*/ 18 h 18"/>
                    <a:gd name="T46" fmla="*/ 144 w 190"/>
                    <a:gd name="T47" fmla="*/ 18 h 18"/>
                    <a:gd name="T48" fmla="*/ 144 w 190"/>
                    <a:gd name="T49" fmla="*/ 0 h 18"/>
                    <a:gd name="T50" fmla="*/ 180 w 190"/>
                    <a:gd name="T51" fmla="*/ 0 h 18"/>
                    <a:gd name="T52" fmla="*/ 190 w 190"/>
                    <a:gd name="T53" fmla="*/ 0 h 18"/>
                    <a:gd name="T54" fmla="*/ 190 w 190"/>
                    <a:gd name="T55" fmla="*/ 18 h 18"/>
                    <a:gd name="T56" fmla="*/ 180 w 190"/>
                    <a:gd name="T57" fmla="*/ 18 h 18"/>
                    <a:gd name="T58" fmla="*/ 180 w 190"/>
                    <a:gd name="T5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0832" name="Group 1152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200833" name="Group 1153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200834" name="Group 1154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200835" name="Group 11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200836" name="Oval 11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0837" name="Oval 11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00838" name="Group 11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00839" name="Oval 1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0840" name="Oval 1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00841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200842" name="Freeform 1162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843" name="Freeform 1163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00844" name="Group 1164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200845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200846" name="Oval 1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847" name="Oval 1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0848" name="Group 1168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200849" name="Oval 1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850" name="Oval 1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00851" name="Group 1171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00852" name="Freeform 117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853" name="Freeform 117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854" name="Group 1174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200855" name="Oval 1175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856" name="Oval 1176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857" name="Group 1177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00858" name="Oval 1178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859" name="Oval 1179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860" name="Group 1180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200861" name="Oval 118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862" name="Oval 1182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863" name="Group 1183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00864" name="Oval 118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865" name="Oval 1185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866" name="Group 118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00867" name="Freeform 118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868" name="Freeform 118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00869" name="Group 1189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200870" name="Group 119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00871" name="Group 1191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200872" name="Group 11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00873" name="Oval 11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0874" name="Oval 11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00875" name="Group 11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00876" name="Oval 11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0877" name="Oval 11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00878" name="Group 1198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00879" name="Freeform 119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880" name="Freeform 120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00881" name="Group 120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00882" name="Group 120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00883" name="Oval 1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884" name="Oval 1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0885" name="Group 1205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00886" name="Oval 1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887" name="Oval 1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00888" name="Group 120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00889" name="Freeform 120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890" name="Freeform 121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891" name="Group 121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00892" name="Oval 121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893" name="Oval 121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894" name="Group 121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00895" name="Oval 121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896" name="Oval 121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897" name="Group 121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00898" name="Oval 121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899" name="Oval 121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900" name="Group 122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00901" name="Oval 122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902" name="Oval 122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903" name="Group 122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00904" name="Freeform 122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905" name="Freeform 122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00906" name="Freeform 1226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0907" name="Group 1227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200908" name="Line 1228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909" name="Freeform 1229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18 w 190"/>
                    <a:gd name="T3" fmla="*/ 0 h 18"/>
                    <a:gd name="T4" fmla="*/ 18 w 190"/>
                    <a:gd name="T5" fmla="*/ 18 h 18"/>
                    <a:gd name="T6" fmla="*/ 0 w 190"/>
                    <a:gd name="T7" fmla="*/ 18 h 18"/>
                    <a:gd name="T8" fmla="*/ 0 w 190"/>
                    <a:gd name="T9" fmla="*/ 0 h 18"/>
                    <a:gd name="T10" fmla="*/ 36 w 190"/>
                    <a:gd name="T11" fmla="*/ 0 h 18"/>
                    <a:gd name="T12" fmla="*/ 54 w 190"/>
                    <a:gd name="T13" fmla="*/ 0 h 18"/>
                    <a:gd name="T14" fmla="*/ 54 w 190"/>
                    <a:gd name="T15" fmla="*/ 18 h 18"/>
                    <a:gd name="T16" fmla="*/ 36 w 190"/>
                    <a:gd name="T17" fmla="*/ 18 h 18"/>
                    <a:gd name="T18" fmla="*/ 36 w 190"/>
                    <a:gd name="T19" fmla="*/ 0 h 18"/>
                    <a:gd name="T20" fmla="*/ 72 w 190"/>
                    <a:gd name="T21" fmla="*/ 0 h 18"/>
                    <a:gd name="T22" fmla="*/ 90 w 190"/>
                    <a:gd name="T23" fmla="*/ 0 h 18"/>
                    <a:gd name="T24" fmla="*/ 90 w 190"/>
                    <a:gd name="T25" fmla="*/ 18 h 18"/>
                    <a:gd name="T26" fmla="*/ 72 w 190"/>
                    <a:gd name="T27" fmla="*/ 18 h 18"/>
                    <a:gd name="T28" fmla="*/ 72 w 190"/>
                    <a:gd name="T29" fmla="*/ 0 h 18"/>
                    <a:gd name="T30" fmla="*/ 108 w 190"/>
                    <a:gd name="T31" fmla="*/ 0 h 18"/>
                    <a:gd name="T32" fmla="*/ 126 w 190"/>
                    <a:gd name="T33" fmla="*/ 0 h 18"/>
                    <a:gd name="T34" fmla="*/ 126 w 190"/>
                    <a:gd name="T35" fmla="*/ 18 h 18"/>
                    <a:gd name="T36" fmla="*/ 108 w 190"/>
                    <a:gd name="T37" fmla="*/ 18 h 18"/>
                    <a:gd name="T38" fmla="*/ 108 w 190"/>
                    <a:gd name="T39" fmla="*/ 0 h 18"/>
                    <a:gd name="T40" fmla="*/ 144 w 190"/>
                    <a:gd name="T41" fmla="*/ 0 h 18"/>
                    <a:gd name="T42" fmla="*/ 162 w 190"/>
                    <a:gd name="T43" fmla="*/ 0 h 18"/>
                    <a:gd name="T44" fmla="*/ 162 w 190"/>
                    <a:gd name="T45" fmla="*/ 18 h 18"/>
                    <a:gd name="T46" fmla="*/ 144 w 190"/>
                    <a:gd name="T47" fmla="*/ 18 h 18"/>
                    <a:gd name="T48" fmla="*/ 144 w 190"/>
                    <a:gd name="T49" fmla="*/ 0 h 18"/>
                    <a:gd name="T50" fmla="*/ 180 w 190"/>
                    <a:gd name="T51" fmla="*/ 0 h 18"/>
                    <a:gd name="T52" fmla="*/ 190 w 190"/>
                    <a:gd name="T53" fmla="*/ 0 h 18"/>
                    <a:gd name="T54" fmla="*/ 190 w 190"/>
                    <a:gd name="T55" fmla="*/ 18 h 18"/>
                    <a:gd name="T56" fmla="*/ 180 w 190"/>
                    <a:gd name="T57" fmla="*/ 18 h 18"/>
                    <a:gd name="T58" fmla="*/ 180 w 190"/>
                    <a:gd name="T5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0910" name="Freeform 1230"/>
              <p:cNvSpPr>
                <a:spLocks/>
              </p:cNvSpPr>
              <p:nvPr/>
            </p:nvSpPr>
            <p:spPr bwMode="auto">
              <a:xfrm>
                <a:off x="992" y="1095"/>
                <a:ext cx="2088" cy="891"/>
              </a:xfrm>
              <a:custGeom>
                <a:avLst/>
                <a:gdLst>
                  <a:gd name="T0" fmla="*/ 0 w 2088"/>
                  <a:gd name="T1" fmla="*/ 143 h 891"/>
                  <a:gd name="T2" fmla="*/ 110 w 2088"/>
                  <a:gd name="T3" fmla="*/ 0 h 891"/>
                  <a:gd name="T4" fmla="*/ 1668 w 2088"/>
                  <a:gd name="T5" fmla="*/ 0 h 891"/>
                  <a:gd name="T6" fmla="*/ 1875 w 2088"/>
                  <a:gd name="T7" fmla="*/ 99 h 891"/>
                  <a:gd name="T8" fmla="*/ 2088 w 2088"/>
                  <a:gd name="T9" fmla="*/ 513 h 891"/>
                  <a:gd name="T10" fmla="*/ 2072 w 2088"/>
                  <a:gd name="T11" fmla="*/ 881 h 891"/>
                  <a:gd name="T12" fmla="*/ 1771 w 2088"/>
                  <a:gd name="T13" fmla="*/ 891 h 891"/>
                  <a:gd name="T14" fmla="*/ 110 w 2088"/>
                  <a:gd name="T15" fmla="*/ 891 h 891"/>
                  <a:gd name="T16" fmla="*/ 6 w 2088"/>
                  <a:gd name="T17" fmla="*/ 792 h 891"/>
                  <a:gd name="T18" fmla="*/ 8 w 2088"/>
                  <a:gd name="T19" fmla="*/ 13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11" name="Rectangle 1231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0912" name="Rectangle 1232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0913" name="Rectangle 1233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00914" name="Group 1234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200915" name="Oval 123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0916" name="Freeform 123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0917" name="Freeform 1237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1728 w 1728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18" name="Freeform 1238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1762 w 176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0919" name="Group 1239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200920" name="Oval 124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0921" name="Freeform 124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0922" name="Freeform 1242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31 h 31"/>
                  <a:gd name="T2" fmla="*/ 16 w 16"/>
                  <a:gd name="T3" fmla="*/ 0 h 31"/>
                  <a:gd name="T4" fmla="*/ 0 w 16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23" name="Freeform 1243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14 w 214"/>
                  <a:gd name="T1" fmla="*/ 528 h 528"/>
                  <a:gd name="T2" fmla="*/ 214 w 214"/>
                  <a:gd name="T3" fmla="*/ 0 h 528"/>
                  <a:gd name="T4" fmla="*/ 0 w 214"/>
                  <a:gd name="T5" fmla="*/ 2 h 528"/>
                  <a:gd name="T6" fmla="*/ 0 w 214"/>
                  <a:gd name="T7" fmla="*/ 527 h 528"/>
                  <a:gd name="T8" fmla="*/ 214 w 214"/>
                  <a:gd name="T9" fmla="*/ 52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24" name="Freeform 1244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25" name="Rectangle 1245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0926" name="Freeform 1246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27" name="Rectangle 1247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89052" name="Group 636"/>
          <p:cNvGrpSpPr>
            <a:grpSpLocks/>
          </p:cNvGrpSpPr>
          <p:nvPr/>
        </p:nvGrpSpPr>
        <p:grpSpPr bwMode="auto">
          <a:xfrm>
            <a:off x="609600" y="6121400"/>
            <a:ext cx="381000" cy="457200"/>
            <a:chOff x="2304" y="2928"/>
            <a:chExt cx="399" cy="432"/>
          </a:xfrm>
        </p:grpSpPr>
        <p:grpSp>
          <p:nvGrpSpPr>
            <p:cNvPr id="189053" name="Group 637"/>
            <p:cNvGrpSpPr>
              <a:grpSpLocks/>
            </p:cNvGrpSpPr>
            <p:nvPr/>
          </p:nvGrpSpPr>
          <p:grpSpPr bwMode="auto">
            <a:xfrm>
              <a:off x="2304" y="3216"/>
              <a:ext cx="336" cy="144"/>
              <a:chOff x="1792" y="4000"/>
              <a:chExt cx="352" cy="160"/>
            </a:xfrm>
          </p:grpSpPr>
          <p:sp>
            <p:nvSpPr>
              <p:cNvPr id="189054" name="Oval 638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055" name="Oval 639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056" name="Oval 640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9057" name="Freeform 641"/>
            <p:cNvSpPr>
              <a:spLocks/>
            </p:cNvSpPr>
            <p:nvPr/>
          </p:nvSpPr>
          <p:spPr bwMode="auto">
            <a:xfrm>
              <a:off x="2472" y="2928"/>
              <a:ext cx="231" cy="318"/>
            </a:xfrm>
            <a:custGeom>
              <a:avLst/>
              <a:gdLst>
                <a:gd name="T0" fmla="*/ 0 w 454"/>
                <a:gd name="T1" fmla="*/ 318 h 544"/>
                <a:gd name="T2" fmla="*/ 454 w 454"/>
                <a:gd name="T3" fmla="*/ 318 h 544"/>
                <a:gd name="T4" fmla="*/ 0 w 454"/>
                <a:gd name="T5" fmla="*/ 0 h 544"/>
                <a:gd name="T6" fmla="*/ 0 w 454"/>
                <a:gd name="T7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9071" name="Freeform 655"/>
          <p:cNvSpPr>
            <a:spLocks/>
          </p:cNvSpPr>
          <p:nvPr/>
        </p:nvSpPr>
        <p:spPr bwMode="auto">
          <a:xfrm>
            <a:off x="3848100" y="5816600"/>
            <a:ext cx="4203700" cy="1588"/>
          </a:xfrm>
          <a:custGeom>
            <a:avLst/>
            <a:gdLst>
              <a:gd name="T0" fmla="*/ 0 w 2648"/>
              <a:gd name="T1" fmla="*/ 0 h 1"/>
              <a:gd name="T2" fmla="*/ 2648 w 264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48" h="1">
                <a:moveTo>
                  <a:pt x="0" y="0"/>
                </a:moveTo>
                <a:lnTo>
                  <a:pt x="2648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9079" name="Freeform 663"/>
          <p:cNvSpPr>
            <a:spLocks/>
          </p:cNvSpPr>
          <p:nvPr/>
        </p:nvSpPr>
        <p:spPr bwMode="auto">
          <a:xfrm>
            <a:off x="4927600" y="5816600"/>
            <a:ext cx="3924300" cy="25400"/>
          </a:xfrm>
          <a:custGeom>
            <a:avLst/>
            <a:gdLst>
              <a:gd name="T0" fmla="*/ 0 w 2472"/>
              <a:gd name="T1" fmla="*/ 0 h 16"/>
              <a:gd name="T2" fmla="*/ 2472 w 2472"/>
              <a:gd name="T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72" h="16">
                <a:moveTo>
                  <a:pt x="0" y="0"/>
                </a:moveTo>
                <a:lnTo>
                  <a:pt x="2472" y="16"/>
                </a:lnTo>
              </a:path>
            </a:pathLst>
          </a:custGeom>
          <a:noFill/>
          <a:ln w="28575" cmpd="sng">
            <a:solidFill>
              <a:srgbClr val="0099FF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0928" name="Text Box 1248"/>
          <p:cNvSpPr txBox="1">
            <a:spLocks noChangeArrowheads="1"/>
          </p:cNvSpPr>
          <p:nvPr/>
        </p:nvSpPr>
        <p:spPr bwMode="auto">
          <a:xfrm>
            <a:off x="4660900" y="1752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</a:p>
        </p:txBody>
      </p:sp>
      <p:sp>
        <p:nvSpPr>
          <p:cNvPr id="200929" name="Text Box 1249"/>
          <p:cNvSpPr txBox="1">
            <a:spLocks noChangeArrowheads="1"/>
          </p:cNvSpPr>
          <p:nvPr/>
        </p:nvSpPr>
        <p:spPr bwMode="auto">
          <a:xfrm>
            <a:off x="6176963" y="1057275"/>
            <a:ext cx="595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6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t,</a:t>
            </a: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endParaRPr lang="ru-RU" altLang="ru-RU" sz="2400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0930" name="Text Box 1250"/>
          <p:cNvSpPr txBox="1">
            <a:spLocks noChangeArrowheads="1"/>
          </p:cNvSpPr>
          <p:nvPr/>
        </p:nvSpPr>
        <p:spPr bwMode="auto">
          <a:xfrm>
            <a:off x="4419600" y="863600"/>
            <a:ext cx="949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6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</a:t>
            </a:r>
            <a:r>
              <a:rPr lang="en-US" altLang="ru-RU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</a:t>
            </a:r>
            <a:r>
              <a:rPr lang="en-US" altLang="ru-RU" sz="5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м</a:t>
            </a:r>
            <a:endParaRPr lang="ru-RU" altLang="ru-RU" sz="5400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0931" name="Text Box 1251"/>
          <p:cNvSpPr txBox="1">
            <a:spLocks noChangeArrowheads="1"/>
          </p:cNvSpPr>
          <p:nvPr/>
        </p:nvSpPr>
        <p:spPr bwMode="auto">
          <a:xfrm>
            <a:off x="6337300" y="1752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endParaRPr lang="ru-RU" alt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0932" name="Text Box 1252"/>
          <p:cNvSpPr txBox="1">
            <a:spLocks noChangeArrowheads="1"/>
          </p:cNvSpPr>
          <p:nvPr/>
        </p:nvSpPr>
        <p:spPr bwMode="auto">
          <a:xfrm>
            <a:off x="4584700" y="2286000"/>
            <a:ext cx="1125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x+150 </a:t>
            </a:r>
            <a:endParaRPr lang="ru-RU" alt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0933" name="Text Box 1253"/>
          <p:cNvSpPr txBox="1">
            <a:spLocks noChangeArrowheads="1"/>
          </p:cNvSpPr>
          <p:nvPr/>
        </p:nvSpPr>
        <p:spPr bwMode="auto">
          <a:xfrm>
            <a:off x="6108700" y="2286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15</a:t>
            </a:r>
            <a:endParaRPr lang="ru-RU" alt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0934" name="Freeform 1254"/>
          <p:cNvSpPr>
            <a:spLocks/>
          </p:cNvSpPr>
          <p:nvPr/>
        </p:nvSpPr>
        <p:spPr bwMode="auto">
          <a:xfrm>
            <a:off x="4267200" y="1828800"/>
            <a:ext cx="7938" cy="800100"/>
          </a:xfrm>
          <a:custGeom>
            <a:avLst/>
            <a:gdLst>
              <a:gd name="T0" fmla="*/ 5 w 5"/>
              <a:gd name="T1" fmla="*/ 0 h 504"/>
              <a:gd name="T2" fmla="*/ 0 w 5"/>
              <a:gd name="T3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" h="504">
                <a:moveTo>
                  <a:pt x="5" y="0"/>
                </a:moveTo>
                <a:lnTo>
                  <a:pt x="0" y="50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0935" name="Freeform 1255"/>
          <p:cNvSpPr>
            <a:spLocks/>
          </p:cNvSpPr>
          <p:nvPr/>
        </p:nvSpPr>
        <p:spPr bwMode="auto">
          <a:xfrm>
            <a:off x="7023100" y="1828800"/>
            <a:ext cx="4763" cy="825500"/>
          </a:xfrm>
          <a:custGeom>
            <a:avLst/>
            <a:gdLst>
              <a:gd name="T0" fmla="*/ 3 w 3"/>
              <a:gd name="T1" fmla="*/ 0 h 520"/>
              <a:gd name="T2" fmla="*/ 0 w 3"/>
              <a:gd name="T3" fmla="*/ 520 h 5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520">
                <a:moveTo>
                  <a:pt x="3" y="0"/>
                </a:moveTo>
                <a:lnTo>
                  <a:pt x="0" y="52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0953" name="Text Box 1273"/>
          <p:cNvSpPr txBox="1">
            <a:spLocks noChangeArrowheads="1"/>
          </p:cNvSpPr>
          <p:nvPr/>
        </p:nvSpPr>
        <p:spPr bwMode="auto">
          <a:xfrm>
            <a:off x="381000" y="1219200"/>
            <a:ext cx="3062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0"/>
              <a:t>Пусть х м длина поезда.</a:t>
            </a:r>
          </a:p>
        </p:txBody>
      </p:sp>
      <p:grpSp>
        <p:nvGrpSpPr>
          <p:cNvPr id="189058" name="Group 642"/>
          <p:cNvGrpSpPr>
            <a:grpSpLocks/>
          </p:cNvGrpSpPr>
          <p:nvPr/>
        </p:nvGrpSpPr>
        <p:grpSpPr bwMode="auto">
          <a:xfrm>
            <a:off x="4991100" y="6365875"/>
            <a:ext cx="3886200" cy="415925"/>
            <a:chOff x="-8" y="2448"/>
            <a:chExt cx="5813" cy="1503"/>
          </a:xfrm>
        </p:grpSpPr>
        <p:sp>
          <p:nvSpPr>
            <p:cNvPr id="189059" name="Freeform 643"/>
            <p:cNvSpPr>
              <a:spLocks/>
            </p:cNvSpPr>
            <p:nvPr/>
          </p:nvSpPr>
          <p:spPr bwMode="auto">
            <a:xfrm>
              <a:off x="-8" y="2448"/>
              <a:ext cx="163" cy="1453"/>
            </a:xfrm>
            <a:custGeom>
              <a:avLst/>
              <a:gdLst>
                <a:gd name="T0" fmla="*/ 0 w 163"/>
                <a:gd name="T1" fmla="*/ 1448 h 1453"/>
                <a:gd name="T2" fmla="*/ 0 w 163"/>
                <a:gd name="T3" fmla="*/ 8 h 1453"/>
                <a:gd name="T4" fmla="*/ 54 w 163"/>
                <a:gd name="T5" fmla="*/ 0 h 1453"/>
                <a:gd name="T6" fmla="*/ 163 w 163"/>
                <a:gd name="T7" fmla="*/ 1453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453">
                  <a:moveTo>
                    <a:pt x="0" y="1448"/>
                  </a:moveTo>
                  <a:lnTo>
                    <a:pt x="0" y="8"/>
                  </a:lnTo>
                  <a:lnTo>
                    <a:pt x="54" y="0"/>
                  </a:lnTo>
                  <a:lnTo>
                    <a:pt x="163" y="1453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>
                  <a:alpha val="46001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060" name="Freeform 644"/>
            <p:cNvSpPr>
              <a:spLocks/>
            </p:cNvSpPr>
            <p:nvPr/>
          </p:nvSpPr>
          <p:spPr bwMode="auto">
            <a:xfrm>
              <a:off x="768" y="2448"/>
              <a:ext cx="311" cy="1455"/>
            </a:xfrm>
            <a:custGeom>
              <a:avLst/>
              <a:gdLst>
                <a:gd name="T0" fmla="*/ 0 w 311"/>
                <a:gd name="T1" fmla="*/ 1455 h 1455"/>
                <a:gd name="T2" fmla="*/ 89 w 311"/>
                <a:gd name="T3" fmla="*/ 19 h 1455"/>
                <a:gd name="T4" fmla="*/ 202 w 311"/>
                <a:gd name="T5" fmla="*/ 0 h 1455"/>
                <a:gd name="T6" fmla="*/ 311 w 311"/>
                <a:gd name="T7" fmla="*/ 1453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1" h="1455">
                  <a:moveTo>
                    <a:pt x="0" y="1455"/>
                  </a:moveTo>
                  <a:lnTo>
                    <a:pt x="89" y="19"/>
                  </a:lnTo>
                  <a:lnTo>
                    <a:pt x="202" y="0"/>
                  </a:lnTo>
                  <a:lnTo>
                    <a:pt x="311" y="1453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>
                  <a:alpha val="46001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061" name="Freeform 645"/>
            <p:cNvSpPr>
              <a:spLocks/>
            </p:cNvSpPr>
            <p:nvPr/>
          </p:nvSpPr>
          <p:spPr bwMode="auto">
            <a:xfrm>
              <a:off x="1728" y="2496"/>
              <a:ext cx="311" cy="1455"/>
            </a:xfrm>
            <a:custGeom>
              <a:avLst/>
              <a:gdLst>
                <a:gd name="T0" fmla="*/ 0 w 311"/>
                <a:gd name="T1" fmla="*/ 1455 h 1455"/>
                <a:gd name="T2" fmla="*/ 89 w 311"/>
                <a:gd name="T3" fmla="*/ 19 h 1455"/>
                <a:gd name="T4" fmla="*/ 202 w 311"/>
                <a:gd name="T5" fmla="*/ 0 h 1455"/>
                <a:gd name="T6" fmla="*/ 311 w 311"/>
                <a:gd name="T7" fmla="*/ 1453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1" h="1455">
                  <a:moveTo>
                    <a:pt x="0" y="1455"/>
                  </a:moveTo>
                  <a:lnTo>
                    <a:pt x="89" y="19"/>
                  </a:lnTo>
                  <a:lnTo>
                    <a:pt x="202" y="0"/>
                  </a:lnTo>
                  <a:lnTo>
                    <a:pt x="311" y="1453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>
                  <a:alpha val="46001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062" name="Freeform 646"/>
            <p:cNvSpPr>
              <a:spLocks/>
            </p:cNvSpPr>
            <p:nvPr/>
          </p:nvSpPr>
          <p:spPr bwMode="auto">
            <a:xfrm>
              <a:off x="3600" y="2448"/>
              <a:ext cx="311" cy="1455"/>
            </a:xfrm>
            <a:custGeom>
              <a:avLst/>
              <a:gdLst>
                <a:gd name="T0" fmla="*/ 0 w 311"/>
                <a:gd name="T1" fmla="*/ 1455 h 1455"/>
                <a:gd name="T2" fmla="*/ 89 w 311"/>
                <a:gd name="T3" fmla="*/ 19 h 1455"/>
                <a:gd name="T4" fmla="*/ 202 w 311"/>
                <a:gd name="T5" fmla="*/ 0 h 1455"/>
                <a:gd name="T6" fmla="*/ 311 w 311"/>
                <a:gd name="T7" fmla="*/ 1453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1" h="1455">
                  <a:moveTo>
                    <a:pt x="0" y="1455"/>
                  </a:moveTo>
                  <a:lnTo>
                    <a:pt x="89" y="19"/>
                  </a:lnTo>
                  <a:lnTo>
                    <a:pt x="202" y="0"/>
                  </a:lnTo>
                  <a:lnTo>
                    <a:pt x="311" y="1453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>
                  <a:alpha val="46001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063" name="Freeform 647"/>
            <p:cNvSpPr>
              <a:spLocks/>
            </p:cNvSpPr>
            <p:nvPr/>
          </p:nvSpPr>
          <p:spPr bwMode="auto">
            <a:xfrm>
              <a:off x="4608" y="2448"/>
              <a:ext cx="311" cy="1455"/>
            </a:xfrm>
            <a:custGeom>
              <a:avLst/>
              <a:gdLst>
                <a:gd name="T0" fmla="*/ 0 w 311"/>
                <a:gd name="T1" fmla="*/ 1455 h 1455"/>
                <a:gd name="T2" fmla="*/ 89 w 311"/>
                <a:gd name="T3" fmla="*/ 19 h 1455"/>
                <a:gd name="T4" fmla="*/ 202 w 311"/>
                <a:gd name="T5" fmla="*/ 0 h 1455"/>
                <a:gd name="T6" fmla="*/ 311 w 311"/>
                <a:gd name="T7" fmla="*/ 1453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1" h="1455">
                  <a:moveTo>
                    <a:pt x="0" y="1455"/>
                  </a:moveTo>
                  <a:lnTo>
                    <a:pt x="89" y="19"/>
                  </a:lnTo>
                  <a:lnTo>
                    <a:pt x="202" y="0"/>
                  </a:lnTo>
                  <a:lnTo>
                    <a:pt x="311" y="1453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>
                  <a:alpha val="46001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064" name="Freeform 648"/>
            <p:cNvSpPr>
              <a:spLocks/>
            </p:cNvSpPr>
            <p:nvPr/>
          </p:nvSpPr>
          <p:spPr bwMode="auto">
            <a:xfrm>
              <a:off x="5604" y="2467"/>
              <a:ext cx="201" cy="1436"/>
            </a:xfrm>
            <a:custGeom>
              <a:avLst/>
              <a:gdLst>
                <a:gd name="T0" fmla="*/ 0 w 201"/>
                <a:gd name="T1" fmla="*/ 1436 h 1436"/>
                <a:gd name="T2" fmla="*/ 89 w 201"/>
                <a:gd name="T3" fmla="*/ 0 h 1436"/>
                <a:gd name="T4" fmla="*/ 201 w 201"/>
                <a:gd name="T5" fmla="*/ 19 h 1436"/>
                <a:gd name="T6" fmla="*/ 201 w 201"/>
                <a:gd name="T7" fmla="*/ 1429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1436">
                  <a:moveTo>
                    <a:pt x="0" y="1436"/>
                  </a:moveTo>
                  <a:lnTo>
                    <a:pt x="89" y="0"/>
                  </a:lnTo>
                  <a:lnTo>
                    <a:pt x="201" y="19"/>
                  </a:lnTo>
                  <a:lnTo>
                    <a:pt x="201" y="1429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>
                  <a:alpha val="46001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9066" name="Freeform 650" descr="Светлый вертикальный"/>
          <p:cNvSpPr>
            <a:spLocks/>
          </p:cNvSpPr>
          <p:nvPr/>
        </p:nvSpPr>
        <p:spPr bwMode="auto">
          <a:xfrm>
            <a:off x="4994275" y="6248400"/>
            <a:ext cx="3883025" cy="228600"/>
          </a:xfrm>
          <a:custGeom>
            <a:avLst/>
            <a:gdLst>
              <a:gd name="T0" fmla="*/ 0 w 5808"/>
              <a:gd name="T1" fmla="*/ 48 h 192"/>
              <a:gd name="T2" fmla="*/ 5808 w 5808"/>
              <a:gd name="T3" fmla="*/ 0 h 192"/>
              <a:gd name="T4" fmla="*/ 5808 w 5808"/>
              <a:gd name="T5" fmla="*/ 192 h 192"/>
              <a:gd name="T6" fmla="*/ 0 w 5808"/>
              <a:gd name="T7" fmla="*/ 192 h 192"/>
              <a:gd name="T8" fmla="*/ 0 w 5808"/>
              <a:gd name="T9" fmla="*/ 4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8" h="192">
                <a:moveTo>
                  <a:pt x="0" y="48"/>
                </a:moveTo>
                <a:lnTo>
                  <a:pt x="5808" y="0"/>
                </a:lnTo>
                <a:lnTo>
                  <a:pt x="5808" y="192"/>
                </a:lnTo>
                <a:lnTo>
                  <a:pt x="0" y="192"/>
                </a:lnTo>
                <a:lnTo>
                  <a:pt x="0" y="48"/>
                </a:lnTo>
                <a:close/>
              </a:path>
            </a:pathLst>
          </a:custGeom>
          <a:pattFill prst="ltVert">
            <a:fgClr>
              <a:schemeClr val="tx2"/>
            </a:fgClr>
            <a:bgClr>
              <a:schemeClr val="bg1"/>
            </a:bgClr>
          </a:pattFill>
          <a:ln w="38100" cmpd="sng">
            <a:solidFill>
              <a:srgbClr val="000000">
                <a:alpha val="46001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00959" name="Group 1279"/>
          <p:cNvGrpSpPr>
            <a:grpSpLocks/>
          </p:cNvGrpSpPr>
          <p:nvPr/>
        </p:nvGrpSpPr>
        <p:grpSpPr bwMode="auto">
          <a:xfrm>
            <a:off x="1295400" y="4559300"/>
            <a:ext cx="5040313" cy="519113"/>
            <a:chOff x="816" y="2904"/>
            <a:chExt cx="3175" cy="327"/>
          </a:xfrm>
        </p:grpSpPr>
        <p:sp>
          <p:nvSpPr>
            <p:cNvPr id="200955" name="AutoShape 1275"/>
            <p:cNvSpPr>
              <a:spLocks noChangeArrowheads="1"/>
            </p:cNvSpPr>
            <p:nvPr/>
          </p:nvSpPr>
          <p:spPr bwMode="auto">
            <a:xfrm>
              <a:off x="816" y="2976"/>
              <a:ext cx="3168" cy="248"/>
            </a:xfrm>
            <a:prstGeom prst="wedgeRectCallout">
              <a:avLst>
                <a:gd name="adj1" fmla="val 40153"/>
                <a:gd name="adj2" fmla="val 164921"/>
              </a:avLst>
            </a:prstGeom>
            <a:gradFill rotWithShape="1">
              <a:gsLst>
                <a:gs pos="0">
                  <a:srgbClr val="66FFFF">
                    <a:alpha val="95000"/>
                  </a:srgbClr>
                </a:gs>
                <a:gs pos="50000">
                  <a:srgbClr val="C9FFE4">
                    <a:alpha val="95000"/>
                  </a:srgbClr>
                </a:gs>
                <a:gs pos="100000">
                  <a:srgbClr val="66FFFF">
                    <a:alpha val="95000"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altLang="ru-RU" sz="1800" b="0"/>
                <a:t>х (м) – это расстояние прошел поезд за 6 с </a:t>
              </a:r>
              <a:endParaRPr lang="ru-RU" altLang="ru-RU" sz="3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200956" name="Group 1276"/>
            <p:cNvGrpSpPr>
              <a:grpSpLocks/>
            </p:cNvGrpSpPr>
            <p:nvPr/>
          </p:nvGrpSpPr>
          <p:grpSpPr bwMode="auto">
            <a:xfrm>
              <a:off x="3752" y="2904"/>
              <a:ext cx="239" cy="327"/>
              <a:chOff x="4792" y="2064"/>
              <a:chExt cx="239" cy="327"/>
            </a:xfrm>
          </p:grpSpPr>
          <p:sp>
            <p:nvSpPr>
              <p:cNvPr id="200957" name="AutoShape 1277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0958" name="Text Box 1278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itchFamily="18" charset="2"/>
                  </a:rPr>
                  <a:t></a:t>
                </a:r>
              </a:p>
            </p:txBody>
          </p:sp>
        </p:grpSp>
      </p:grpSp>
      <p:grpSp>
        <p:nvGrpSpPr>
          <p:cNvPr id="200965" name="Group 1285"/>
          <p:cNvGrpSpPr>
            <a:grpSpLocks/>
          </p:cNvGrpSpPr>
          <p:nvPr/>
        </p:nvGrpSpPr>
        <p:grpSpPr bwMode="auto">
          <a:xfrm>
            <a:off x="533400" y="4953000"/>
            <a:ext cx="4038600" cy="519113"/>
            <a:chOff x="336" y="3120"/>
            <a:chExt cx="2544" cy="327"/>
          </a:xfrm>
        </p:grpSpPr>
        <p:sp>
          <p:nvSpPr>
            <p:cNvPr id="200961" name="AutoShape 1281"/>
            <p:cNvSpPr>
              <a:spLocks noChangeArrowheads="1"/>
            </p:cNvSpPr>
            <p:nvPr/>
          </p:nvSpPr>
          <p:spPr bwMode="auto">
            <a:xfrm>
              <a:off x="336" y="3208"/>
              <a:ext cx="2544" cy="224"/>
            </a:xfrm>
            <a:prstGeom prst="wedgeRectCallout">
              <a:avLst>
                <a:gd name="adj1" fmla="val 50630"/>
                <a:gd name="adj2" fmla="val 155806"/>
              </a:avLst>
            </a:prstGeom>
            <a:gradFill rotWithShape="1">
              <a:gsLst>
                <a:gs pos="0">
                  <a:srgbClr val="66FFFF">
                    <a:alpha val="95000"/>
                  </a:srgbClr>
                </a:gs>
                <a:gs pos="50000">
                  <a:srgbClr val="C9FFE4">
                    <a:alpha val="95000"/>
                  </a:srgbClr>
                </a:gs>
                <a:gs pos="100000">
                  <a:srgbClr val="66FFFF">
                    <a:alpha val="95000"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altLang="ru-RU" sz="1800" b="0"/>
                <a:t>х+150  (м) прошел поезд за 15 с </a:t>
              </a:r>
              <a:endParaRPr lang="ru-RU" altLang="ru-RU" sz="3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200962" name="Group 1282"/>
            <p:cNvGrpSpPr>
              <a:grpSpLocks/>
            </p:cNvGrpSpPr>
            <p:nvPr/>
          </p:nvGrpSpPr>
          <p:grpSpPr bwMode="auto">
            <a:xfrm>
              <a:off x="2640" y="3120"/>
              <a:ext cx="239" cy="327"/>
              <a:chOff x="4792" y="2064"/>
              <a:chExt cx="239" cy="327"/>
            </a:xfrm>
          </p:grpSpPr>
          <p:sp>
            <p:nvSpPr>
              <p:cNvPr id="200963" name="AutoShape 1283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0964" name="Text Box 1284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itchFamily="18" charset="2"/>
                  </a:rPr>
                  <a:t></a:t>
                </a:r>
              </a:p>
            </p:txBody>
          </p:sp>
        </p:grpSp>
      </p:grpSp>
      <p:sp>
        <p:nvSpPr>
          <p:cNvPr id="1259" name="Заголовок 1"/>
          <p:cNvSpPr txBox="1">
            <a:spLocks/>
          </p:cNvSpPr>
          <p:nvPr/>
        </p:nvSpPr>
        <p:spPr>
          <a:xfrm>
            <a:off x="0" y="2456"/>
            <a:ext cx="9144000" cy="237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</a:rPr>
              <a:t>Задачи на </a:t>
            </a:r>
            <a:r>
              <a:rPr lang="ru-RU" sz="1600" b="1" dirty="0" smtClean="0">
                <a:solidFill>
                  <a:srgbClr val="002060"/>
                </a:solidFill>
              </a:rPr>
              <a:t>движение по прямой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19219 1.11111E-6 L -0.48177 0.00231 L -0.57205 0.0041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89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1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8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9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9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9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9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9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9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9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9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0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0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0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0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0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0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0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0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0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0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0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0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0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0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89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89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9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88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89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0.00347 L -0.40139 0.00532 L -0.92066 0.01389 " pathEditMode="relative" rAng="0" ptsTypes="AAA">
                                      <p:cBhvr>
                                        <p:cTn id="81" dur="5000" fill="hold"/>
                                        <p:tgtEl>
                                          <p:spTgt spid="188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18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0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0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0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0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0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18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0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0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0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0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0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0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0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0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20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0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0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0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20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09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 nodeType="clickPar">
                      <p:stCondLst>
                        <p:cond delay="0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00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95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00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0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965"/>
                  </p:tgtEl>
                </p:cond>
              </p:nextCondLst>
            </p:seq>
          </p:childTnLst>
        </p:cTn>
      </p:par>
    </p:tnLst>
    <p:bldLst>
      <p:bldP spid="188429" grpId="0" animBg="1"/>
      <p:bldP spid="189070" grpId="0"/>
      <p:bldP spid="189072" grpId="0"/>
      <p:bldP spid="189077" grpId="0"/>
      <p:bldP spid="189077" grpId="1"/>
      <p:bldP spid="189078" grpId="0" animBg="1"/>
      <p:bldP spid="189071" grpId="0" animBg="1"/>
      <p:bldP spid="189071" grpId="1" animBg="1"/>
      <p:bldP spid="189079" grpId="0" animBg="1"/>
      <p:bldP spid="200928" grpId="0"/>
      <p:bldP spid="200929" grpId="0"/>
      <p:bldP spid="200930" grpId="0"/>
      <p:bldP spid="200931" grpId="0"/>
      <p:bldP spid="200932" grpId="0"/>
      <p:bldP spid="200933" grpId="0"/>
      <p:bldP spid="200934" grpId="0" animBg="1"/>
      <p:bldP spid="200935" grpId="0" animBg="1"/>
      <p:bldP spid="2009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reeform 2"/>
          <p:cNvSpPr>
            <a:spLocks/>
          </p:cNvSpPr>
          <p:nvPr/>
        </p:nvSpPr>
        <p:spPr bwMode="auto">
          <a:xfrm>
            <a:off x="0" y="5308600"/>
            <a:ext cx="9258300" cy="800100"/>
          </a:xfrm>
          <a:custGeom>
            <a:avLst/>
            <a:gdLst>
              <a:gd name="T0" fmla="*/ 0 w 5832"/>
              <a:gd name="T1" fmla="*/ 504 h 504"/>
              <a:gd name="T2" fmla="*/ 3296 w 5832"/>
              <a:gd name="T3" fmla="*/ 488 h 504"/>
              <a:gd name="T4" fmla="*/ 5832 w 5832"/>
              <a:gd name="T5" fmla="*/ 144 h 504"/>
              <a:gd name="T6" fmla="*/ 5816 w 5832"/>
              <a:gd name="T7" fmla="*/ 0 h 504"/>
              <a:gd name="T8" fmla="*/ 3288 w 5832"/>
              <a:gd name="T9" fmla="*/ 352 h 504"/>
              <a:gd name="T10" fmla="*/ 0 w 5832"/>
              <a:gd name="T11" fmla="*/ 36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32" h="504">
                <a:moveTo>
                  <a:pt x="0" y="504"/>
                </a:moveTo>
                <a:lnTo>
                  <a:pt x="3296" y="488"/>
                </a:lnTo>
                <a:lnTo>
                  <a:pt x="5832" y="144"/>
                </a:lnTo>
                <a:lnTo>
                  <a:pt x="5816" y="0"/>
                </a:lnTo>
                <a:lnTo>
                  <a:pt x="3288" y="352"/>
                </a:lnTo>
                <a:lnTo>
                  <a:pt x="0" y="360"/>
                </a:lnTo>
              </a:path>
            </a:pathLst>
          </a:custGeom>
          <a:gradFill rotWithShape="1">
            <a:gsLst>
              <a:gs pos="0">
                <a:srgbClr val="777777"/>
              </a:gs>
              <a:gs pos="50000">
                <a:srgbClr val="BAB870"/>
              </a:gs>
              <a:gs pos="100000">
                <a:srgbClr val="777777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777777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000000"/>
              </a:solidFill>
            </a:endParaRPr>
          </a:p>
        </p:txBody>
      </p:sp>
      <p:sp>
        <p:nvSpPr>
          <p:cNvPr id="171005" name="Text Box 2045"/>
          <p:cNvSpPr txBox="1">
            <a:spLocks noChangeArrowheads="1"/>
          </p:cNvSpPr>
          <p:nvPr/>
        </p:nvSpPr>
        <p:spPr bwMode="auto">
          <a:xfrm>
            <a:off x="228600" y="152400"/>
            <a:ext cx="8915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Путь от поселка до озера идет сначала горизонтально, а затем в гору. Велосипедист, добираясь до озера и обратно, на горизонтальном участке пути ехал со скоростью 12 км/ч, на подъеме – со скоростью 8 км/ч, а на спуске со скоростью 15 км/ч. Путь от поселка до озера у него занял 1 час, а обратный путь – 46 минут. Найдите расстояние от поселка до озера.</a:t>
            </a:r>
          </a:p>
        </p:txBody>
      </p:sp>
      <p:sp>
        <p:nvSpPr>
          <p:cNvPr id="171015" name="Text Box 2055"/>
          <p:cNvSpPr txBox="1">
            <a:spLocks noChangeArrowheads="1"/>
          </p:cNvSpPr>
          <p:nvPr/>
        </p:nvSpPr>
        <p:spPr bwMode="auto">
          <a:xfrm>
            <a:off x="1279525" y="5592763"/>
            <a:ext cx="11588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 км/ч</a:t>
            </a:r>
          </a:p>
        </p:txBody>
      </p:sp>
      <p:sp>
        <p:nvSpPr>
          <p:cNvPr id="171016" name="Text Box 2056"/>
          <p:cNvSpPr txBox="1">
            <a:spLocks noChangeArrowheads="1"/>
          </p:cNvSpPr>
          <p:nvPr/>
        </p:nvSpPr>
        <p:spPr bwMode="auto">
          <a:xfrm rot="-330025">
            <a:off x="6324600" y="5334000"/>
            <a:ext cx="10033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 км/ч</a:t>
            </a:r>
          </a:p>
        </p:txBody>
      </p:sp>
      <p:sp>
        <p:nvSpPr>
          <p:cNvPr id="171017" name="Text Box 2057"/>
          <p:cNvSpPr txBox="1">
            <a:spLocks noChangeArrowheads="1"/>
          </p:cNvSpPr>
          <p:nvPr/>
        </p:nvSpPr>
        <p:spPr bwMode="auto">
          <a:xfrm rot="-330025">
            <a:off x="6172200" y="5338763"/>
            <a:ext cx="11588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 км/ч</a:t>
            </a:r>
          </a:p>
        </p:txBody>
      </p:sp>
      <p:grpSp>
        <p:nvGrpSpPr>
          <p:cNvPr id="171018" name="Group 2058"/>
          <p:cNvGrpSpPr>
            <a:grpSpLocks/>
          </p:cNvGrpSpPr>
          <p:nvPr/>
        </p:nvGrpSpPr>
        <p:grpSpPr bwMode="auto">
          <a:xfrm>
            <a:off x="8077200" y="4724400"/>
            <a:ext cx="825500" cy="760413"/>
            <a:chOff x="1136" y="3304"/>
            <a:chExt cx="520" cy="479"/>
          </a:xfrm>
        </p:grpSpPr>
        <p:grpSp>
          <p:nvGrpSpPr>
            <p:cNvPr id="171019" name="Group 2059"/>
            <p:cNvGrpSpPr>
              <a:grpSpLocks/>
            </p:cNvGrpSpPr>
            <p:nvPr/>
          </p:nvGrpSpPr>
          <p:grpSpPr bwMode="auto">
            <a:xfrm>
              <a:off x="1173" y="3687"/>
              <a:ext cx="207" cy="96"/>
              <a:chOff x="1792" y="4000"/>
              <a:chExt cx="352" cy="160"/>
            </a:xfrm>
          </p:grpSpPr>
          <p:sp>
            <p:nvSpPr>
              <p:cNvPr id="171020" name="Oval 2060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21" name="Oval 2061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22" name="Oval 2062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1023" name="Freeform 2063"/>
            <p:cNvSpPr>
              <a:spLocks/>
            </p:cNvSpPr>
            <p:nvPr/>
          </p:nvSpPr>
          <p:spPr bwMode="auto">
            <a:xfrm>
              <a:off x="1213" y="3360"/>
              <a:ext cx="323" cy="340"/>
            </a:xfrm>
            <a:custGeom>
              <a:avLst/>
              <a:gdLst>
                <a:gd name="T0" fmla="*/ 0 w 419"/>
                <a:gd name="T1" fmla="*/ 254 h 488"/>
                <a:gd name="T2" fmla="*/ 75 w 419"/>
                <a:gd name="T3" fmla="*/ 256 h 488"/>
                <a:gd name="T4" fmla="*/ 72 w 419"/>
                <a:gd name="T5" fmla="*/ 488 h 488"/>
                <a:gd name="T6" fmla="*/ 75 w 419"/>
                <a:gd name="T7" fmla="*/ 256 h 488"/>
                <a:gd name="T8" fmla="*/ 412 w 419"/>
                <a:gd name="T9" fmla="*/ 258 h 488"/>
                <a:gd name="T10" fmla="*/ 369 w 419"/>
                <a:gd name="T11" fmla="*/ 142 h 488"/>
                <a:gd name="T12" fmla="*/ 419 w 419"/>
                <a:gd name="T13" fmla="*/ 0 h 488"/>
                <a:gd name="T14" fmla="*/ 1 w 419"/>
                <a:gd name="T15" fmla="*/ 0 h 488"/>
                <a:gd name="T16" fmla="*/ 3 w 419"/>
                <a:gd name="T17" fmla="*/ 26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488">
                  <a:moveTo>
                    <a:pt x="0" y="254"/>
                  </a:moveTo>
                  <a:lnTo>
                    <a:pt x="75" y="256"/>
                  </a:lnTo>
                  <a:lnTo>
                    <a:pt x="72" y="488"/>
                  </a:lnTo>
                  <a:lnTo>
                    <a:pt x="75" y="256"/>
                  </a:lnTo>
                  <a:lnTo>
                    <a:pt x="412" y="258"/>
                  </a:lnTo>
                  <a:lnTo>
                    <a:pt x="369" y="142"/>
                  </a:lnTo>
                  <a:lnTo>
                    <a:pt x="419" y="0"/>
                  </a:lnTo>
                  <a:lnTo>
                    <a:pt x="1" y="0"/>
                  </a:lnTo>
                  <a:lnTo>
                    <a:pt x="3" y="264"/>
                  </a:lnTo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1024" name="Text Box 2064"/>
            <p:cNvSpPr txBox="1">
              <a:spLocks noChangeArrowheads="1"/>
            </p:cNvSpPr>
            <p:nvPr/>
          </p:nvSpPr>
          <p:spPr bwMode="auto">
            <a:xfrm>
              <a:off x="1136" y="3304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400" b="1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altLang="ru-RU" sz="2400" b="1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1ч</a:t>
              </a:r>
              <a:r>
                <a:rPr lang="en-US" altLang="ru-RU" sz="2400" b="1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ru-RU" altLang="ru-RU" sz="24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71092" name="Group 2132"/>
          <p:cNvGrpSpPr>
            <a:grpSpLocks/>
          </p:cNvGrpSpPr>
          <p:nvPr/>
        </p:nvGrpSpPr>
        <p:grpSpPr bwMode="auto">
          <a:xfrm>
            <a:off x="101600" y="2292350"/>
            <a:ext cx="3556000" cy="1943100"/>
            <a:chOff x="135" y="1444"/>
            <a:chExt cx="2265" cy="1224"/>
          </a:xfrm>
        </p:grpSpPr>
        <p:sp>
          <p:nvSpPr>
            <p:cNvPr id="171052" name="Freeform 2092"/>
            <p:cNvSpPr>
              <a:spLocks/>
            </p:cNvSpPr>
            <p:nvPr/>
          </p:nvSpPr>
          <p:spPr bwMode="auto">
            <a:xfrm>
              <a:off x="146" y="1444"/>
              <a:ext cx="2254" cy="1224"/>
            </a:xfrm>
            <a:custGeom>
              <a:avLst/>
              <a:gdLst>
                <a:gd name="T0" fmla="*/ 0 w 2869"/>
                <a:gd name="T1" fmla="*/ 0 h 1041"/>
                <a:gd name="T2" fmla="*/ 2848 w 2869"/>
                <a:gd name="T3" fmla="*/ 0 h 1041"/>
                <a:gd name="T4" fmla="*/ 2869 w 2869"/>
                <a:gd name="T5" fmla="*/ 1025 h 1041"/>
                <a:gd name="T6" fmla="*/ 0 w 2869"/>
                <a:gd name="T7" fmla="*/ 1041 h 1041"/>
                <a:gd name="T8" fmla="*/ 4 w 2869"/>
                <a:gd name="T9" fmla="*/ 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9" h="1041">
                  <a:moveTo>
                    <a:pt x="0" y="0"/>
                  </a:moveTo>
                  <a:lnTo>
                    <a:pt x="2848" y="0"/>
                  </a:lnTo>
                  <a:lnTo>
                    <a:pt x="2869" y="1025"/>
                  </a:lnTo>
                  <a:lnTo>
                    <a:pt x="0" y="1041"/>
                  </a:lnTo>
                  <a:lnTo>
                    <a:pt x="4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71081" name="Group 2121"/>
            <p:cNvGrpSpPr>
              <a:grpSpLocks/>
            </p:cNvGrpSpPr>
            <p:nvPr/>
          </p:nvGrpSpPr>
          <p:grpSpPr bwMode="auto">
            <a:xfrm>
              <a:off x="144" y="1820"/>
              <a:ext cx="2256" cy="435"/>
              <a:chOff x="144" y="1820"/>
              <a:chExt cx="2585" cy="435"/>
            </a:xfrm>
          </p:grpSpPr>
          <p:sp>
            <p:nvSpPr>
              <p:cNvPr id="171053" name="Freeform 2093"/>
              <p:cNvSpPr>
                <a:spLocks/>
              </p:cNvSpPr>
              <p:nvPr/>
            </p:nvSpPr>
            <p:spPr bwMode="auto">
              <a:xfrm>
                <a:off x="144" y="1820"/>
                <a:ext cx="2584" cy="8"/>
              </a:xfrm>
              <a:custGeom>
                <a:avLst/>
                <a:gdLst>
                  <a:gd name="T0" fmla="*/ 0 w 2672"/>
                  <a:gd name="T1" fmla="*/ 8 h 8"/>
                  <a:gd name="T2" fmla="*/ 2672 w 2672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72" h="8">
                    <a:moveTo>
                      <a:pt x="0" y="8"/>
                    </a:moveTo>
                    <a:lnTo>
                      <a:pt x="267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54" name="Freeform 2094"/>
              <p:cNvSpPr>
                <a:spLocks/>
              </p:cNvSpPr>
              <p:nvPr/>
            </p:nvSpPr>
            <p:spPr bwMode="auto">
              <a:xfrm>
                <a:off x="151" y="2245"/>
                <a:ext cx="2578" cy="10"/>
              </a:xfrm>
              <a:custGeom>
                <a:avLst/>
                <a:gdLst>
                  <a:gd name="T0" fmla="*/ 0 w 2856"/>
                  <a:gd name="T1" fmla="*/ 9 h 9"/>
                  <a:gd name="T2" fmla="*/ 2856 w 2856"/>
                  <a:gd name="T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56" h="9">
                    <a:moveTo>
                      <a:pt x="0" y="9"/>
                    </a:moveTo>
                    <a:lnTo>
                      <a:pt x="285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1055" name="Rectangle 2095"/>
            <p:cNvSpPr>
              <a:spLocks noChangeArrowheads="1"/>
            </p:cNvSpPr>
            <p:nvPr/>
          </p:nvSpPr>
          <p:spPr bwMode="auto">
            <a:xfrm>
              <a:off x="135" y="1960"/>
              <a:ext cx="7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участок</a:t>
              </a:r>
              <a:endParaRPr lang="ru-RU" altLang="ru-RU" b="1" smtClean="0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1056" name="Rectangle 2096"/>
            <p:cNvSpPr>
              <a:spLocks noChangeArrowheads="1"/>
            </p:cNvSpPr>
            <p:nvPr/>
          </p:nvSpPr>
          <p:spPr bwMode="auto">
            <a:xfrm>
              <a:off x="136" y="2380"/>
              <a:ext cx="7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участок</a:t>
              </a:r>
            </a:p>
          </p:txBody>
        </p:sp>
        <p:sp>
          <p:nvSpPr>
            <p:cNvPr id="171058" name="Freeform 2098"/>
            <p:cNvSpPr>
              <a:spLocks/>
            </p:cNvSpPr>
            <p:nvPr/>
          </p:nvSpPr>
          <p:spPr bwMode="auto">
            <a:xfrm>
              <a:off x="833" y="1444"/>
              <a:ext cx="2" cy="1224"/>
            </a:xfrm>
            <a:custGeom>
              <a:avLst/>
              <a:gdLst>
                <a:gd name="T0" fmla="*/ 0 w 2"/>
                <a:gd name="T1" fmla="*/ 0 h 1237"/>
                <a:gd name="T2" fmla="*/ 2 w 2"/>
                <a:gd name="T3" fmla="*/ 1237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237">
                  <a:moveTo>
                    <a:pt x="0" y="0"/>
                  </a:moveTo>
                  <a:lnTo>
                    <a:pt x="2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1059" name="Freeform 2099"/>
            <p:cNvSpPr>
              <a:spLocks/>
            </p:cNvSpPr>
            <p:nvPr/>
          </p:nvSpPr>
          <p:spPr bwMode="auto">
            <a:xfrm>
              <a:off x="1293" y="1444"/>
              <a:ext cx="3" cy="1224"/>
            </a:xfrm>
            <a:custGeom>
              <a:avLst/>
              <a:gdLst>
                <a:gd name="T0" fmla="*/ 0 w 3"/>
                <a:gd name="T1" fmla="*/ 0 h 1237"/>
                <a:gd name="T2" fmla="*/ 3 w 3"/>
                <a:gd name="T3" fmla="*/ 1237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237">
                  <a:moveTo>
                    <a:pt x="0" y="0"/>
                  </a:moveTo>
                  <a:lnTo>
                    <a:pt x="3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1060" name="Freeform 2100"/>
            <p:cNvSpPr>
              <a:spLocks/>
            </p:cNvSpPr>
            <p:nvPr/>
          </p:nvSpPr>
          <p:spPr bwMode="auto">
            <a:xfrm>
              <a:off x="1945" y="1444"/>
              <a:ext cx="14" cy="1212"/>
            </a:xfrm>
            <a:custGeom>
              <a:avLst/>
              <a:gdLst>
                <a:gd name="T0" fmla="*/ 0 w 14"/>
                <a:gd name="T1" fmla="*/ 0 h 1225"/>
                <a:gd name="T2" fmla="*/ 14 w 14"/>
                <a:gd name="T3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225">
                  <a:moveTo>
                    <a:pt x="0" y="0"/>
                  </a:moveTo>
                  <a:lnTo>
                    <a:pt x="14" y="1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71096" name="Group 2136"/>
          <p:cNvGrpSpPr>
            <a:grpSpLocks/>
          </p:cNvGrpSpPr>
          <p:nvPr/>
        </p:nvGrpSpPr>
        <p:grpSpPr bwMode="auto">
          <a:xfrm>
            <a:off x="1106488" y="2228850"/>
            <a:ext cx="889000" cy="1874838"/>
            <a:chOff x="768" y="1404"/>
            <a:chExt cx="560" cy="1181"/>
          </a:xfrm>
        </p:grpSpPr>
        <p:grpSp>
          <p:nvGrpSpPr>
            <p:cNvPr id="171093" name="Group 2133"/>
            <p:cNvGrpSpPr>
              <a:grpSpLocks/>
            </p:cNvGrpSpPr>
            <p:nvPr/>
          </p:nvGrpSpPr>
          <p:grpSpPr bwMode="auto">
            <a:xfrm>
              <a:off x="768" y="1919"/>
              <a:ext cx="361" cy="666"/>
              <a:chOff x="768" y="1919"/>
              <a:chExt cx="361" cy="666"/>
            </a:xfrm>
          </p:grpSpPr>
          <p:sp>
            <p:nvSpPr>
              <p:cNvPr id="171050" name="Text Box 2090"/>
              <p:cNvSpPr txBox="1">
                <a:spLocks noChangeArrowheads="1"/>
              </p:cNvSpPr>
              <p:nvPr/>
            </p:nvSpPr>
            <p:spPr bwMode="auto">
              <a:xfrm>
                <a:off x="896" y="2316"/>
                <a:ext cx="214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22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y</a:t>
                </a:r>
                <a:endPara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71062" name="Text Box 2102"/>
              <p:cNvSpPr txBox="1">
                <a:spLocks noChangeArrowheads="1"/>
              </p:cNvSpPr>
              <p:nvPr/>
            </p:nvSpPr>
            <p:spPr bwMode="auto">
              <a:xfrm>
                <a:off x="768" y="1919"/>
                <a:ext cx="36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2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 х</a:t>
                </a:r>
              </a:p>
            </p:txBody>
          </p:sp>
        </p:grpSp>
        <p:grpSp>
          <p:nvGrpSpPr>
            <p:cNvPr id="171091" name="Group 2131"/>
            <p:cNvGrpSpPr>
              <a:grpSpLocks/>
            </p:cNvGrpSpPr>
            <p:nvPr/>
          </p:nvGrpSpPr>
          <p:grpSpPr bwMode="auto">
            <a:xfrm>
              <a:off x="792" y="1404"/>
              <a:ext cx="536" cy="404"/>
              <a:chOff x="792" y="1404"/>
              <a:chExt cx="536" cy="404"/>
            </a:xfrm>
          </p:grpSpPr>
          <p:sp>
            <p:nvSpPr>
              <p:cNvPr id="171064" name="Rectangle 2104"/>
              <p:cNvSpPr>
                <a:spLocks noChangeArrowheads="1"/>
              </p:cNvSpPr>
              <p:nvPr/>
            </p:nvSpPr>
            <p:spPr bwMode="auto">
              <a:xfrm>
                <a:off x="792" y="1404"/>
                <a:ext cx="39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3600" b="1" i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S</a:t>
                </a:r>
                <a:r>
                  <a:rPr lang="ru-RU" altLang="ru-RU" sz="3600" b="1" i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,</a:t>
                </a:r>
                <a:endParaRPr lang="ru-RU" altLang="ru-RU" sz="20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71065" name="Rectangle 2105"/>
              <p:cNvSpPr>
                <a:spLocks noChangeArrowheads="1"/>
              </p:cNvSpPr>
              <p:nvPr/>
            </p:nvSpPr>
            <p:spPr bwMode="auto">
              <a:xfrm>
                <a:off x="1014" y="1532"/>
                <a:ext cx="3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км</a:t>
                </a:r>
              </a:p>
            </p:txBody>
          </p:sp>
        </p:grpSp>
      </p:grpSp>
      <p:grpSp>
        <p:nvGrpSpPr>
          <p:cNvPr id="171094" name="Group 2134"/>
          <p:cNvGrpSpPr>
            <a:grpSpLocks/>
          </p:cNvGrpSpPr>
          <p:nvPr/>
        </p:nvGrpSpPr>
        <p:grpSpPr bwMode="auto">
          <a:xfrm>
            <a:off x="1944688" y="2228850"/>
            <a:ext cx="1033462" cy="1901825"/>
            <a:chOff x="1296" y="1404"/>
            <a:chExt cx="651" cy="1198"/>
          </a:xfrm>
        </p:grpSpPr>
        <p:grpSp>
          <p:nvGrpSpPr>
            <p:cNvPr id="171080" name="Group 2120"/>
            <p:cNvGrpSpPr>
              <a:grpSpLocks/>
            </p:cNvGrpSpPr>
            <p:nvPr/>
          </p:nvGrpSpPr>
          <p:grpSpPr bwMode="auto">
            <a:xfrm>
              <a:off x="1296" y="1404"/>
              <a:ext cx="651" cy="404"/>
              <a:chOff x="1392" y="1388"/>
              <a:chExt cx="651" cy="404"/>
            </a:xfrm>
          </p:grpSpPr>
          <p:sp>
            <p:nvSpPr>
              <p:cNvPr id="171070" name="Rectangle 2110"/>
              <p:cNvSpPr>
                <a:spLocks noChangeArrowheads="1"/>
              </p:cNvSpPr>
              <p:nvPr/>
            </p:nvSpPr>
            <p:spPr bwMode="auto">
              <a:xfrm>
                <a:off x="1392" y="1388"/>
                <a:ext cx="31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3600" b="1" i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v,</a:t>
                </a:r>
                <a:endParaRPr lang="ru-RU" altLang="ru-RU" sz="20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71071" name="Rectangle 2111"/>
              <p:cNvSpPr>
                <a:spLocks noChangeArrowheads="1"/>
              </p:cNvSpPr>
              <p:nvPr/>
            </p:nvSpPr>
            <p:spPr bwMode="auto">
              <a:xfrm>
                <a:off x="1592" y="1511"/>
                <a:ext cx="45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км/ч</a:t>
                </a:r>
              </a:p>
            </p:txBody>
          </p:sp>
        </p:grpSp>
        <p:sp>
          <p:nvSpPr>
            <p:cNvPr id="171082" name="Rectangle 2122"/>
            <p:cNvSpPr>
              <a:spLocks noChangeArrowheads="1"/>
            </p:cNvSpPr>
            <p:nvPr/>
          </p:nvSpPr>
          <p:spPr bwMode="auto">
            <a:xfrm>
              <a:off x="1488" y="1920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12</a:t>
              </a:r>
            </a:p>
          </p:txBody>
        </p:sp>
        <p:sp>
          <p:nvSpPr>
            <p:cNvPr id="171084" name="Rectangle 2124"/>
            <p:cNvSpPr>
              <a:spLocks noChangeArrowheads="1"/>
            </p:cNvSpPr>
            <p:nvPr/>
          </p:nvSpPr>
          <p:spPr bwMode="auto">
            <a:xfrm>
              <a:off x="1488" y="235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71095" name="Group 2135"/>
          <p:cNvGrpSpPr>
            <a:grpSpLocks/>
          </p:cNvGrpSpPr>
          <p:nvPr/>
        </p:nvGrpSpPr>
        <p:grpSpPr bwMode="auto">
          <a:xfrm>
            <a:off x="3011488" y="2228850"/>
            <a:ext cx="584200" cy="2006600"/>
            <a:chOff x="1968" y="1404"/>
            <a:chExt cx="368" cy="1264"/>
          </a:xfrm>
        </p:grpSpPr>
        <p:grpSp>
          <p:nvGrpSpPr>
            <p:cNvPr id="171066" name="Group 2106"/>
            <p:cNvGrpSpPr>
              <a:grpSpLocks/>
            </p:cNvGrpSpPr>
            <p:nvPr/>
          </p:nvGrpSpPr>
          <p:grpSpPr bwMode="auto">
            <a:xfrm>
              <a:off x="1968" y="1404"/>
              <a:ext cx="368" cy="404"/>
              <a:chOff x="2608" y="1207"/>
              <a:chExt cx="368" cy="404"/>
            </a:xfrm>
          </p:grpSpPr>
          <p:sp>
            <p:nvSpPr>
              <p:cNvPr id="171067" name="Rectangle 2107"/>
              <p:cNvSpPr>
                <a:spLocks noChangeArrowheads="1"/>
              </p:cNvSpPr>
              <p:nvPr/>
            </p:nvSpPr>
            <p:spPr bwMode="auto">
              <a:xfrm>
                <a:off x="2608" y="1207"/>
                <a:ext cx="23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3600" b="1" i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</a:t>
                </a:r>
                <a:r>
                  <a:rPr lang="en-US" altLang="ru-RU" sz="2000" b="1" i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,</a:t>
                </a:r>
                <a:endParaRPr lang="ru-RU" altLang="ru-RU" sz="20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71068" name="Rectangle 2108"/>
              <p:cNvSpPr>
                <a:spLocks noChangeArrowheads="1"/>
              </p:cNvSpPr>
              <p:nvPr/>
            </p:nvSpPr>
            <p:spPr bwMode="auto">
              <a:xfrm>
                <a:off x="2767" y="1342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ч</a:t>
                </a:r>
              </a:p>
            </p:txBody>
          </p:sp>
        </p:grpSp>
        <p:grpSp>
          <p:nvGrpSpPr>
            <p:cNvPr id="171083" name="Group 2123"/>
            <p:cNvGrpSpPr>
              <a:grpSpLocks/>
            </p:cNvGrpSpPr>
            <p:nvPr/>
          </p:nvGrpSpPr>
          <p:grpSpPr bwMode="auto">
            <a:xfrm>
              <a:off x="2010" y="1805"/>
              <a:ext cx="312" cy="460"/>
              <a:chOff x="2010" y="1805"/>
              <a:chExt cx="312" cy="460"/>
            </a:xfrm>
          </p:grpSpPr>
          <p:sp>
            <p:nvSpPr>
              <p:cNvPr id="171073" name="Text Box 2113"/>
              <p:cNvSpPr txBox="1">
                <a:spLocks noChangeArrowheads="1"/>
              </p:cNvSpPr>
              <p:nvPr/>
            </p:nvSpPr>
            <p:spPr bwMode="auto">
              <a:xfrm>
                <a:off x="2017" y="1805"/>
                <a:ext cx="26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2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х</a:t>
                </a:r>
              </a:p>
            </p:txBody>
          </p:sp>
          <p:sp>
            <p:nvSpPr>
              <p:cNvPr id="171074" name="Freeform 2114"/>
              <p:cNvSpPr>
                <a:spLocks/>
              </p:cNvSpPr>
              <p:nvPr/>
            </p:nvSpPr>
            <p:spPr bwMode="auto">
              <a:xfrm>
                <a:off x="2049" y="2044"/>
                <a:ext cx="248" cy="1"/>
              </a:xfrm>
              <a:custGeom>
                <a:avLst/>
                <a:gdLst>
                  <a:gd name="T0" fmla="*/ 0 w 248"/>
                  <a:gd name="T1" fmla="*/ 0 h 1"/>
                  <a:gd name="T2" fmla="*/ 248 w 248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8" h="1">
                    <a:moveTo>
                      <a:pt x="0" y="0"/>
                    </a:moveTo>
                    <a:lnTo>
                      <a:pt x="24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75" name="Text Box 2115"/>
              <p:cNvSpPr txBox="1">
                <a:spLocks noChangeArrowheads="1"/>
              </p:cNvSpPr>
              <p:nvPr/>
            </p:nvSpPr>
            <p:spPr bwMode="auto">
              <a:xfrm>
                <a:off x="2010" y="1996"/>
                <a:ext cx="31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2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12</a:t>
                </a:r>
              </a:p>
            </p:txBody>
          </p:sp>
        </p:grpSp>
        <p:grpSp>
          <p:nvGrpSpPr>
            <p:cNvPr id="171085" name="Group 2125"/>
            <p:cNvGrpSpPr>
              <a:grpSpLocks/>
            </p:cNvGrpSpPr>
            <p:nvPr/>
          </p:nvGrpSpPr>
          <p:grpSpPr bwMode="auto">
            <a:xfrm>
              <a:off x="2016" y="2208"/>
              <a:ext cx="287" cy="460"/>
              <a:chOff x="2010" y="1805"/>
              <a:chExt cx="287" cy="460"/>
            </a:xfrm>
          </p:grpSpPr>
          <p:sp>
            <p:nvSpPr>
              <p:cNvPr id="171086" name="Text Box 2126"/>
              <p:cNvSpPr txBox="1">
                <a:spLocks noChangeArrowheads="1"/>
              </p:cNvSpPr>
              <p:nvPr/>
            </p:nvSpPr>
            <p:spPr bwMode="auto">
              <a:xfrm>
                <a:off x="2017" y="1805"/>
                <a:ext cx="26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2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у</a:t>
                </a:r>
              </a:p>
            </p:txBody>
          </p:sp>
          <p:sp>
            <p:nvSpPr>
              <p:cNvPr id="171087" name="Freeform 2127"/>
              <p:cNvSpPr>
                <a:spLocks/>
              </p:cNvSpPr>
              <p:nvPr/>
            </p:nvSpPr>
            <p:spPr bwMode="auto">
              <a:xfrm>
                <a:off x="2049" y="2044"/>
                <a:ext cx="248" cy="1"/>
              </a:xfrm>
              <a:custGeom>
                <a:avLst/>
                <a:gdLst>
                  <a:gd name="T0" fmla="*/ 0 w 248"/>
                  <a:gd name="T1" fmla="*/ 0 h 1"/>
                  <a:gd name="T2" fmla="*/ 248 w 248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8" h="1">
                    <a:moveTo>
                      <a:pt x="0" y="0"/>
                    </a:moveTo>
                    <a:lnTo>
                      <a:pt x="24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88" name="Text Box 2128"/>
              <p:cNvSpPr txBox="1">
                <a:spLocks noChangeArrowheads="1"/>
              </p:cNvSpPr>
              <p:nvPr/>
            </p:nvSpPr>
            <p:spPr bwMode="auto">
              <a:xfrm>
                <a:off x="2010" y="1996"/>
                <a:ext cx="26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2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8</a:t>
                </a:r>
              </a:p>
            </p:txBody>
          </p:sp>
        </p:grpSp>
      </p:grpSp>
      <p:sp>
        <p:nvSpPr>
          <p:cNvPr id="171089" name="Rectangle 2129"/>
          <p:cNvSpPr>
            <a:spLocks noChangeArrowheads="1"/>
          </p:cNvSpPr>
          <p:nvPr/>
        </p:nvSpPr>
        <p:spPr bwMode="auto">
          <a:xfrm>
            <a:off x="344488" y="1981200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Путь от поселка до озера </a:t>
            </a:r>
            <a:endParaRPr lang="ru-RU" altLang="ru-RU" b="1" dirty="0" smtClean="0">
              <a:solidFill>
                <a:srgbClr val="C8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1090" name="AutoShape 2130"/>
          <p:cNvSpPr>
            <a:spLocks/>
          </p:cNvSpPr>
          <p:nvPr/>
        </p:nvSpPr>
        <p:spPr bwMode="auto">
          <a:xfrm>
            <a:off x="3646488" y="2946400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000000"/>
              </a:solidFill>
            </a:endParaRPr>
          </a:p>
        </p:txBody>
      </p:sp>
      <p:grpSp>
        <p:nvGrpSpPr>
          <p:cNvPr id="171100" name="Group 2140"/>
          <p:cNvGrpSpPr>
            <a:grpSpLocks/>
          </p:cNvGrpSpPr>
          <p:nvPr/>
        </p:nvGrpSpPr>
        <p:grpSpPr bwMode="auto">
          <a:xfrm>
            <a:off x="2438400" y="5867400"/>
            <a:ext cx="5368925" cy="731838"/>
            <a:chOff x="1536" y="3696"/>
            <a:chExt cx="3382" cy="461"/>
          </a:xfrm>
        </p:grpSpPr>
        <p:sp>
          <p:nvSpPr>
            <p:cNvPr id="171098" name="Text Box 2138"/>
            <p:cNvSpPr txBox="1">
              <a:spLocks noChangeArrowheads="1"/>
            </p:cNvSpPr>
            <p:nvPr/>
          </p:nvSpPr>
          <p:spPr bwMode="auto">
            <a:xfrm>
              <a:off x="4704" y="3696"/>
              <a:ext cx="214" cy="269"/>
            </a:xfrm>
            <a:prstGeom prst="rect">
              <a:avLst/>
            </a:prstGeom>
            <a:gradFill rotWithShape="1">
              <a:gsLst>
                <a:gs pos="0">
                  <a:srgbClr val="9FFFFF"/>
                </a:gs>
                <a:gs pos="100000">
                  <a:srgbClr val="37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99FF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у</a:t>
              </a:r>
            </a:p>
          </p:txBody>
        </p:sp>
        <p:sp>
          <p:nvSpPr>
            <p:cNvPr id="171099" name="Text Box 2139"/>
            <p:cNvSpPr txBox="1">
              <a:spLocks noChangeArrowheads="1"/>
            </p:cNvSpPr>
            <p:nvPr/>
          </p:nvSpPr>
          <p:spPr bwMode="auto">
            <a:xfrm>
              <a:off x="1536" y="3888"/>
              <a:ext cx="214" cy="269"/>
            </a:xfrm>
            <a:prstGeom prst="rect">
              <a:avLst/>
            </a:prstGeom>
            <a:gradFill rotWithShape="1">
              <a:gsLst>
                <a:gs pos="0">
                  <a:srgbClr val="9FFFFF"/>
                </a:gs>
                <a:gs pos="100000">
                  <a:srgbClr val="37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99FF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х</a:t>
              </a:r>
            </a:p>
          </p:txBody>
        </p:sp>
      </p:grpSp>
      <p:grpSp>
        <p:nvGrpSpPr>
          <p:cNvPr id="171101" name="Group 2141"/>
          <p:cNvGrpSpPr>
            <a:grpSpLocks/>
          </p:cNvGrpSpPr>
          <p:nvPr/>
        </p:nvGrpSpPr>
        <p:grpSpPr bwMode="auto">
          <a:xfrm>
            <a:off x="8077200" y="4725988"/>
            <a:ext cx="825500" cy="760412"/>
            <a:chOff x="1136" y="3304"/>
            <a:chExt cx="520" cy="479"/>
          </a:xfrm>
        </p:grpSpPr>
        <p:grpSp>
          <p:nvGrpSpPr>
            <p:cNvPr id="171102" name="Group 2142"/>
            <p:cNvGrpSpPr>
              <a:grpSpLocks/>
            </p:cNvGrpSpPr>
            <p:nvPr/>
          </p:nvGrpSpPr>
          <p:grpSpPr bwMode="auto">
            <a:xfrm>
              <a:off x="1173" y="3687"/>
              <a:ext cx="207" cy="96"/>
              <a:chOff x="1792" y="4000"/>
              <a:chExt cx="352" cy="160"/>
            </a:xfrm>
          </p:grpSpPr>
          <p:sp>
            <p:nvSpPr>
              <p:cNvPr id="171103" name="Oval 2143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04" name="Oval 2144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05" name="Oval 2145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1106" name="Freeform 2146"/>
            <p:cNvSpPr>
              <a:spLocks/>
            </p:cNvSpPr>
            <p:nvPr/>
          </p:nvSpPr>
          <p:spPr bwMode="auto">
            <a:xfrm>
              <a:off x="1213" y="3360"/>
              <a:ext cx="323" cy="340"/>
            </a:xfrm>
            <a:custGeom>
              <a:avLst/>
              <a:gdLst>
                <a:gd name="T0" fmla="*/ 0 w 419"/>
                <a:gd name="T1" fmla="*/ 254 h 488"/>
                <a:gd name="T2" fmla="*/ 75 w 419"/>
                <a:gd name="T3" fmla="*/ 256 h 488"/>
                <a:gd name="T4" fmla="*/ 72 w 419"/>
                <a:gd name="T5" fmla="*/ 488 h 488"/>
                <a:gd name="T6" fmla="*/ 75 w 419"/>
                <a:gd name="T7" fmla="*/ 256 h 488"/>
                <a:gd name="T8" fmla="*/ 412 w 419"/>
                <a:gd name="T9" fmla="*/ 258 h 488"/>
                <a:gd name="T10" fmla="*/ 369 w 419"/>
                <a:gd name="T11" fmla="*/ 142 h 488"/>
                <a:gd name="T12" fmla="*/ 419 w 419"/>
                <a:gd name="T13" fmla="*/ 0 h 488"/>
                <a:gd name="T14" fmla="*/ 1 w 419"/>
                <a:gd name="T15" fmla="*/ 0 h 488"/>
                <a:gd name="T16" fmla="*/ 3 w 419"/>
                <a:gd name="T17" fmla="*/ 26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488">
                  <a:moveTo>
                    <a:pt x="0" y="254"/>
                  </a:moveTo>
                  <a:lnTo>
                    <a:pt x="75" y="256"/>
                  </a:lnTo>
                  <a:lnTo>
                    <a:pt x="72" y="488"/>
                  </a:lnTo>
                  <a:lnTo>
                    <a:pt x="75" y="256"/>
                  </a:lnTo>
                  <a:lnTo>
                    <a:pt x="412" y="258"/>
                  </a:lnTo>
                  <a:lnTo>
                    <a:pt x="369" y="142"/>
                  </a:lnTo>
                  <a:lnTo>
                    <a:pt x="419" y="0"/>
                  </a:lnTo>
                  <a:lnTo>
                    <a:pt x="1" y="0"/>
                  </a:lnTo>
                  <a:lnTo>
                    <a:pt x="3" y="264"/>
                  </a:lnTo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1107" name="Text Box 2147"/>
            <p:cNvSpPr txBox="1">
              <a:spLocks noChangeArrowheads="1"/>
            </p:cNvSpPr>
            <p:nvPr/>
          </p:nvSpPr>
          <p:spPr bwMode="auto">
            <a:xfrm>
              <a:off x="1136" y="3304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400" b="1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altLang="ru-RU" sz="2400" b="1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1ч</a:t>
              </a:r>
              <a:r>
                <a:rPr lang="en-US" altLang="ru-RU" sz="2400" b="1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ru-RU" altLang="ru-RU" sz="24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71108" name="Group 2148"/>
          <p:cNvGrpSpPr>
            <a:grpSpLocks/>
          </p:cNvGrpSpPr>
          <p:nvPr/>
        </p:nvGrpSpPr>
        <p:grpSpPr bwMode="auto">
          <a:xfrm>
            <a:off x="4659313" y="2305050"/>
            <a:ext cx="3595687" cy="1943100"/>
            <a:chOff x="135" y="1444"/>
            <a:chExt cx="2265" cy="1224"/>
          </a:xfrm>
        </p:grpSpPr>
        <p:sp>
          <p:nvSpPr>
            <p:cNvPr id="171109" name="Freeform 2149"/>
            <p:cNvSpPr>
              <a:spLocks/>
            </p:cNvSpPr>
            <p:nvPr/>
          </p:nvSpPr>
          <p:spPr bwMode="auto">
            <a:xfrm>
              <a:off x="146" y="1444"/>
              <a:ext cx="2254" cy="1224"/>
            </a:xfrm>
            <a:custGeom>
              <a:avLst/>
              <a:gdLst>
                <a:gd name="T0" fmla="*/ 0 w 2869"/>
                <a:gd name="T1" fmla="*/ 0 h 1041"/>
                <a:gd name="T2" fmla="*/ 2848 w 2869"/>
                <a:gd name="T3" fmla="*/ 0 h 1041"/>
                <a:gd name="T4" fmla="*/ 2869 w 2869"/>
                <a:gd name="T5" fmla="*/ 1025 h 1041"/>
                <a:gd name="T6" fmla="*/ 0 w 2869"/>
                <a:gd name="T7" fmla="*/ 1041 h 1041"/>
                <a:gd name="T8" fmla="*/ 4 w 2869"/>
                <a:gd name="T9" fmla="*/ 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9" h="1041">
                  <a:moveTo>
                    <a:pt x="0" y="0"/>
                  </a:moveTo>
                  <a:lnTo>
                    <a:pt x="2848" y="0"/>
                  </a:lnTo>
                  <a:lnTo>
                    <a:pt x="2869" y="1025"/>
                  </a:lnTo>
                  <a:lnTo>
                    <a:pt x="0" y="1041"/>
                  </a:lnTo>
                  <a:lnTo>
                    <a:pt x="4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71110" name="Group 2150"/>
            <p:cNvGrpSpPr>
              <a:grpSpLocks/>
            </p:cNvGrpSpPr>
            <p:nvPr/>
          </p:nvGrpSpPr>
          <p:grpSpPr bwMode="auto">
            <a:xfrm>
              <a:off x="144" y="1820"/>
              <a:ext cx="2256" cy="435"/>
              <a:chOff x="144" y="1820"/>
              <a:chExt cx="2585" cy="435"/>
            </a:xfrm>
          </p:grpSpPr>
          <p:sp>
            <p:nvSpPr>
              <p:cNvPr id="171111" name="Freeform 2151"/>
              <p:cNvSpPr>
                <a:spLocks/>
              </p:cNvSpPr>
              <p:nvPr/>
            </p:nvSpPr>
            <p:spPr bwMode="auto">
              <a:xfrm>
                <a:off x="144" y="1820"/>
                <a:ext cx="2584" cy="8"/>
              </a:xfrm>
              <a:custGeom>
                <a:avLst/>
                <a:gdLst>
                  <a:gd name="T0" fmla="*/ 0 w 2672"/>
                  <a:gd name="T1" fmla="*/ 8 h 8"/>
                  <a:gd name="T2" fmla="*/ 2672 w 2672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72" h="8">
                    <a:moveTo>
                      <a:pt x="0" y="8"/>
                    </a:moveTo>
                    <a:lnTo>
                      <a:pt x="267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12" name="Freeform 2152"/>
              <p:cNvSpPr>
                <a:spLocks/>
              </p:cNvSpPr>
              <p:nvPr/>
            </p:nvSpPr>
            <p:spPr bwMode="auto">
              <a:xfrm>
                <a:off x="151" y="2245"/>
                <a:ext cx="2578" cy="10"/>
              </a:xfrm>
              <a:custGeom>
                <a:avLst/>
                <a:gdLst>
                  <a:gd name="T0" fmla="*/ 0 w 2856"/>
                  <a:gd name="T1" fmla="*/ 9 h 9"/>
                  <a:gd name="T2" fmla="*/ 2856 w 2856"/>
                  <a:gd name="T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56" h="9">
                    <a:moveTo>
                      <a:pt x="0" y="9"/>
                    </a:moveTo>
                    <a:lnTo>
                      <a:pt x="285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1113" name="Rectangle 2153"/>
            <p:cNvSpPr>
              <a:spLocks noChangeArrowheads="1"/>
            </p:cNvSpPr>
            <p:nvPr/>
          </p:nvSpPr>
          <p:spPr bwMode="auto">
            <a:xfrm>
              <a:off x="135" y="1960"/>
              <a:ext cx="7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участок</a:t>
              </a:r>
              <a:endParaRPr lang="ru-RU" altLang="ru-RU" b="1" smtClean="0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1114" name="Rectangle 2154"/>
            <p:cNvSpPr>
              <a:spLocks noChangeArrowheads="1"/>
            </p:cNvSpPr>
            <p:nvPr/>
          </p:nvSpPr>
          <p:spPr bwMode="auto">
            <a:xfrm>
              <a:off x="136" y="2380"/>
              <a:ext cx="7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участок</a:t>
              </a:r>
            </a:p>
          </p:txBody>
        </p:sp>
        <p:sp>
          <p:nvSpPr>
            <p:cNvPr id="171115" name="Freeform 2155"/>
            <p:cNvSpPr>
              <a:spLocks/>
            </p:cNvSpPr>
            <p:nvPr/>
          </p:nvSpPr>
          <p:spPr bwMode="auto">
            <a:xfrm>
              <a:off x="833" y="1444"/>
              <a:ext cx="2" cy="1224"/>
            </a:xfrm>
            <a:custGeom>
              <a:avLst/>
              <a:gdLst>
                <a:gd name="T0" fmla="*/ 0 w 2"/>
                <a:gd name="T1" fmla="*/ 0 h 1237"/>
                <a:gd name="T2" fmla="*/ 2 w 2"/>
                <a:gd name="T3" fmla="*/ 1237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237">
                  <a:moveTo>
                    <a:pt x="0" y="0"/>
                  </a:moveTo>
                  <a:lnTo>
                    <a:pt x="2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1116" name="Freeform 2156"/>
            <p:cNvSpPr>
              <a:spLocks/>
            </p:cNvSpPr>
            <p:nvPr/>
          </p:nvSpPr>
          <p:spPr bwMode="auto">
            <a:xfrm>
              <a:off x="1293" y="1444"/>
              <a:ext cx="3" cy="1224"/>
            </a:xfrm>
            <a:custGeom>
              <a:avLst/>
              <a:gdLst>
                <a:gd name="T0" fmla="*/ 0 w 3"/>
                <a:gd name="T1" fmla="*/ 0 h 1237"/>
                <a:gd name="T2" fmla="*/ 3 w 3"/>
                <a:gd name="T3" fmla="*/ 1237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237">
                  <a:moveTo>
                    <a:pt x="0" y="0"/>
                  </a:moveTo>
                  <a:lnTo>
                    <a:pt x="3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1117" name="Freeform 2157"/>
            <p:cNvSpPr>
              <a:spLocks/>
            </p:cNvSpPr>
            <p:nvPr/>
          </p:nvSpPr>
          <p:spPr bwMode="auto">
            <a:xfrm>
              <a:off x="1945" y="1444"/>
              <a:ext cx="14" cy="1212"/>
            </a:xfrm>
            <a:custGeom>
              <a:avLst/>
              <a:gdLst>
                <a:gd name="T0" fmla="*/ 0 w 14"/>
                <a:gd name="T1" fmla="*/ 0 h 1225"/>
                <a:gd name="T2" fmla="*/ 14 w 14"/>
                <a:gd name="T3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225">
                  <a:moveTo>
                    <a:pt x="0" y="0"/>
                  </a:moveTo>
                  <a:lnTo>
                    <a:pt x="14" y="1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71118" name="Group 2158"/>
          <p:cNvGrpSpPr>
            <a:grpSpLocks/>
          </p:cNvGrpSpPr>
          <p:nvPr/>
        </p:nvGrpSpPr>
        <p:grpSpPr bwMode="auto">
          <a:xfrm>
            <a:off x="5664200" y="2241550"/>
            <a:ext cx="889000" cy="1874838"/>
            <a:chOff x="768" y="1404"/>
            <a:chExt cx="560" cy="1181"/>
          </a:xfrm>
        </p:grpSpPr>
        <p:grpSp>
          <p:nvGrpSpPr>
            <p:cNvPr id="171119" name="Group 2159"/>
            <p:cNvGrpSpPr>
              <a:grpSpLocks/>
            </p:cNvGrpSpPr>
            <p:nvPr/>
          </p:nvGrpSpPr>
          <p:grpSpPr bwMode="auto">
            <a:xfrm>
              <a:off x="768" y="1919"/>
              <a:ext cx="361" cy="666"/>
              <a:chOff x="768" y="1919"/>
              <a:chExt cx="361" cy="666"/>
            </a:xfrm>
          </p:grpSpPr>
          <p:sp>
            <p:nvSpPr>
              <p:cNvPr id="171120" name="Text Box 2160"/>
              <p:cNvSpPr txBox="1">
                <a:spLocks noChangeArrowheads="1"/>
              </p:cNvSpPr>
              <p:nvPr/>
            </p:nvSpPr>
            <p:spPr bwMode="auto">
              <a:xfrm>
                <a:off x="896" y="2316"/>
                <a:ext cx="214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2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х</a:t>
                </a:r>
              </a:p>
            </p:txBody>
          </p:sp>
          <p:sp>
            <p:nvSpPr>
              <p:cNvPr id="171121" name="Text Box 2161"/>
              <p:cNvSpPr txBox="1">
                <a:spLocks noChangeArrowheads="1"/>
              </p:cNvSpPr>
              <p:nvPr/>
            </p:nvSpPr>
            <p:spPr bwMode="auto">
              <a:xfrm>
                <a:off x="768" y="1919"/>
                <a:ext cx="36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2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 у</a:t>
                </a:r>
              </a:p>
            </p:txBody>
          </p:sp>
        </p:grpSp>
        <p:grpSp>
          <p:nvGrpSpPr>
            <p:cNvPr id="171122" name="Group 2162"/>
            <p:cNvGrpSpPr>
              <a:grpSpLocks/>
            </p:cNvGrpSpPr>
            <p:nvPr/>
          </p:nvGrpSpPr>
          <p:grpSpPr bwMode="auto">
            <a:xfrm>
              <a:off x="792" y="1404"/>
              <a:ext cx="536" cy="404"/>
              <a:chOff x="792" y="1404"/>
              <a:chExt cx="536" cy="404"/>
            </a:xfrm>
          </p:grpSpPr>
          <p:sp>
            <p:nvSpPr>
              <p:cNvPr id="171123" name="Rectangle 2163"/>
              <p:cNvSpPr>
                <a:spLocks noChangeArrowheads="1"/>
              </p:cNvSpPr>
              <p:nvPr/>
            </p:nvSpPr>
            <p:spPr bwMode="auto">
              <a:xfrm>
                <a:off x="792" y="1404"/>
                <a:ext cx="39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3600" b="1" i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S</a:t>
                </a:r>
                <a:r>
                  <a:rPr lang="ru-RU" altLang="ru-RU" sz="3600" b="1" i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,</a:t>
                </a:r>
                <a:endParaRPr lang="ru-RU" altLang="ru-RU" sz="20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71124" name="Rectangle 2164"/>
              <p:cNvSpPr>
                <a:spLocks noChangeArrowheads="1"/>
              </p:cNvSpPr>
              <p:nvPr/>
            </p:nvSpPr>
            <p:spPr bwMode="auto">
              <a:xfrm>
                <a:off x="1014" y="1532"/>
                <a:ext cx="3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км</a:t>
                </a:r>
              </a:p>
            </p:txBody>
          </p:sp>
        </p:grpSp>
      </p:grpSp>
      <p:grpSp>
        <p:nvGrpSpPr>
          <p:cNvPr id="171125" name="Group 2165"/>
          <p:cNvGrpSpPr>
            <a:grpSpLocks/>
          </p:cNvGrpSpPr>
          <p:nvPr/>
        </p:nvGrpSpPr>
        <p:grpSpPr bwMode="auto">
          <a:xfrm>
            <a:off x="6502400" y="2241550"/>
            <a:ext cx="1033463" cy="1901825"/>
            <a:chOff x="1296" y="1404"/>
            <a:chExt cx="651" cy="1198"/>
          </a:xfrm>
        </p:grpSpPr>
        <p:grpSp>
          <p:nvGrpSpPr>
            <p:cNvPr id="171126" name="Group 2166"/>
            <p:cNvGrpSpPr>
              <a:grpSpLocks/>
            </p:cNvGrpSpPr>
            <p:nvPr/>
          </p:nvGrpSpPr>
          <p:grpSpPr bwMode="auto">
            <a:xfrm>
              <a:off x="1296" y="1404"/>
              <a:ext cx="651" cy="404"/>
              <a:chOff x="1392" y="1388"/>
              <a:chExt cx="651" cy="404"/>
            </a:xfrm>
          </p:grpSpPr>
          <p:sp>
            <p:nvSpPr>
              <p:cNvPr id="171127" name="Rectangle 2167"/>
              <p:cNvSpPr>
                <a:spLocks noChangeArrowheads="1"/>
              </p:cNvSpPr>
              <p:nvPr/>
            </p:nvSpPr>
            <p:spPr bwMode="auto">
              <a:xfrm>
                <a:off x="1392" y="1388"/>
                <a:ext cx="31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3600" b="1" i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v,</a:t>
                </a:r>
                <a:endParaRPr lang="ru-RU" altLang="ru-RU" sz="20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71128" name="Rectangle 2168"/>
              <p:cNvSpPr>
                <a:spLocks noChangeArrowheads="1"/>
              </p:cNvSpPr>
              <p:nvPr/>
            </p:nvSpPr>
            <p:spPr bwMode="auto">
              <a:xfrm>
                <a:off x="1592" y="1511"/>
                <a:ext cx="45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км/ч</a:t>
                </a:r>
              </a:p>
            </p:txBody>
          </p:sp>
        </p:grpSp>
        <p:sp>
          <p:nvSpPr>
            <p:cNvPr id="171129" name="Rectangle 2169"/>
            <p:cNvSpPr>
              <a:spLocks noChangeArrowheads="1"/>
            </p:cNvSpPr>
            <p:nvPr/>
          </p:nvSpPr>
          <p:spPr bwMode="auto">
            <a:xfrm>
              <a:off x="1488" y="1920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15</a:t>
              </a:r>
            </a:p>
          </p:txBody>
        </p:sp>
        <p:sp>
          <p:nvSpPr>
            <p:cNvPr id="171130" name="Rectangle 2170"/>
            <p:cNvSpPr>
              <a:spLocks noChangeArrowheads="1"/>
            </p:cNvSpPr>
            <p:nvPr/>
          </p:nvSpPr>
          <p:spPr bwMode="auto">
            <a:xfrm>
              <a:off x="1488" y="2352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171131" name="Group 2171"/>
          <p:cNvGrpSpPr>
            <a:grpSpLocks/>
          </p:cNvGrpSpPr>
          <p:nvPr/>
        </p:nvGrpSpPr>
        <p:grpSpPr bwMode="auto">
          <a:xfrm>
            <a:off x="7569200" y="2241550"/>
            <a:ext cx="584200" cy="2006600"/>
            <a:chOff x="1968" y="1404"/>
            <a:chExt cx="368" cy="1264"/>
          </a:xfrm>
        </p:grpSpPr>
        <p:grpSp>
          <p:nvGrpSpPr>
            <p:cNvPr id="171132" name="Group 2172"/>
            <p:cNvGrpSpPr>
              <a:grpSpLocks/>
            </p:cNvGrpSpPr>
            <p:nvPr/>
          </p:nvGrpSpPr>
          <p:grpSpPr bwMode="auto">
            <a:xfrm>
              <a:off x="1968" y="1404"/>
              <a:ext cx="368" cy="404"/>
              <a:chOff x="2608" y="1207"/>
              <a:chExt cx="368" cy="404"/>
            </a:xfrm>
          </p:grpSpPr>
          <p:sp>
            <p:nvSpPr>
              <p:cNvPr id="171133" name="Rectangle 2173"/>
              <p:cNvSpPr>
                <a:spLocks noChangeArrowheads="1"/>
              </p:cNvSpPr>
              <p:nvPr/>
            </p:nvSpPr>
            <p:spPr bwMode="auto">
              <a:xfrm>
                <a:off x="2608" y="1207"/>
                <a:ext cx="23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3600" b="1" i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</a:t>
                </a:r>
                <a:r>
                  <a:rPr lang="en-US" altLang="ru-RU" sz="2000" b="1" i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,</a:t>
                </a:r>
                <a:endParaRPr lang="ru-RU" altLang="ru-RU" sz="2000" b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71134" name="Rectangle 2174"/>
              <p:cNvSpPr>
                <a:spLocks noChangeArrowheads="1"/>
              </p:cNvSpPr>
              <p:nvPr/>
            </p:nvSpPr>
            <p:spPr bwMode="auto">
              <a:xfrm>
                <a:off x="2767" y="1342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ч</a:t>
                </a:r>
              </a:p>
            </p:txBody>
          </p:sp>
        </p:grpSp>
        <p:grpSp>
          <p:nvGrpSpPr>
            <p:cNvPr id="171135" name="Group 2175"/>
            <p:cNvGrpSpPr>
              <a:grpSpLocks/>
            </p:cNvGrpSpPr>
            <p:nvPr/>
          </p:nvGrpSpPr>
          <p:grpSpPr bwMode="auto">
            <a:xfrm>
              <a:off x="2010" y="1805"/>
              <a:ext cx="312" cy="460"/>
              <a:chOff x="2010" y="1805"/>
              <a:chExt cx="312" cy="460"/>
            </a:xfrm>
          </p:grpSpPr>
          <p:sp>
            <p:nvSpPr>
              <p:cNvPr id="171136" name="Text Box 2176"/>
              <p:cNvSpPr txBox="1">
                <a:spLocks noChangeArrowheads="1"/>
              </p:cNvSpPr>
              <p:nvPr/>
            </p:nvSpPr>
            <p:spPr bwMode="auto">
              <a:xfrm>
                <a:off x="2017" y="1805"/>
                <a:ext cx="26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2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у</a:t>
                </a:r>
              </a:p>
            </p:txBody>
          </p:sp>
          <p:sp>
            <p:nvSpPr>
              <p:cNvPr id="171137" name="Freeform 2177"/>
              <p:cNvSpPr>
                <a:spLocks/>
              </p:cNvSpPr>
              <p:nvPr/>
            </p:nvSpPr>
            <p:spPr bwMode="auto">
              <a:xfrm>
                <a:off x="2049" y="2044"/>
                <a:ext cx="248" cy="1"/>
              </a:xfrm>
              <a:custGeom>
                <a:avLst/>
                <a:gdLst>
                  <a:gd name="T0" fmla="*/ 0 w 248"/>
                  <a:gd name="T1" fmla="*/ 0 h 1"/>
                  <a:gd name="T2" fmla="*/ 248 w 248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8" h="1">
                    <a:moveTo>
                      <a:pt x="0" y="0"/>
                    </a:moveTo>
                    <a:lnTo>
                      <a:pt x="24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38" name="Text Box 2178"/>
              <p:cNvSpPr txBox="1">
                <a:spLocks noChangeArrowheads="1"/>
              </p:cNvSpPr>
              <p:nvPr/>
            </p:nvSpPr>
            <p:spPr bwMode="auto">
              <a:xfrm>
                <a:off x="2010" y="1996"/>
                <a:ext cx="31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2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15</a:t>
                </a:r>
              </a:p>
            </p:txBody>
          </p:sp>
        </p:grpSp>
        <p:grpSp>
          <p:nvGrpSpPr>
            <p:cNvPr id="171139" name="Group 2179"/>
            <p:cNvGrpSpPr>
              <a:grpSpLocks/>
            </p:cNvGrpSpPr>
            <p:nvPr/>
          </p:nvGrpSpPr>
          <p:grpSpPr bwMode="auto">
            <a:xfrm>
              <a:off x="2016" y="2208"/>
              <a:ext cx="312" cy="460"/>
              <a:chOff x="2010" y="1805"/>
              <a:chExt cx="312" cy="460"/>
            </a:xfrm>
          </p:grpSpPr>
          <p:sp>
            <p:nvSpPr>
              <p:cNvPr id="171140" name="Text Box 2180"/>
              <p:cNvSpPr txBox="1">
                <a:spLocks noChangeArrowheads="1"/>
              </p:cNvSpPr>
              <p:nvPr/>
            </p:nvSpPr>
            <p:spPr bwMode="auto">
              <a:xfrm>
                <a:off x="2017" y="1805"/>
                <a:ext cx="26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2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х</a:t>
                </a:r>
              </a:p>
            </p:txBody>
          </p:sp>
          <p:sp>
            <p:nvSpPr>
              <p:cNvPr id="171141" name="Freeform 2181"/>
              <p:cNvSpPr>
                <a:spLocks/>
              </p:cNvSpPr>
              <p:nvPr/>
            </p:nvSpPr>
            <p:spPr bwMode="auto">
              <a:xfrm>
                <a:off x="2049" y="2044"/>
                <a:ext cx="248" cy="1"/>
              </a:xfrm>
              <a:custGeom>
                <a:avLst/>
                <a:gdLst>
                  <a:gd name="T0" fmla="*/ 0 w 248"/>
                  <a:gd name="T1" fmla="*/ 0 h 1"/>
                  <a:gd name="T2" fmla="*/ 248 w 248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8" h="1">
                    <a:moveTo>
                      <a:pt x="0" y="0"/>
                    </a:moveTo>
                    <a:lnTo>
                      <a:pt x="24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42" name="Text Box 2182"/>
              <p:cNvSpPr txBox="1">
                <a:spLocks noChangeArrowheads="1"/>
              </p:cNvSpPr>
              <p:nvPr/>
            </p:nvSpPr>
            <p:spPr bwMode="auto">
              <a:xfrm>
                <a:off x="2010" y="1996"/>
                <a:ext cx="31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2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12</a:t>
                </a:r>
              </a:p>
            </p:txBody>
          </p:sp>
        </p:grpSp>
      </p:grpSp>
      <p:sp>
        <p:nvSpPr>
          <p:cNvPr id="171143" name="Rectangle 2183"/>
          <p:cNvSpPr>
            <a:spLocks noChangeArrowheads="1"/>
          </p:cNvSpPr>
          <p:nvPr/>
        </p:nvSpPr>
        <p:spPr bwMode="auto">
          <a:xfrm>
            <a:off x="4902200" y="1993900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Путь от озера до поселка </a:t>
            </a:r>
          </a:p>
        </p:txBody>
      </p:sp>
      <p:sp>
        <p:nvSpPr>
          <p:cNvPr id="171144" name="AutoShape 2184"/>
          <p:cNvSpPr>
            <a:spLocks/>
          </p:cNvSpPr>
          <p:nvPr/>
        </p:nvSpPr>
        <p:spPr bwMode="auto">
          <a:xfrm>
            <a:off x="8242300" y="2971800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000000"/>
              </a:solidFill>
            </a:endParaRPr>
          </a:p>
        </p:txBody>
      </p:sp>
      <p:sp>
        <p:nvSpPr>
          <p:cNvPr id="171145" name="Rectangle 2185"/>
          <p:cNvSpPr>
            <a:spLocks noChangeArrowheads="1"/>
          </p:cNvSpPr>
          <p:nvPr/>
        </p:nvSpPr>
        <p:spPr bwMode="auto">
          <a:xfrm>
            <a:off x="1219200" y="6248400"/>
            <a:ext cx="1192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участок </a:t>
            </a:r>
            <a:endParaRPr lang="ru-RU" altLang="ru-RU" b="1" smtClean="0">
              <a:solidFill>
                <a:srgbClr val="C8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1146" name="Rectangle 2186"/>
          <p:cNvSpPr>
            <a:spLocks noChangeArrowheads="1"/>
          </p:cNvSpPr>
          <p:nvPr/>
        </p:nvSpPr>
        <p:spPr bwMode="auto">
          <a:xfrm>
            <a:off x="6248400" y="5943600"/>
            <a:ext cx="1192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участок </a:t>
            </a:r>
            <a:endParaRPr lang="ru-RU" altLang="ru-RU" b="1" smtClean="0">
              <a:solidFill>
                <a:srgbClr val="C8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71025" name="Group 2065"/>
          <p:cNvGrpSpPr>
            <a:grpSpLocks/>
          </p:cNvGrpSpPr>
          <p:nvPr/>
        </p:nvGrpSpPr>
        <p:grpSpPr bwMode="auto">
          <a:xfrm>
            <a:off x="381000" y="5181600"/>
            <a:ext cx="1219200" cy="760413"/>
            <a:chOff x="624" y="3456"/>
            <a:chExt cx="768" cy="479"/>
          </a:xfrm>
        </p:grpSpPr>
        <p:grpSp>
          <p:nvGrpSpPr>
            <p:cNvPr id="171026" name="Group 2066"/>
            <p:cNvGrpSpPr>
              <a:grpSpLocks/>
            </p:cNvGrpSpPr>
            <p:nvPr/>
          </p:nvGrpSpPr>
          <p:grpSpPr bwMode="auto">
            <a:xfrm>
              <a:off x="637" y="3839"/>
              <a:ext cx="207" cy="96"/>
              <a:chOff x="1792" y="4000"/>
              <a:chExt cx="352" cy="160"/>
            </a:xfrm>
          </p:grpSpPr>
          <p:sp>
            <p:nvSpPr>
              <p:cNvPr id="171027" name="Oval 2067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28" name="Oval 2068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29" name="Oval 2069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1030" name="Freeform 2070"/>
            <p:cNvSpPr>
              <a:spLocks/>
            </p:cNvSpPr>
            <p:nvPr/>
          </p:nvSpPr>
          <p:spPr bwMode="auto">
            <a:xfrm>
              <a:off x="653" y="3520"/>
              <a:ext cx="523" cy="340"/>
            </a:xfrm>
            <a:custGeom>
              <a:avLst/>
              <a:gdLst>
                <a:gd name="T0" fmla="*/ 0 w 419"/>
                <a:gd name="T1" fmla="*/ 254 h 488"/>
                <a:gd name="T2" fmla="*/ 75 w 419"/>
                <a:gd name="T3" fmla="*/ 256 h 488"/>
                <a:gd name="T4" fmla="*/ 72 w 419"/>
                <a:gd name="T5" fmla="*/ 488 h 488"/>
                <a:gd name="T6" fmla="*/ 75 w 419"/>
                <a:gd name="T7" fmla="*/ 256 h 488"/>
                <a:gd name="T8" fmla="*/ 412 w 419"/>
                <a:gd name="T9" fmla="*/ 258 h 488"/>
                <a:gd name="T10" fmla="*/ 369 w 419"/>
                <a:gd name="T11" fmla="*/ 142 h 488"/>
                <a:gd name="T12" fmla="*/ 419 w 419"/>
                <a:gd name="T13" fmla="*/ 0 h 488"/>
                <a:gd name="T14" fmla="*/ 1 w 419"/>
                <a:gd name="T15" fmla="*/ 0 h 488"/>
                <a:gd name="T16" fmla="*/ 3 w 419"/>
                <a:gd name="T17" fmla="*/ 26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488">
                  <a:moveTo>
                    <a:pt x="0" y="254"/>
                  </a:moveTo>
                  <a:lnTo>
                    <a:pt x="75" y="256"/>
                  </a:lnTo>
                  <a:lnTo>
                    <a:pt x="72" y="488"/>
                  </a:lnTo>
                  <a:lnTo>
                    <a:pt x="75" y="256"/>
                  </a:lnTo>
                  <a:lnTo>
                    <a:pt x="412" y="258"/>
                  </a:lnTo>
                  <a:lnTo>
                    <a:pt x="369" y="142"/>
                  </a:lnTo>
                  <a:lnTo>
                    <a:pt x="419" y="0"/>
                  </a:lnTo>
                  <a:lnTo>
                    <a:pt x="1" y="0"/>
                  </a:lnTo>
                  <a:lnTo>
                    <a:pt x="3" y="264"/>
                  </a:lnTo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1031" name="Text Box 2071"/>
            <p:cNvSpPr txBox="1">
              <a:spLocks noChangeArrowheads="1"/>
            </p:cNvSpPr>
            <p:nvPr/>
          </p:nvSpPr>
          <p:spPr bwMode="auto">
            <a:xfrm>
              <a:off x="624" y="345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46мин</a:t>
              </a:r>
              <a:r>
                <a:rPr lang="en-US" altLang="ru-RU" sz="2400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ru-RU" altLang="ru-RU" sz="24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171032" name="Picture 2072" descr="j03035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5507038"/>
            <a:ext cx="733425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33" name="Picture 2073" descr="j03035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775" flipH="1">
            <a:off x="9048750" y="4862513"/>
            <a:ext cx="711200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1147" name="Group 2187"/>
          <p:cNvGrpSpPr>
            <a:grpSpLocks/>
          </p:cNvGrpSpPr>
          <p:nvPr/>
        </p:nvGrpSpPr>
        <p:grpSpPr bwMode="auto">
          <a:xfrm>
            <a:off x="381000" y="5183188"/>
            <a:ext cx="1219200" cy="760412"/>
            <a:chOff x="624" y="3456"/>
            <a:chExt cx="768" cy="479"/>
          </a:xfrm>
        </p:grpSpPr>
        <p:grpSp>
          <p:nvGrpSpPr>
            <p:cNvPr id="171148" name="Group 2188"/>
            <p:cNvGrpSpPr>
              <a:grpSpLocks/>
            </p:cNvGrpSpPr>
            <p:nvPr/>
          </p:nvGrpSpPr>
          <p:grpSpPr bwMode="auto">
            <a:xfrm>
              <a:off x="637" y="3839"/>
              <a:ext cx="207" cy="96"/>
              <a:chOff x="1792" y="4000"/>
              <a:chExt cx="352" cy="160"/>
            </a:xfrm>
          </p:grpSpPr>
          <p:sp>
            <p:nvSpPr>
              <p:cNvPr id="171149" name="Oval 2189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50" name="Oval 2190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51" name="Oval 2191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1152" name="Freeform 2192"/>
            <p:cNvSpPr>
              <a:spLocks/>
            </p:cNvSpPr>
            <p:nvPr/>
          </p:nvSpPr>
          <p:spPr bwMode="auto">
            <a:xfrm>
              <a:off x="653" y="3520"/>
              <a:ext cx="523" cy="340"/>
            </a:xfrm>
            <a:custGeom>
              <a:avLst/>
              <a:gdLst>
                <a:gd name="T0" fmla="*/ 0 w 419"/>
                <a:gd name="T1" fmla="*/ 254 h 488"/>
                <a:gd name="T2" fmla="*/ 75 w 419"/>
                <a:gd name="T3" fmla="*/ 256 h 488"/>
                <a:gd name="T4" fmla="*/ 72 w 419"/>
                <a:gd name="T5" fmla="*/ 488 h 488"/>
                <a:gd name="T6" fmla="*/ 75 w 419"/>
                <a:gd name="T7" fmla="*/ 256 h 488"/>
                <a:gd name="T8" fmla="*/ 412 w 419"/>
                <a:gd name="T9" fmla="*/ 258 h 488"/>
                <a:gd name="T10" fmla="*/ 369 w 419"/>
                <a:gd name="T11" fmla="*/ 142 h 488"/>
                <a:gd name="T12" fmla="*/ 419 w 419"/>
                <a:gd name="T13" fmla="*/ 0 h 488"/>
                <a:gd name="T14" fmla="*/ 1 w 419"/>
                <a:gd name="T15" fmla="*/ 0 h 488"/>
                <a:gd name="T16" fmla="*/ 3 w 419"/>
                <a:gd name="T17" fmla="*/ 26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488">
                  <a:moveTo>
                    <a:pt x="0" y="254"/>
                  </a:moveTo>
                  <a:lnTo>
                    <a:pt x="75" y="256"/>
                  </a:lnTo>
                  <a:lnTo>
                    <a:pt x="72" y="488"/>
                  </a:lnTo>
                  <a:lnTo>
                    <a:pt x="75" y="256"/>
                  </a:lnTo>
                  <a:lnTo>
                    <a:pt x="412" y="258"/>
                  </a:lnTo>
                  <a:lnTo>
                    <a:pt x="369" y="142"/>
                  </a:lnTo>
                  <a:lnTo>
                    <a:pt x="419" y="0"/>
                  </a:lnTo>
                  <a:lnTo>
                    <a:pt x="1" y="0"/>
                  </a:lnTo>
                  <a:lnTo>
                    <a:pt x="3" y="264"/>
                  </a:lnTo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1153" name="Text Box 2193"/>
            <p:cNvSpPr txBox="1">
              <a:spLocks noChangeArrowheads="1"/>
            </p:cNvSpPr>
            <p:nvPr/>
          </p:nvSpPr>
          <p:spPr bwMode="auto">
            <a:xfrm>
              <a:off x="624" y="345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46мин</a:t>
              </a:r>
              <a:r>
                <a:rPr lang="en-US" altLang="ru-RU" sz="2400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ru-RU" altLang="ru-RU" sz="24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26" name="Заголовок 1"/>
          <p:cNvSpPr txBox="1">
            <a:spLocks/>
          </p:cNvSpPr>
          <p:nvPr/>
        </p:nvSpPr>
        <p:spPr>
          <a:xfrm>
            <a:off x="0" y="2456"/>
            <a:ext cx="9144000" cy="237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</a:rPr>
              <a:t>Задачи на </a:t>
            </a:r>
            <a:r>
              <a:rPr lang="ru-RU" sz="1600" b="1" dirty="0" smtClean="0">
                <a:solidFill>
                  <a:srgbClr val="002060"/>
                </a:solidFill>
              </a:rPr>
              <a:t>движение по прямой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8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85 L 0.25989 -0.00393 L 0.596 -0.00764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2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20000">
                                      <p:cBhvr>
                                        <p:cTn id="12" dur="20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01 -0.00764 L 0.87379 -0.06505 L 1.0724 -0.09468 " pathEditMode="relative" rAng="0" ptsTypes="AAA">
                                      <p:cBhvr>
                                        <p:cTn id="14" dur="50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-43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39028 -0.18888 L -0.46597 -0.22407 " pathEditMode="relative" rAng="0" ptsTypes="AAA">
                                      <p:cBhvr>
                                        <p:cTn id="71" dur="2000" fill="hold"/>
                                        <p:tgtEl>
                                          <p:spTgt spid="171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9" y="-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85 L -0.48038 0.09283 L -1.08316 0.10024 " pathEditMode="relative" rAng="0" ptsTypes="AAA">
                                      <p:cBhvr>
                                        <p:cTn id="75" dur="5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236" y="509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77" dur="5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7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7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7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7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L 0.82917 -0.16458 L 0.84861 -0.28681 " pathEditMode="relative" ptsTypes="AAA">
                                      <p:cBhvr>
                                        <p:cTn id="122" dur="2000" fill="hold"/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/>
      <p:bldP spid="171016" grpId="0"/>
      <p:bldP spid="171016" grpId="1"/>
      <p:bldP spid="171017" grpId="0"/>
      <p:bldP spid="171089" grpId="0"/>
      <p:bldP spid="171090" grpId="0" animBg="1"/>
      <p:bldP spid="171143" grpId="0"/>
      <p:bldP spid="1711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00" y="0"/>
            <a:ext cx="9144000" cy="64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>
                <a:solidFill>
                  <a:srgbClr val="002060"/>
                </a:solidFill>
              </a:rPr>
              <a:t>Задачи на </a:t>
            </a:r>
            <a:r>
              <a:rPr lang="ru-RU" sz="4400" b="1" dirty="0" smtClean="0">
                <a:solidFill>
                  <a:srgbClr val="002060"/>
                </a:solidFill>
              </a:rPr>
              <a:t>движение по реке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62466" name="Picture 2" descr="http://www.stihi.ru/pics/2016/10/20/70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1" y="1133390"/>
            <a:ext cx="3984377" cy="298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http://geometriyaprosto.ru/wp-content/uploads/2015/04/Dvizhenie-po-reke-e14294594223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76" y="4365104"/>
            <a:ext cx="5838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http://900igr.net/up/datas/139481/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6976"/>
            <a:ext cx="4588148" cy="34411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1993</Words>
  <Application>Microsoft Office PowerPoint</Application>
  <PresentationFormat>Экран (4:3)</PresentationFormat>
  <Paragraphs>564</Paragraphs>
  <Slides>34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Начальная</vt:lpstr>
      <vt:lpstr>Формула</vt:lpstr>
      <vt:lpstr>Презентация PowerPoint</vt:lpstr>
      <vt:lpstr>Презентация PowerPoint</vt:lpstr>
      <vt:lpstr>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№13 (1 часть)</vt:lpstr>
      <vt:lpstr>  </vt:lpstr>
      <vt:lpstr>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предметной комиссии по географии Ставропольского края</dc:title>
  <dc:creator>RCOI Boss</dc:creator>
  <cp:lastModifiedBy>Майя</cp:lastModifiedBy>
  <cp:revision>113</cp:revision>
  <dcterms:created xsi:type="dcterms:W3CDTF">2017-07-20T06:32:28Z</dcterms:created>
  <dcterms:modified xsi:type="dcterms:W3CDTF">2018-03-25T22:35:04Z</dcterms:modified>
</cp:coreProperties>
</file>