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72" r:id="rId4"/>
    <p:sldId id="270" r:id="rId5"/>
    <p:sldId id="268" r:id="rId6"/>
    <p:sldId id="277" r:id="rId7"/>
    <p:sldId id="271" r:id="rId8"/>
    <p:sldId id="278" r:id="rId9"/>
    <p:sldId id="276" r:id="rId10"/>
    <p:sldId id="275" r:id="rId11"/>
    <p:sldId id="279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8478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</a:rPr>
              <a:t>Обучающий семинар:</a:t>
            </a:r>
            <a:endParaRPr lang="ru-RU" sz="4000" dirty="0">
              <a:solidFill>
                <a:srgbClr val="002060"/>
              </a:solidFill>
            </a:endParaRPr>
          </a:p>
          <a:p>
            <a:pPr algn="r"/>
            <a:r>
              <a:rPr lang="ru-RU" sz="4000" dirty="0">
                <a:solidFill>
                  <a:srgbClr val="002060"/>
                </a:solidFill>
              </a:rPr>
              <a:t>Итоговая аттестация 2019 года. Эффективные методы подготовки обучающихся к решению заданий КИМ ЕГЭ и ОГЭ, вызывающих наибольшие затруднения.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2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66304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15-го </a:t>
            </a:r>
            <a:r>
              <a:rPr lang="ru-RU" sz="2000" b="1" dirty="0">
                <a:solidFill>
                  <a:srgbClr val="002060"/>
                </a:solidFill>
              </a:rPr>
              <a:t>декабря планируется взять кредит в банке на </a:t>
            </a:r>
            <a:r>
              <a:rPr lang="ru-RU" sz="2000" b="1" dirty="0" smtClean="0">
                <a:solidFill>
                  <a:srgbClr val="002060"/>
                </a:solidFill>
              </a:rPr>
              <a:t>11 месяцев. </a:t>
            </a:r>
            <a:r>
              <a:rPr lang="ru-RU" sz="2000" b="1" dirty="0">
                <a:solidFill>
                  <a:srgbClr val="002060"/>
                </a:solidFill>
              </a:rPr>
              <a:t>Условия </a:t>
            </a:r>
            <a:r>
              <a:rPr lang="ru-RU" sz="2000" b="1" dirty="0" smtClean="0">
                <a:solidFill>
                  <a:srgbClr val="002060"/>
                </a:solidFill>
              </a:rPr>
              <a:t>его возврата </a:t>
            </a:r>
            <a:r>
              <a:rPr lang="ru-RU" sz="2000" b="1" dirty="0">
                <a:solidFill>
                  <a:srgbClr val="002060"/>
                </a:solidFill>
              </a:rPr>
              <a:t>таковы: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— 1-го числа каждого месяца долг возрастает на </a:t>
            </a:r>
            <a:r>
              <a:rPr lang="ru-RU" sz="2000" b="1" dirty="0" smtClean="0">
                <a:solidFill>
                  <a:srgbClr val="002060"/>
                </a:solidFill>
              </a:rPr>
              <a:t>1% </a:t>
            </a:r>
            <a:r>
              <a:rPr lang="ru-RU" sz="2000" b="1" dirty="0">
                <a:solidFill>
                  <a:srgbClr val="002060"/>
                </a:solidFill>
              </a:rPr>
              <a:t>по сравнению с </a:t>
            </a:r>
            <a:r>
              <a:rPr lang="ru-RU" sz="2000" b="1" dirty="0" smtClean="0">
                <a:solidFill>
                  <a:srgbClr val="002060"/>
                </a:solidFill>
              </a:rPr>
              <a:t>концом предыдущего </a:t>
            </a:r>
            <a:r>
              <a:rPr lang="ru-RU" sz="2000" b="1" dirty="0">
                <a:solidFill>
                  <a:srgbClr val="002060"/>
                </a:solidFill>
              </a:rPr>
              <a:t>месяца;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— со 2-го по 14-е число каждого месяца необходимо выплатить часть долга;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— 15-го числа каждого месяца с 1-го по </a:t>
            </a:r>
            <a:r>
              <a:rPr lang="ru-RU" sz="2000" b="1" dirty="0" smtClean="0">
                <a:solidFill>
                  <a:srgbClr val="002060"/>
                </a:solidFill>
              </a:rPr>
              <a:t>10-й </a:t>
            </a:r>
            <a:r>
              <a:rPr lang="ru-RU" sz="2000" b="1" dirty="0">
                <a:solidFill>
                  <a:srgbClr val="002060"/>
                </a:solidFill>
              </a:rPr>
              <a:t>долг должен быть на </a:t>
            </a:r>
            <a:r>
              <a:rPr lang="ru-RU" sz="2000" b="1" dirty="0" smtClean="0">
                <a:solidFill>
                  <a:srgbClr val="002060"/>
                </a:solidFill>
              </a:rPr>
              <a:t>одну и ту же сумму меньше </a:t>
            </a:r>
            <a:r>
              <a:rPr lang="ru-RU" sz="2000" b="1" dirty="0">
                <a:solidFill>
                  <a:srgbClr val="002060"/>
                </a:solidFill>
              </a:rPr>
              <a:t>долга на 15-е число предыдущего месяца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— 15-го числа 10-го месяца долг составит 300 тысяч рублей;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— к 15-му числу </a:t>
            </a:r>
            <a:r>
              <a:rPr lang="ru-RU" sz="2000" b="1" dirty="0" smtClean="0">
                <a:solidFill>
                  <a:srgbClr val="002060"/>
                </a:solidFill>
              </a:rPr>
              <a:t>11-го </a:t>
            </a:r>
            <a:r>
              <a:rPr lang="ru-RU" sz="2000" b="1" dirty="0">
                <a:solidFill>
                  <a:srgbClr val="002060"/>
                </a:solidFill>
              </a:rPr>
              <a:t>месяца кредит должен быть полностью погашен.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Какую сумму планируется взять в кредит, если общая сумма выплат </a:t>
            </a:r>
            <a:r>
              <a:rPr lang="ru-RU" sz="2000" b="1" dirty="0" smtClean="0">
                <a:solidFill>
                  <a:srgbClr val="002060"/>
                </a:solidFill>
              </a:rPr>
              <a:t>после  полного </a:t>
            </a:r>
            <a:r>
              <a:rPr lang="ru-RU" sz="2000" b="1" dirty="0">
                <a:solidFill>
                  <a:srgbClr val="002060"/>
                </a:solidFill>
              </a:rPr>
              <a:t>его погашения составит </a:t>
            </a:r>
            <a:r>
              <a:rPr lang="ru-RU" sz="2000" b="1" dirty="0" smtClean="0">
                <a:solidFill>
                  <a:srgbClr val="002060"/>
                </a:solidFill>
              </a:rPr>
              <a:t>1388 тысяч </a:t>
            </a:r>
            <a:r>
              <a:rPr lang="ru-RU" sz="2000" b="1" dirty="0">
                <a:solidFill>
                  <a:srgbClr val="002060"/>
                </a:solidFill>
              </a:rPr>
              <a:t>рублей?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Ответ: 1300 тыс. руб.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3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304" y="539969"/>
            <a:ext cx="1785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Решение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50137"/>
              </p:ext>
            </p:extLst>
          </p:nvPr>
        </p:nvGraphicFramePr>
        <p:xfrm>
          <a:off x="1835696" y="2132856"/>
          <a:ext cx="70567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512168"/>
                <a:gridCol w="288032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 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м.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∙ 300 =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м.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+ 300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0,01(х + 300) = 0,01х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+ 0,01х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м.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 + 300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0,01(2х + 300) = 0,02х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+ 0,02х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м.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 + 300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0,01(3х + 300) = 0,03х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+ 0,03х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м.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10х + 300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0,01(10х + 300) = 0,1х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+ 0,1х + 3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8999" y="5157192"/>
            <a:ext cx="86149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выплат: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+ 10х + (0,01х + 0,02х + … + 0,1х) + 3∙10 = 1388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10,55х = 1055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х = 100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Получим: 10х + 300 = 10 ∙ 100 + 300 = 1300 (тыс. руб.)</a:t>
            </a:r>
          </a:p>
          <a:p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Ответ: 1300 тыс. руб.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89652"/>
              </p:ext>
            </p:extLst>
          </p:nvPr>
        </p:nvGraphicFramePr>
        <p:xfrm>
          <a:off x="5620389" y="5602160"/>
          <a:ext cx="3342532" cy="56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3" imgW="2336760" imgH="393480" progId="Equation.3">
                  <p:embed/>
                </p:oleObj>
              </mc:Choice>
              <mc:Fallback>
                <p:oleObj name="Формула" r:id="rId3" imgW="2336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389" y="5602160"/>
                        <a:ext cx="3342532" cy="563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Скругленная соединительная линия 5"/>
          <p:cNvCxnSpPr/>
          <p:nvPr/>
        </p:nvCxnSpPr>
        <p:spPr>
          <a:xfrm>
            <a:off x="4102416" y="5589240"/>
            <a:ext cx="1368152" cy="288032"/>
          </a:xfrm>
          <a:prstGeom prst="curvedConnector3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112474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ежемесячные выплаты первые 10 месяцев основного долга будут по х тыс. руб. Тогда схема выплат от 11 месяца до первого может быть представлена следующим образом: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1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7" t="15704" r="24082" b="52296"/>
          <a:stretch/>
        </p:blipFill>
        <p:spPr bwMode="auto">
          <a:xfrm>
            <a:off x="827584" y="2276872"/>
            <a:ext cx="8208912" cy="30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5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291388"/>
            <a:ext cx="7956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Неграмотными людьми 21 века будут не те, кто не умеет читать и писать, а те, кто не умеет учиться и переучиваться.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</a:rPr>
              <a:t>Алвин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Тоффлер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243" y="5611504"/>
            <a:ext cx="6908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</a:rPr>
              <a:t>УДАЧИ ВСЕМ НАМ!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65187" y="1619771"/>
            <a:ext cx="83153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Calibri" pitchFamily="34" charset="0"/>
              </a:rPr>
              <a:t>Практикум по решению задания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Calibri" pitchFamily="34" charset="0"/>
              </a:rPr>
              <a:t>13 </a:t>
            </a:r>
            <a:endParaRPr lang="ru-RU" altLang="ru-RU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Calibri" pitchFamily="34" charset="0"/>
              </a:rPr>
              <a:t>ЕГЭ-2019 (</a:t>
            </a:r>
            <a:r>
              <a:rPr lang="ru-RU" altLang="ru-RU" sz="3600" b="1" i="1" dirty="0">
                <a:solidFill>
                  <a:srgbClr val="002060"/>
                </a:solidFill>
                <a:latin typeface="Calibri" pitchFamily="34" charset="0"/>
              </a:rPr>
              <a:t>профильный</a:t>
            </a:r>
            <a:r>
              <a:rPr lang="ru-RU" altLang="ru-RU" b="1" i="1" dirty="0">
                <a:solidFill>
                  <a:srgbClr val="002060"/>
                </a:solidFill>
                <a:latin typeface="Calibri" pitchFamily="34" charset="0"/>
              </a:rPr>
              <a:t> уровень)</a:t>
            </a:r>
          </a:p>
        </p:txBody>
      </p:sp>
      <p:pic>
        <p:nvPicPr>
          <p:cNvPr id="5" name="Picture 2" descr="http://shkola14.ucoz.ru/GIA/k_ege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346"/>
          <a:stretch/>
        </p:blipFill>
        <p:spPr bwMode="auto">
          <a:xfrm>
            <a:off x="4439400" y="3501008"/>
            <a:ext cx="4741112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51521" y="6165304"/>
            <a:ext cx="889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  <a:t>Ребенок, получивший образование только в учебном заведении,  необразованный ребенок.</a:t>
            </a:r>
            <a:b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  <a:t>                                                                                                                       Джордж </a:t>
            </a:r>
            <a:r>
              <a:rPr lang="ru-RU" altLang="ru-RU" sz="1600" b="1" i="1" dirty="0" err="1">
                <a:solidFill>
                  <a:srgbClr val="002060"/>
                </a:solidFill>
                <a:latin typeface="Calibri" pitchFamily="34" charset="0"/>
              </a:rPr>
              <a:t>Сантаяна</a:t>
            </a:r>
            <a:endParaRPr lang="ru-RU" altLang="ru-RU" sz="16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8667" r="11969" b="33333"/>
          <a:stretch/>
        </p:blipFill>
        <p:spPr bwMode="auto">
          <a:xfrm>
            <a:off x="899592" y="2132856"/>
            <a:ext cx="8244408" cy="155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33407" r="64917" b="60074"/>
          <a:stretch/>
        </p:blipFill>
        <p:spPr bwMode="auto">
          <a:xfrm>
            <a:off x="2987824" y="5013176"/>
            <a:ext cx="530352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8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45914" r="17561" b="27197"/>
          <a:stretch/>
        </p:blipFill>
        <p:spPr bwMode="auto">
          <a:xfrm>
            <a:off x="755576" y="2348880"/>
            <a:ext cx="8143408" cy="162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6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65187" y="1619771"/>
            <a:ext cx="83153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Calibri" pitchFamily="34" charset="0"/>
              </a:rPr>
              <a:t>Практикум по решению задания 15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Calibri" pitchFamily="34" charset="0"/>
              </a:rPr>
              <a:t>ЕГЭ-2019 (</a:t>
            </a:r>
            <a:r>
              <a:rPr lang="ru-RU" altLang="ru-RU" sz="3600" b="1" i="1">
                <a:solidFill>
                  <a:srgbClr val="002060"/>
                </a:solidFill>
                <a:latin typeface="Calibri" pitchFamily="34" charset="0"/>
              </a:rPr>
              <a:t>профильный</a:t>
            </a:r>
            <a:r>
              <a:rPr lang="ru-RU" altLang="ru-RU" b="1" i="1">
                <a:solidFill>
                  <a:srgbClr val="002060"/>
                </a:solidFill>
                <a:latin typeface="Calibri" pitchFamily="34" charset="0"/>
              </a:rPr>
              <a:t> уровень)</a:t>
            </a:r>
          </a:p>
        </p:txBody>
      </p:sp>
      <p:pic>
        <p:nvPicPr>
          <p:cNvPr id="5" name="Picture 2" descr="http://shkola14.ucoz.ru/GIA/k_ege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346"/>
          <a:stretch/>
        </p:blipFill>
        <p:spPr bwMode="auto">
          <a:xfrm>
            <a:off x="4439400" y="3501008"/>
            <a:ext cx="4741112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693862" y="6165304"/>
            <a:ext cx="748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  <a:t>Ученье без размышления бесполезно, но и размышление без ученья опасно.</a:t>
            </a:r>
            <a:b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  <a:t>                                                                                                                                        Конфуций</a:t>
            </a:r>
          </a:p>
        </p:txBody>
      </p:sp>
    </p:spTree>
    <p:extLst>
      <p:ext uri="{BB962C8B-B14F-4D97-AF65-F5344CB8AC3E}">
        <p14:creationId xmlns:p14="http://schemas.microsoft.com/office/powerpoint/2010/main" val="29834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72384" y="2060848"/>
            <a:ext cx="7055897" cy="792088"/>
            <a:chOff x="1172384" y="2348880"/>
            <a:chExt cx="7055897" cy="792088"/>
          </a:xfrm>
        </p:grpSpPr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2030422"/>
                </p:ext>
              </p:extLst>
            </p:nvPr>
          </p:nvGraphicFramePr>
          <p:xfrm>
            <a:off x="4932040" y="2348880"/>
            <a:ext cx="3296241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3" imgW="774360" imgH="228600" progId="Equation.3">
                    <p:embed/>
                  </p:oleObj>
                </mc:Choice>
                <mc:Fallback>
                  <p:oleObj name="Формула" r:id="rId3" imgW="7743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32040" y="2348880"/>
                          <a:ext cx="3296241" cy="792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172384" y="2550800"/>
              <a:ext cx="3769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Решите неравенство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56970" y="5085184"/>
            <a:ext cx="5420297" cy="586303"/>
            <a:chOff x="1172384" y="5213568"/>
            <a:chExt cx="5420297" cy="586303"/>
          </a:xfrm>
        </p:grpSpPr>
        <p:sp>
          <p:nvSpPr>
            <p:cNvPr id="7" name="TextBox 6"/>
            <p:cNvSpPr txBox="1"/>
            <p:nvPr/>
          </p:nvSpPr>
          <p:spPr>
            <a:xfrm>
              <a:off x="1172384" y="5215096"/>
              <a:ext cx="16361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Ответ:   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6780703"/>
                </p:ext>
              </p:extLst>
            </p:nvPr>
          </p:nvGraphicFramePr>
          <p:xfrm>
            <a:off x="2555776" y="5213568"/>
            <a:ext cx="4036905" cy="546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5" imgW="1688760" imgH="228600" progId="Equation.3">
                    <p:embed/>
                  </p:oleObj>
                </mc:Choice>
                <mc:Fallback>
                  <p:oleObj name="Формула" r:id="rId5" imgW="16887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5776" y="5213568"/>
                          <a:ext cx="4036905" cy="5463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146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36148" r="37583" b="48593"/>
          <a:stretch/>
        </p:blipFill>
        <p:spPr bwMode="auto">
          <a:xfrm>
            <a:off x="899592" y="2276872"/>
            <a:ext cx="8064896" cy="12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9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65187" y="1619771"/>
            <a:ext cx="83153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Calibri" pitchFamily="34" charset="0"/>
              </a:rPr>
              <a:t>Практикум по решению задания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Calibri" pitchFamily="34" charset="0"/>
              </a:rPr>
              <a:t>17 </a:t>
            </a:r>
            <a:endParaRPr lang="ru-RU" altLang="ru-RU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Calibri" pitchFamily="34" charset="0"/>
              </a:rPr>
              <a:t>ЕГЭ-2019 (</a:t>
            </a:r>
            <a:r>
              <a:rPr lang="ru-RU" altLang="ru-RU" sz="3600" b="1" i="1" dirty="0">
                <a:solidFill>
                  <a:srgbClr val="002060"/>
                </a:solidFill>
                <a:latin typeface="Calibri" pitchFamily="34" charset="0"/>
              </a:rPr>
              <a:t>профильный</a:t>
            </a:r>
            <a:r>
              <a:rPr lang="ru-RU" altLang="ru-RU" b="1" i="1" dirty="0">
                <a:solidFill>
                  <a:srgbClr val="002060"/>
                </a:solidFill>
                <a:latin typeface="Calibri" pitchFamily="34" charset="0"/>
              </a:rPr>
              <a:t> уровень)</a:t>
            </a:r>
          </a:p>
        </p:txBody>
      </p:sp>
      <p:pic>
        <p:nvPicPr>
          <p:cNvPr id="5" name="Picture 2" descr="http://shkola14.ucoz.ru/GIA/k_ege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346"/>
          <a:stretch/>
        </p:blipFill>
        <p:spPr bwMode="auto">
          <a:xfrm>
            <a:off x="4439400" y="3501008"/>
            <a:ext cx="4741112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745496" y="6031548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  <a:t>«Настоящие знания мы получаем, когда ищем ответ на вопрос, а не когда узнаем сам ответ».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2060"/>
                </a:solidFill>
                <a:latin typeface="Calibri" pitchFamily="34" charset="0"/>
              </a:rPr>
              <a:t>                                                                                                     Ллойд Александр</a:t>
            </a:r>
          </a:p>
        </p:txBody>
      </p:sp>
    </p:spTree>
    <p:extLst>
      <p:ext uri="{BB962C8B-B14F-4D97-AF65-F5344CB8AC3E}">
        <p14:creationId xmlns:p14="http://schemas.microsoft.com/office/powerpoint/2010/main" val="37059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6518" r="26416" b="4000"/>
          <a:stretch/>
        </p:blipFill>
        <p:spPr bwMode="auto">
          <a:xfrm>
            <a:off x="2267744" y="1052736"/>
            <a:ext cx="6685696" cy="52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38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439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Галина</cp:lastModifiedBy>
  <cp:revision>14</cp:revision>
  <dcterms:created xsi:type="dcterms:W3CDTF">2018-10-30T17:37:55Z</dcterms:created>
  <dcterms:modified xsi:type="dcterms:W3CDTF">2018-12-16T16:15:15Z</dcterms:modified>
</cp:coreProperties>
</file>