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6858000" cy="9144000"/>
  <p:embeddedFontLst>
    <p:embeddedFont>
      <p:font typeface="Merriweather" charset="-52"/>
      <p:regular r:id="rId11"/>
      <p:bold r:id="rId12"/>
      <p:italic r:id="rId13"/>
      <p:boldItalic r:id="rId14"/>
    </p:embeddedFont>
    <p:embeddedFont>
      <p:font typeface="Roboto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b06d64289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b06d64289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b06d64289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b06d64289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b06d64289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b06d64289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b06d64289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b06d64289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b06d64289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b06d64289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b06d64289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b06d64289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b06d64289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b06d64289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instagram.com/oksana_sizhuk/" TargetMode="External"/><Relationship Id="rId4" Type="http://schemas.openxmlformats.org/officeDocument/2006/relationships/hyperlink" Target="https://vk.com/id34616454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0" y="71420"/>
            <a:ext cx="9001156" cy="15716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Возможности </a:t>
            </a:r>
            <a:r>
              <a:rPr lang="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развития </a:t>
            </a:r>
            <a:br>
              <a:rPr lang="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критического мышления школьников </a:t>
            </a:r>
            <a:br>
              <a:rPr lang="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формате дистанционного </a:t>
            </a:r>
            <a:r>
              <a:rPr lang="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обучения </a:t>
            </a:r>
            <a:endParaRPr sz="28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357554" y="3071816"/>
            <a:ext cx="5643602" cy="1643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Пашкова-Сижук Оксана </a:t>
            </a:r>
            <a:r>
              <a:rPr lang="ru" sz="20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Геннадьевна,</a:t>
            </a:r>
          </a:p>
          <a:p>
            <a:pPr marL="0" lvl="0" indent="0" algn="ctr"/>
            <a:r>
              <a:rPr lang="ru" sz="20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sz="18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учитель математики высшей категории</a:t>
            </a:r>
            <a:r>
              <a:rPr lang="ru" sz="1800" dirty="0" smtClean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" sz="1800" b="1" dirty="0" smtClean="0">
                <a:solidFill>
                  <a:schemeClr val="bg1"/>
                </a:solidFill>
                <a:latin typeface="Times New Roman" pitchFamily="18" charset="0"/>
                <a:ea typeface="Merriweather"/>
                <a:cs typeface="Times New Roman" pitchFamily="18" charset="0"/>
                <a:sym typeface="Merriweather"/>
              </a:rPr>
              <a:t>федеральной программы обучения детей инвалидов с использованием дистанционных технологий,</a:t>
            </a:r>
            <a:r>
              <a:rPr lang="ru" sz="2000" b="1" dirty="0" smtClean="0">
                <a:solidFill>
                  <a:schemeClr val="bg1"/>
                </a:solidFill>
                <a:latin typeface="Times New Roman" pitchFamily="18" charset="0"/>
                <a:ea typeface="Merriweather"/>
                <a:cs typeface="Times New Roman" pitchFamily="18" charset="0"/>
                <a:sym typeface="Merriweather"/>
              </a:rPr>
              <a:t> </a:t>
            </a:r>
            <a:r>
              <a:rPr lang="ru" sz="2000" dirty="0" smtClean="0">
                <a:solidFill>
                  <a:schemeClr val="bg1"/>
                </a:solidFill>
                <a:latin typeface="Merriweather"/>
                <a:ea typeface="Merriweather"/>
                <a:cs typeface="Merriweather"/>
                <a:sym typeface="Merriweather"/>
              </a:rPr>
              <a:t>Руководитель ДО</a:t>
            </a:r>
            <a:r>
              <a:rPr lang="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Google Shape;71;p14"/>
          <p:cNvPicPr preferRelativeResize="0"/>
          <p:nvPr/>
        </p:nvPicPr>
        <p:blipFill rotWithShape="1">
          <a:blip r:embed="rId3">
            <a:alphaModFix/>
          </a:blip>
          <a:srcRect l="36699" t="27655" r="26511" b="14764"/>
          <a:stretch/>
        </p:blipFill>
        <p:spPr>
          <a:xfrm>
            <a:off x="285720" y="2000246"/>
            <a:ext cx="2373347" cy="278608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57158" y="1000114"/>
            <a:ext cx="8308054" cy="40455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200" b="1" dirty="0" smtClean="0">
                <a:solidFill>
                  <a:srgbClr val="000000"/>
                </a:solidFill>
              </a:rPr>
              <a:t>Социализация:</a:t>
            </a:r>
            <a:r>
              <a:rPr lang="ru" sz="2200" dirty="0" smtClean="0">
                <a:solidFill>
                  <a:srgbClr val="000000"/>
                </a:solidFill>
              </a:rPr>
              <a:t> </a:t>
            </a:r>
            <a:br>
              <a:rPr lang="ru" sz="2200" dirty="0" smtClean="0">
                <a:solidFill>
                  <a:srgbClr val="000000"/>
                </a:solidFill>
              </a:rPr>
            </a:br>
            <a:r>
              <a:rPr lang="ru" sz="2200" dirty="0" smtClean="0">
                <a:solidFill>
                  <a:srgbClr val="000000"/>
                </a:solidFill>
              </a:rPr>
              <a:t>- </a:t>
            </a:r>
            <a:r>
              <a:rPr lang="ru" sz="2200" dirty="0">
                <a:solidFill>
                  <a:srgbClr val="000000"/>
                </a:solidFill>
              </a:rPr>
              <a:t>самое широкое понятие среди процессов, характеризующих образование </a:t>
            </a:r>
            <a:r>
              <a:rPr lang="ru" sz="2200" dirty="0" smtClean="0">
                <a:solidFill>
                  <a:srgbClr val="000000"/>
                </a:solidFill>
              </a:rPr>
              <a:t>личности; </a:t>
            </a:r>
            <a:br>
              <a:rPr lang="ru" sz="2200" dirty="0" smtClean="0">
                <a:solidFill>
                  <a:srgbClr val="000000"/>
                </a:solidFill>
              </a:rPr>
            </a:br>
            <a:r>
              <a:rPr lang="ru" sz="2200" b="1" dirty="0" smtClean="0">
                <a:solidFill>
                  <a:srgbClr val="000000"/>
                </a:solidFill>
              </a:rPr>
              <a:t>Предполагает:</a:t>
            </a:r>
            <a:r>
              <a:rPr lang="ru" sz="2200" dirty="0" smtClean="0">
                <a:solidFill>
                  <a:srgbClr val="000000"/>
                </a:solidFill>
              </a:rPr>
              <a:t/>
            </a:r>
            <a:br>
              <a:rPr lang="ru" sz="2200" dirty="0" smtClean="0">
                <a:solidFill>
                  <a:srgbClr val="000000"/>
                </a:solidFill>
              </a:rPr>
            </a:br>
            <a:r>
              <a:rPr lang="ru" sz="2200" dirty="0" smtClean="0">
                <a:solidFill>
                  <a:srgbClr val="000000"/>
                </a:solidFill>
              </a:rPr>
              <a:t>- сознательное </a:t>
            </a:r>
            <a:r>
              <a:rPr lang="ru" sz="2200" dirty="0">
                <a:solidFill>
                  <a:srgbClr val="000000"/>
                </a:solidFill>
              </a:rPr>
              <a:t>усвоение ребенком готовых форм и способов социальной </a:t>
            </a:r>
            <a:r>
              <a:rPr lang="ru" sz="2200" dirty="0" smtClean="0">
                <a:solidFill>
                  <a:srgbClr val="000000"/>
                </a:solidFill>
              </a:rPr>
              <a:t>жизни; </a:t>
            </a:r>
            <a:br>
              <a:rPr lang="ru" sz="2200" dirty="0" smtClean="0">
                <a:solidFill>
                  <a:srgbClr val="000000"/>
                </a:solidFill>
              </a:rPr>
            </a:br>
            <a:r>
              <a:rPr lang="ru" sz="2200" dirty="0" smtClean="0">
                <a:solidFill>
                  <a:srgbClr val="000000"/>
                </a:solidFill>
              </a:rPr>
              <a:t>- способов </a:t>
            </a:r>
            <a:r>
              <a:rPr lang="ru" sz="2200" dirty="0">
                <a:solidFill>
                  <a:srgbClr val="000000"/>
                </a:solidFill>
              </a:rPr>
              <a:t>взаимодействия с материальной и духовной </a:t>
            </a:r>
            <a:r>
              <a:rPr lang="ru" sz="2200" dirty="0" smtClean="0">
                <a:solidFill>
                  <a:srgbClr val="000000"/>
                </a:solidFill>
              </a:rPr>
              <a:t>культурой;</a:t>
            </a:r>
            <a:br>
              <a:rPr lang="ru" sz="2200" dirty="0" smtClean="0">
                <a:solidFill>
                  <a:srgbClr val="000000"/>
                </a:solidFill>
              </a:rPr>
            </a:br>
            <a:r>
              <a:rPr lang="ru" sz="2200" dirty="0" smtClean="0">
                <a:solidFill>
                  <a:srgbClr val="000000"/>
                </a:solidFill>
              </a:rPr>
              <a:t>- адаптацию </a:t>
            </a:r>
            <a:r>
              <a:rPr lang="ru" sz="2200" dirty="0">
                <a:solidFill>
                  <a:srgbClr val="000000"/>
                </a:solidFill>
              </a:rPr>
              <a:t>к </a:t>
            </a:r>
            <a:r>
              <a:rPr lang="ru" sz="2200" dirty="0" smtClean="0">
                <a:solidFill>
                  <a:srgbClr val="000000"/>
                </a:solidFill>
              </a:rPr>
              <a:t>социуму и </a:t>
            </a:r>
            <a:r>
              <a:rPr lang="ru" sz="2200" dirty="0">
                <a:solidFill>
                  <a:srgbClr val="000000"/>
                </a:solidFill>
              </a:rPr>
              <a:t>выработку (совместно со взрослыми и сверстниками) собственного социального опыта, ценностных ориентаций, своего стиля жизни.</a:t>
            </a:r>
            <a:endParaRPr sz="220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42858"/>
            <a:ext cx="707236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erriweather"/>
                <a:ea typeface="Merriweather"/>
                <a:cs typeface="Merriweather"/>
                <a:sym typeface="Merriweather"/>
              </a:rPr>
              <a:t>Верю в будущее детей с ОВЗ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1357290" y="214296"/>
            <a:ext cx="5857916" cy="6429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Онлайн обучение</a:t>
            </a:r>
            <a:endParaRPr sz="32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6" name="Google Shape;86;p16"/>
          <p:cNvCxnSpPr/>
          <p:nvPr/>
        </p:nvCxnSpPr>
        <p:spPr>
          <a:xfrm rot="10800000" flipV="1">
            <a:off x="2071670" y="1285866"/>
            <a:ext cx="2500330" cy="857256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7" name="Google Shape;87;p16"/>
          <p:cNvSpPr txBox="1"/>
          <p:nvPr/>
        </p:nvSpPr>
        <p:spPr>
          <a:xfrm>
            <a:off x="285720" y="1928808"/>
            <a:ext cx="2500330" cy="9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latin typeface="Times New Roman" pitchFamily="18" charset="0"/>
                <a:cs typeface="Times New Roman" pitchFamily="18" charset="0"/>
              </a:rPr>
              <a:t>Удобный </a:t>
            </a:r>
            <a:endParaRPr lang="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latin typeface="Times New Roman" pitchFamily="18" charset="0"/>
                <a:cs typeface="Times New Roman" pitchFamily="18" charset="0"/>
              </a:rPr>
              <a:t>ритм </a:t>
            </a:r>
            <a:r>
              <a:rPr lang="ru" sz="2000" b="1" dirty="0">
                <a:latin typeface="Times New Roman" pitchFamily="18" charset="0"/>
                <a:cs typeface="Times New Roman" pitchFamily="18" charset="0"/>
              </a:rPr>
              <a:t>работы</a:t>
            </a:r>
            <a:endParaRPr sz="20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8" name="Google Shape;88;p16"/>
          <p:cNvCxnSpPr/>
          <p:nvPr/>
        </p:nvCxnSpPr>
        <p:spPr>
          <a:xfrm rot="5400000">
            <a:off x="4179091" y="1678775"/>
            <a:ext cx="785818" cy="1588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9" name="Google Shape;89;p16"/>
          <p:cNvSpPr txBox="1"/>
          <p:nvPr/>
        </p:nvSpPr>
        <p:spPr>
          <a:xfrm>
            <a:off x="3357554" y="1857370"/>
            <a:ext cx="2692500" cy="107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latin typeface="Times New Roman" pitchFamily="18" charset="0"/>
                <a:cs typeface="Times New Roman" pitchFamily="18" charset="0"/>
              </a:rPr>
              <a:t>Эффективность </a:t>
            </a:r>
            <a:r>
              <a:rPr lang="ru" sz="2000" b="1" dirty="0" smtClean="0">
                <a:latin typeface="Times New Roman" pitchFamily="18" charset="0"/>
                <a:cs typeface="Times New Roman" pitchFamily="18" charset="0"/>
              </a:rPr>
              <a:t>обсуждения без </a:t>
            </a:r>
            <a:r>
              <a:rPr lang="ru" sz="2000" b="1" dirty="0">
                <a:latin typeface="Times New Roman" pitchFamily="18" charset="0"/>
                <a:cs typeface="Times New Roman" pitchFamily="18" charset="0"/>
              </a:rPr>
              <a:t>критики</a:t>
            </a:r>
            <a:endParaRPr sz="20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0" name="Google Shape;90;p16"/>
          <p:cNvCxnSpPr/>
          <p:nvPr/>
        </p:nvCxnSpPr>
        <p:spPr>
          <a:xfrm>
            <a:off x="4572000" y="1285866"/>
            <a:ext cx="2714644" cy="785818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1" name="Google Shape;91;p16"/>
          <p:cNvSpPr txBox="1"/>
          <p:nvPr/>
        </p:nvSpPr>
        <p:spPr>
          <a:xfrm>
            <a:off x="6286512" y="1928808"/>
            <a:ext cx="2726700" cy="115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" sz="2000" b="1" dirty="0" smtClean="0">
                <a:latin typeface="Times New Roman" pitchFamily="18" charset="0"/>
                <a:cs typeface="Times New Roman" pitchFamily="18" charset="0"/>
              </a:rPr>
              <a:t>отчетов, </a:t>
            </a:r>
            <a:r>
              <a:rPr lang="ru" sz="2000" b="1" dirty="0">
                <a:latin typeface="Times New Roman" pitchFamily="18" charset="0"/>
                <a:cs typeface="Times New Roman" pitchFamily="18" charset="0"/>
              </a:rPr>
              <a:t>оптимизация учебного процесса</a:t>
            </a:r>
            <a:endParaRPr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282" y="3000378"/>
            <a:ext cx="2522200" cy="167068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7620" y="3071816"/>
            <a:ext cx="1930504" cy="162363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5" name="Google Shape;9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0826" y="3143254"/>
            <a:ext cx="2357454" cy="152781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428596" y="285734"/>
            <a:ext cx="3706500" cy="14278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Достижения наших учеников в разных сферах</a:t>
            </a:r>
            <a:endParaRPr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4425974" y="290075"/>
            <a:ext cx="4432305" cy="5671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erriweather"/>
                <a:ea typeface="Merriweather"/>
                <a:cs typeface="Merriweather"/>
                <a:sym typeface="Merriweather"/>
              </a:rPr>
              <a:t>Цели и задачи:</a:t>
            </a:r>
            <a:endParaRPr sz="20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8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Merriweather"/>
                <a:cs typeface="Times New Roman" pitchFamily="18" charset="0"/>
                <a:sym typeface="Merriweather"/>
              </a:rPr>
              <a:t>1</a:t>
            </a:r>
            <a:r>
              <a:rPr lang="ru" sz="1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Merriweather"/>
                <a:cs typeface="Times New Roman" pitchFamily="18" charset="0"/>
                <a:sym typeface="Merriweather"/>
              </a:rPr>
              <a:t>. Построение </a:t>
            </a:r>
            <a:r>
              <a:rPr lang="ru" sz="18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Merriweather"/>
                <a:cs typeface="Times New Roman" pitchFamily="18" charset="0"/>
                <a:sym typeface="Merriweather"/>
              </a:rPr>
              <a:t>образа личного будущего обучающихся в </a:t>
            </a:r>
            <a:r>
              <a:rPr lang="ru" sz="1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Merriweather"/>
                <a:cs typeface="Times New Roman" pitchFamily="18" charset="0"/>
                <a:sym typeface="Merriweather"/>
              </a:rPr>
              <a:t>профессиональном </a:t>
            </a:r>
            <a:r>
              <a:rPr lang="ru" sz="18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Merriweather"/>
                <a:cs typeface="Times New Roman" pitchFamily="18" charset="0"/>
                <a:sym typeface="Merriweather"/>
              </a:rPr>
              <a:t>мире</a:t>
            </a:r>
            <a:endParaRPr sz="180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Merriweather"/>
              <a:cs typeface="Times New Roman" pitchFamily="18" charset="0"/>
              <a:sym typeface="Merriweather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4500562" y="1643056"/>
            <a:ext cx="4524300" cy="135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 dirty="0">
                <a:latin typeface="Times New Roman" pitchFamily="18" charset="0"/>
                <a:ea typeface="Merriweather"/>
                <a:cs typeface="Times New Roman" pitchFamily="18" charset="0"/>
                <a:sym typeface="Merriweather"/>
              </a:rPr>
              <a:t>2. </a:t>
            </a:r>
            <a:r>
              <a:rPr lang="ru" sz="1800" dirty="0" smtClean="0">
                <a:latin typeface="Times New Roman" pitchFamily="18" charset="0"/>
                <a:ea typeface="Merriweather"/>
                <a:cs typeface="Times New Roman" pitchFamily="18" charset="0"/>
                <a:sym typeface="Merriweather"/>
              </a:rPr>
              <a:t>Построение </a:t>
            </a:r>
            <a:r>
              <a:rPr lang="ru" sz="1800" dirty="0">
                <a:latin typeface="Times New Roman" pitchFamily="18" charset="0"/>
                <a:ea typeface="Merriweather"/>
                <a:cs typeface="Times New Roman" pitchFamily="18" charset="0"/>
                <a:sym typeface="Merriweather"/>
              </a:rPr>
              <a:t>индивидуальной образовательной и деятельностной траектории обучающихся, позволяющей реализовать образ собственного </a:t>
            </a:r>
            <a:r>
              <a:rPr lang="ru" sz="1800" dirty="0" smtClean="0">
                <a:latin typeface="Times New Roman" pitchFamily="18" charset="0"/>
                <a:ea typeface="Merriweather"/>
                <a:cs typeface="Times New Roman" pitchFamily="18" charset="0"/>
                <a:sym typeface="Merriweather"/>
              </a:rPr>
              <a:t>будущего;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4429124" y="3000378"/>
            <a:ext cx="43524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 dirty="0">
                <a:latin typeface="Times New Roman" pitchFamily="18" charset="0"/>
                <a:ea typeface="Merriweather"/>
                <a:cs typeface="Times New Roman" pitchFamily="18" charset="0"/>
                <a:sym typeface="Merriweather"/>
              </a:rPr>
              <a:t>3. </a:t>
            </a:r>
            <a:r>
              <a:rPr lang="ru" sz="1800" dirty="0" smtClean="0">
                <a:latin typeface="Times New Roman" pitchFamily="18" charset="0"/>
                <a:ea typeface="Merriweather"/>
                <a:cs typeface="Times New Roman" pitchFamily="18" charset="0"/>
                <a:sym typeface="Merriweather"/>
              </a:rPr>
              <a:t>Повысить </a:t>
            </a:r>
            <a:r>
              <a:rPr lang="ru" sz="1800" dirty="0">
                <a:latin typeface="Times New Roman" pitchFamily="18" charset="0"/>
                <a:ea typeface="Merriweather"/>
                <a:cs typeface="Times New Roman" pitchFamily="18" charset="0"/>
                <a:sym typeface="Merriweather"/>
              </a:rPr>
              <a:t>интерес учеников к использованию онлайн сервисов в учебной и практической </a:t>
            </a:r>
            <a:r>
              <a:rPr lang="ru" sz="1800" dirty="0" smtClean="0">
                <a:latin typeface="Times New Roman" pitchFamily="18" charset="0"/>
                <a:ea typeface="Merriweather"/>
                <a:cs typeface="Times New Roman" pitchFamily="18" charset="0"/>
                <a:sym typeface="Merriweather"/>
              </a:rPr>
              <a:t>деятельности;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4429124" y="4071948"/>
            <a:ext cx="45243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 dirty="0">
                <a:latin typeface="Times New Roman" pitchFamily="18" charset="0"/>
                <a:ea typeface="Merriweather"/>
                <a:cs typeface="Times New Roman" pitchFamily="18" charset="0"/>
                <a:sym typeface="Merriweather"/>
              </a:rPr>
              <a:t>4. </a:t>
            </a:r>
            <a:r>
              <a:rPr lang="ru" sz="1800" dirty="0" smtClean="0">
                <a:latin typeface="Times New Roman" pitchFamily="18" charset="0"/>
                <a:ea typeface="Merriweather"/>
                <a:cs typeface="Times New Roman" pitchFamily="18" charset="0"/>
                <a:sym typeface="Merriweather"/>
              </a:rPr>
              <a:t>Развитие </a:t>
            </a:r>
            <a:r>
              <a:rPr lang="ru" sz="1800" dirty="0">
                <a:latin typeface="Times New Roman" pitchFamily="18" charset="0"/>
                <a:ea typeface="Merriweather"/>
                <a:cs typeface="Times New Roman" pitchFamily="18" charset="0"/>
                <a:sym typeface="Merriweather"/>
              </a:rPr>
              <a:t>творческих способностей и реализация творческого </a:t>
            </a:r>
            <a:r>
              <a:rPr lang="ru" sz="1800" dirty="0" smtClean="0">
                <a:latin typeface="Times New Roman" pitchFamily="18" charset="0"/>
                <a:ea typeface="Merriweather"/>
                <a:cs typeface="Times New Roman" pitchFamily="18" charset="0"/>
                <a:sym typeface="Merriweather"/>
              </a:rPr>
              <a:t>потенциала.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775" y="2039025"/>
            <a:ext cx="2816400" cy="28164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282" y="1571618"/>
            <a:ext cx="5883961" cy="336068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12" name="Google Shape;112;p18"/>
          <p:cNvSpPr txBox="1"/>
          <p:nvPr/>
        </p:nvSpPr>
        <p:spPr>
          <a:xfrm>
            <a:off x="1214414" y="71420"/>
            <a:ext cx="6981558" cy="1298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ighlight>
                  <a:srgbClr val="FFFFF0"/>
                </a:highlight>
                <a:latin typeface="Merriweather"/>
                <a:ea typeface="Merriweather"/>
                <a:cs typeface="Merriweather"/>
                <a:sym typeface="Merriweather"/>
              </a:rPr>
              <a:t>Региональный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ighlight>
                  <a:srgbClr val="FFFFF0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ighlight>
                  <a:srgbClr val="FFFFF0"/>
                </a:highlight>
                <a:latin typeface="Merriweather"/>
                <a:ea typeface="Merriweather"/>
                <a:cs typeface="Merriweather"/>
                <a:sym typeface="Merriweather"/>
              </a:rPr>
              <a:t>информационно-исследовательский</a:t>
            </a:r>
            <a:endParaRPr sz="24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ighlight>
                <a:srgbClr val="FFFFF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ighlight>
                  <a:srgbClr val="FFFFF0"/>
                </a:highlight>
                <a:latin typeface="Merriweather"/>
                <a:ea typeface="Merriweather"/>
                <a:cs typeface="Merriweather"/>
                <a:sym typeface="Merriweather"/>
              </a:rPr>
              <a:t> проект «Каша-еда наша»</a:t>
            </a:r>
            <a:endParaRPr sz="24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9388" y="1571618"/>
            <a:ext cx="2446293" cy="336068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rcRect l="7353" t="13098" r="735" b="-1774"/>
          <a:stretch>
            <a:fillRect/>
          </a:stretch>
        </p:blipFill>
        <p:spPr>
          <a:xfrm>
            <a:off x="71406" y="1071552"/>
            <a:ext cx="9001188" cy="40719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1" name="Google Shape;121;p19"/>
          <p:cNvSpPr txBox="1"/>
          <p:nvPr/>
        </p:nvSpPr>
        <p:spPr>
          <a:xfrm>
            <a:off x="1071538" y="0"/>
            <a:ext cx="7107300" cy="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erriweather"/>
                <a:ea typeface="Merriweather"/>
                <a:cs typeface="Merriweather"/>
                <a:sym typeface="Merriweather"/>
              </a:rPr>
              <a:t>Краевой мастер класс </a:t>
            </a:r>
            <a:endParaRPr lang="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erriweather"/>
                <a:ea typeface="Merriweather"/>
                <a:cs typeface="Merriweather"/>
                <a:sym typeface="Merriweather"/>
              </a:rPr>
              <a:t>по </a:t>
            </a:r>
            <a:r>
              <a:rPr lang="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erriweather"/>
                <a:ea typeface="Merriweather"/>
                <a:cs typeface="Merriweather"/>
                <a:sym typeface="Merriweather"/>
              </a:rPr>
              <a:t>профориентации</a:t>
            </a:r>
            <a:r>
              <a:rPr lang="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ighlight>
                  <a:srgbClr val="FFFFF0"/>
                </a:highlight>
                <a:latin typeface="Merriweather"/>
                <a:ea typeface="Merriweather"/>
                <a:cs typeface="Merriweather"/>
                <a:sym typeface="Merriweather"/>
              </a:rPr>
              <a:t>«Готовим вместе»</a:t>
            </a:r>
            <a:r>
              <a:rPr lang="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sz="24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9190" y="1407825"/>
            <a:ext cx="4415322" cy="373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75" y="289075"/>
            <a:ext cx="4876800" cy="20002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8" name="Google Shape;12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6380" y="2071684"/>
            <a:ext cx="3708123" cy="28642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9" name="Google Shape;129;p20"/>
          <p:cNvSpPr txBox="1"/>
          <p:nvPr/>
        </p:nvSpPr>
        <p:spPr>
          <a:xfrm>
            <a:off x="142844" y="2714626"/>
            <a:ext cx="4701900" cy="8883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erriweather"/>
                <a:ea typeface="Merriweather"/>
                <a:cs typeface="Merriweather"/>
                <a:sym typeface="Merriweather"/>
              </a:rPr>
              <a:t>Краевой марафон знаний</a:t>
            </a:r>
            <a:r>
              <a:rPr lang="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ighlight>
                  <a:srgbClr val="FFFFF0"/>
                </a:highlight>
                <a:latin typeface="Merriweather"/>
                <a:ea typeface="Merriweather"/>
                <a:cs typeface="Merriweather"/>
                <a:sym typeface="Merriweather"/>
              </a:rPr>
              <a:t>«Всезнайка»</a:t>
            </a:r>
            <a:endParaRPr sz="24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5074" y="285734"/>
            <a:ext cx="1911895" cy="128588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32" name="Google Shape;132;p20"/>
          <p:cNvSpPr txBox="1"/>
          <p:nvPr/>
        </p:nvSpPr>
        <p:spPr>
          <a:xfrm>
            <a:off x="428596" y="3696458"/>
            <a:ext cx="4278000" cy="1447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latin typeface="Times New Roman" pitchFamily="18" charset="0"/>
                <a:ea typeface="Merriweather"/>
                <a:cs typeface="Times New Roman" pitchFamily="18" charset="0"/>
                <a:sym typeface="Merriweather"/>
              </a:rPr>
              <a:t>Укрепить навыки работы с </a:t>
            </a:r>
            <a:r>
              <a:rPr lang="ru" sz="1800" b="1" i="1" dirty="0">
                <a:latin typeface="Times New Roman" pitchFamily="18" charset="0"/>
                <a:ea typeface="Merriweather"/>
                <a:cs typeface="Times New Roman" pitchFamily="18" charset="0"/>
                <a:sym typeface="Merriweather"/>
              </a:rPr>
              <a:t>Google Drive</a:t>
            </a:r>
            <a:r>
              <a:rPr lang="ru" sz="1800" b="1" dirty="0">
                <a:latin typeface="Times New Roman" pitchFamily="18" charset="0"/>
                <a:ea typeface="Merriweather"/>
                <a:cs typeface="Times New Roman" pitchFamily="18" charset="0"/>
                <a:sym typeface="Merriweather"/>
              </a:rPr>
              <a:t> и его возможностями (создание презентаций, редактирование файлов </a:t>
            </a:r>
            <a:r>
              <a:rPr lang="ru" sz="1800" b="1" i="1" dirty="0">
                <a:latin typeface="Times New Roman" pitchFamily="18" charset="0"/>
                <a:ea typeface="Merriweather"/>
                <a:cs typeface="Times New Roman" pitchFamily="18" charset="0"/>
                <a:sym typeface="Merriweather"/>
              </a:rPr>
              <a:t>Word</a:t>
            </a:r>
            <a:r>
              <a:rPr lang="ru" sz="1800" b="1" dirty="0">
                <a:latin typeface="Times New Roman" pitchFamily="18" charset="0"/>
                <a:ea typeface="Merriweather"/>
                <a:cs typeface="Times New Roman" pitchFamily="18" charset="0"/>
                <a:sym typeface="Merriweather"/>
              </a:rPr>
              <a:t>, использование </a:t>
            </a:r>
            <a:r>
              <a:rPr lang="ru" sz="1800" b="1" i="1" dirty="0">
                <a:latin typeface="Times New Roman" pitchFamily="18" charset="0"/>
                <a:ea typeface="Merriweather"/>
                <a:cs typeface="Times New Roman" pitchFamily="18" charset="0"/>
                <a:sym typeface="Merriweather"/>
              </a:rPr>
              <a:t>Excel</a:t>
            </a:r>
            <a:r>
              <a:rPr lang="ru" sz="1800" b="1" dirty="0">
                <a:latin typeface="Times New Roman" pitchFamily="18" charset="0"/>
                <a:ea typeface="Merriweather"/>
                <a:cs typeface="Times New Roman" pitchFamily="18" charset="0"/>
                <a:sym typeface="Merriweather"/>
              </a:rPr>
              <a:t>)</a:t>
            </a:r>
            <a:endParaRPr sz="1800" b="1">
              <a:latin typeface="Times New Roman" pitchFamily="18" charset="0"/>
              <a:ea typeface="Merriweather"/>
              <a:cs typeface="Times New Roman" pitchFamily="18" charset="0"/>
              <a:sym typeface="Merriweath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1"/>
          <p:cNvPicPr preferRelativeResize="0"/>
          <p:nvPr/>
        </p:nvPicPr>
        <p:blipFill rotWithShape="1">
          <a:blip r:embed="rId3">
            <a:alphaModFix/>
          </a:blip>
          <a:srcRect t="34036" r="49902"/>
          <a:stretch/>
        </p:blipFill>
        <p:spPr>
          <a:xfrm>
            <a:off x="285720" y="1643056"/>
            <a:ext cx="3574956" cy="326497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39" name="Google Shape;139;p21"/>
          <p:cNvSpPr txBox="1"/>
          <p:nvPr/>
        </p:nvSpPr>
        <p:spPr>
          <a:xfrm>
            <a:off x="1571604" y="428610"/>
            <a:ext cx="5786478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erriweather"/>
                <a:ea typeface="Merriweather"/>
                <a:cs typeface="Merriweather"/>
                <a:sym typeface="Merriweather"/>
              </a:rPr>
              <a:t>Благодарю за внимание</a:t>
            </a:r>
            <a:r>
              <a:rPr lang="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erriweather"/>
                <a:ea typeface="Merriweather"/>
                <a:cs typeface="Merriweather"/>
                <a:sym typeface="Merriweather"/>
              </a:rPr>
              <a:t>!!</a:t>
            </a:r>
            <a:endParaRPr sz="30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4786314" y="2285998"/>
            <a:ext cx="3991200" cy="27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erriweather"/>
                <a:ea typeface="Merriweather"/>
                <a:cs typeface="Merriweather"/>
                <a:sym typeface="Merriweather"/>
              </a:rPr>
              <a:t>Со мной можно связаться:</a:t>
            </a:r>
            <a:endParaRPr sz="18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erriweather"/>
                <a:ea typeface="Merriweather"/>
                <a:cs typeface="Merriweather"/>
                <a:sym typeface="Merriweather"/>
              </a:rPr>
              <a:t>Skype </a:t>
            </a:r>
            <a:r>
              <a:rPr lang="ru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erriweather"/>
                <a:ea typeface="Merriweather"/>
                <a:cs typeface="Merriweather"/>
                <a:sym typeface="Merriweather"/>
              </a:rPr>
              <a:t>- </a:t>
            </a:r>
            <a:r>
              <a:rPr lang="ru" sz="18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erriweather"/>
                <a:ea typeface="Merriweather"/>
                <a:cs typeface="Merriweather"/>
                <a:sym typeface="Merriweather"/>
              </a:rPr>
              <a:t>paschckowa-sizhuck.ok</a:t>
            </a:r>
            <a:endParaRPr sz="1800" b="1" u="sng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erriweather"/>
                <a:ea typeface="Merriweather"/>
                <a:cs typeface="Merriweather"/>
                <a:sym typeface="Merriweather"/>
              </a:rPr>
              <a:t>Vk </a:t>
            </a:r>
            <a:r>
              <a:rPr lang="ru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ru" sz="18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https://vk.com/id346164540</a:t>
            </a:r>
            <a:endParaRPr sz="18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erriweather"/>
                <a:ea typeface="Merriweather"/>
                <a:cs typeface="Merriweather"/>
                <a:sym typeface="Merriweather"/>
              </a:rPr>
              <a:t>Instagram </a:t>
            </a:r>
            <a:r>
              <a:rPr lang="ru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erriweather"/>
                <a:ea typeface="Merriweather"/>
                <a:cs typeface="Merriweather"/>
                <a:sym typeface="Merriweather"/>
              </a:rPr>
              <a:t>- </a:t>
            </a:r>
            <a:r>
              <a:rPr lang="ru" sz="18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erriweather"/>
                <a:ea typeface="Merriweather"/>
                <a:cs typeface="Merriweather"/>
                <a:sym typeface="Merriweather"/>
                <a:hlinkClick r:id="rId5"/>
              </a:rPr>
              <a:t>https://www.instagram.com/oksana_sizhuk/</a:t>
            </a:r>
            <a:endParaRPr sz="18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174</Words>
  <PresentationFormat>Экран (16:9)</PresentationFormat>
  <Paragraphs>31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Merriweather</vt:lpstr>
      <vt:lpstr>Times New Roman</vt:lpstr>
      <vt:lpstr>Roboto</vt:lpstr>
      <vt:lpstr>Paradigm</vt:lpstr>
      <vt:lpstr>Возможности развития  критического мышления школьников  в формате дистанционного обучения </vt:lpstr>
      <vt:lpstr>Социализация:  - самое широкое понятие среди процессов, характеризующих образование личности;  Предполагает: - сознательное усвоение ребенком готовых форм и способов социальной жизни;  - способов взаимодействия с материальной и духовной культурой; - адаптацию к социуму и выработку (совместно со взрослыми и сверстниками) собственного социального опыта, ценностных ориентаций, своего стиля жизни.</vt:lpstr>
      <vt:lpstr>Онлайн обучение</vt:lpstr>
      <vt:lpstr>Достижения наших учеников в разных сферах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развития  критического мышления школьников  в формате дистанционного обучения </dc:title>
  <cp:lastModifiedBy>borisova</cp:lastModifiedBy>
  <cp:revision>30</cp:revision>
  <dcterms:modified xsi:type="dcterms:W3CDTF">2019-01-23T08:38:49Z</dcterms:modified>
</cp:coreProperties>
</file>