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56" r:id="rId2"/>
    <p:sldId id="259" r:id="rId3"/>
    <p:sldId id="257" r:id="rId4"/>
    <p:sldId id="261" r:id="rId5"/>
    <p:sldId id="260" r:id="rId6"/>
    <p:sldId id="262" r:id="rId7"/>
    <p:sldId id="263" r:id="rId8"/>
    <p:sldId id="264" r:id="rId9"/>
    <p:sldId id="265" r:id="rId10"/>
    <p:sldId id="272" r:id="rId11"/>
    <p:sldId id="268" r:id="rId12"/>
    <p:sldId id="266" r:id="rId13"/>
    <p:sldId id="271" r:id="rId14"/>
    <p:sldId id="267" r:id="rId15"/>
    <p:sldId id="270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6" d="100"/>
          <a:sy n="86" d="100"/>
        </p:scale>
        <p:origin x="-7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6DF0-3CC5-4393-9A4F-F00AF9577520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E512E-C857-43E4-A5E1-5ECB10AF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909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5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2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23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32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8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7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5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2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ACB7E-46D3-4D66-9A47-12E36A305F15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00748-CC2F-454A-BE64-7C44704266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2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ickers.com/" TargetMode="External"/><Relationship Id="rId2" Type="http://schemas.openxmlformats.org/officeDocument/2006/relationships/hyperlink" Target="http://www.powerpointbas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ge.sdamgia.ru/" TargetMode="External"/><Relationship Id="rId5" Type="http://schemas.openxmlformats.org/officeDocument/2006/relationships/hyperlink" Target="https://freesoft.ru/windows/advanced_grapher" TargetMode="External"/><Relationship Id="rId4" Type="http://schemas.openxmlformats.org/officeDocument/2006/relationships/hyperlink" Target="http://shamil-ahmadullin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56" y="220337"/>
            <a:ext cx="8204812" cy="3914393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«Современные методы повышения мотивации учащихся на уроках математики. Подготовка к оценочным процедурам по предмету(ЕГЭ, ОГЭ, ВПР и РПР)»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8764" y="4116636"/>
            <a:ext cx="7912866" cy="16562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19DFB"/>
                </a:solidFill>
              </a:rPr>
              <a:t>Учитель математики МАОУ гимназии №24 г.Ставрополя имени генерал-лейтенанта юстиции М. Г. Ядрова</a:t>
            </a:r>
          </a:p>
          <a:p>
            <a:pPr algn="r"/>
            <a:endParaRPr lang="ru-RU" dirty="0" smtClean="0">
              <a:solidFill>
                <a:srgbClr val="019DFB"/>
              </a:solidFill>
            </a:endParaRPr>
          </a:p>
          <a:p>
            <a:pPr algn="r"/>
            <a:endParaRPr lang="ru-RU" dirty="0" smtClean="0">
              <a:solidFill>
                <a:srgbClr val="019DFB"/>
              </a:solidFill>
            </a:endParaRPr>
          </a:p>
          <a:p>
            <a:pPr algn="r"/>
            <a:r>
              <a:rPr lang="ru-RU" dirty="0" smtClean="0">
                <a:solidFill>
                  <a:srgbClr val="019DFB"/>
                </a:solidFill>
              </a:rPr>
              <a:t>Германова Н.П.</a:t>
            </a:r>
            <a:endParaRPr lang="en-US" dirty="0">
              <a:solidFill>
                <a:srgbClr val="019D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5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932"/>
            <a:ext cx="3182937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957" y="673626"/>
            <a:ext cx="1743075" cy="309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40" y="3861316"/>
            <a:ext cx="4131326" cy="289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51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ИКТ технологии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980886" y="1509312"/>
            <a:ext cx="7072443" cy="1984976"/>
            <a:chOff x="1248" y="2030"/>
            <a:chExt cx="3216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658477" y="4156877"/>
            <a:ext cx="6967981" cy="1100728"/>
            <a:chOff x="1248" y="2640"/>
            <a:chExt cx="3216" cy="350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2574" y="2648"/>
              <a:ext cx="1105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4400" dirty="0" smtClean="0">
                  <a:solidFill>
                    <a:srgbClr val="000000"/>
                  </a:solidFill>
                </a:rPr>
                <a:t>PLICKERS</a:t>
              </a:r>
              <a:endParaRPr 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931" y="1146702"/>
            <a:ext cx="31765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37" y="3613846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59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69" y="121186"/>
            <a:ext cx="8659258" cy="193896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</a:rPr>
              <a:t>Использование персональных компьютеров при построение и исследовании графиков функций, при изучении, закреплении и проверки знаний. Загрузка презентаций, блока задач или работа в  графической программе. </a:t>
            </a:r>
            <a:endParaRPr lang="ru-RU" sz="3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1"/>
          <a:stretch/>
        </p:blipFill>
        <p:spPr>
          <a:xfrm>
            <a:off x="1819090" y="2087792"/>
            <a:ext cx="2919527" cy="168031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8" y="2087792"/>
            <a:ext cx="1598752" cy="213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6601"/>
            <a:ext cx="2830967" cy="17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73" y="4546601"/>
            <a:ext cx="1716384" cy="231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379" y="4542163"/>
            <a:ext cx="3635365" cy="19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32" y="1916317"/>
            <a:ext cx="4035425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8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Работа в графическом приложении на ПК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C0BA~1\AppData\Local\Temp\Rar$DIa1996.22317\IMG_20191023_0835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5"/>
          <a:stretch/>
        </p:blipFill>
        <p:spPr bwMode="auto">
          <a:xfrm>
            <a:off x="936434" y="4219461"/>
            <a:ext cx="3172858" cy="17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347" y="3816915"/>
            <a:ext cx="4754653" cy="253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9" y="1743075"/>
            <a:ext cx="565050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52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88" y="99152"/>
            <a:ext cx="8438920" cy="1718631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Программа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PLICKERS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работает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по очень простой технологии. Основу составляют мобильное приложение, сайт и распечатанные карточки с QR-кодами. Каждому ребёнку выдаётся по одной карточке.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8" y="1730318"/>
            <a:ext cx="4652453" cy="290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80" y="4318976"/>
            <a:ext cx="341947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504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Plikers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 действии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C0BA~1\AppData\Local\Temp\Rar$DIa320.47169\IMG-20191024-WA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5" b="26586"/>
          <a:stretch/>
        </p:blipFill>
        <p:spPr bwMode="auto">
          <a:xfrm>
            <a:off x="292635" y="4461831"/>
            <a:ext cx="3376649" cy="18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0BA~1\AppData\Local\Temp\Rar$DIa320.2205\IMG-20191024-WA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2" b="17751"/>
          <a:stretch/>
        </p:blipFill>
        <p:spPr bwMode="auto">
          <a:xfrm>
            <a:off x="5187608" y="930926"/>
            <a:ext cx="347647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0BA~1\AppData\Local\Temp\Rar$DIa320.14721\IMG-20191024-WA0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2" b="9076"/>
          <a:stretch/>
        </p:blipFill>
        <p:spPr bwMode="auto">
          <a:xfrm>
            <a:off x="564045" y="1277957"/>
            <a:ext cx="3946674" cy="30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0BA~1\AppData\Local\Temp\Rar$DIa320.20654\IMG-20191024-WA00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1"/>
          <a:stretch/>
        </p:blipFill>
        <p:spPr bwMode="auto">
          <a:xfrm>
            <a:off x="5187608" y="4010140"/>
            <a:ext cx="2990391" cy="268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015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Используемый материал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www.powerpointbase.com</a:t>
            </a:r>
            <a:r>
              <a:rPr lang="en-US" dirty="0"/>
              <a:t> – </a:t>
            </a:r>
            <a:r>
              <a:rPr lang="ru-RU" dirty="0"/>
              <a:t>это самый крупный портал бесплатных шаблонов</a:t>
            </a:r>
            <a:r>
              <a:rPr lang="en-US" dirty="0"/>
              <a:t>.</a:t>
            </a:r>
          </a:p>
          <a:p>
            <a:r>
              <a:rPr lang="en-US" dirty="0">
                <a:hlinkClick r:id="rId3"/>
              </a:rPr>
              <a:t>https://www.plickers.com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http://shamil-ahmadullin.ru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когнитивная гимнастика Шамиль Ахмадулин</a:t>
            </a:r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freesoft.ru/windows/advanced_grapher</a:t>
            </a:r>
            <a:endParaRPr lang="ru-RU" dirty="0" smtClean="0"/>
          </a:p>
          <a:p>
            <a:r>
              <a:rPr lang="ru-RU" dirty="0" smtClean="0"/>
              <a:t>Математика ОГЭ 2019 под редакцией Д.А. Мальцевой</a:t>
            </a:r>
          </a:p>
          <a:p>
            <a:r>
              <a:rPr lang="en-US" dirty="0">
                <a:hlinkClick r:id="rId6"/>
              </a:rPr>
              <a:t>https://oge.sdamgia.ru</a:t>
            </a:r>
            <a:r>
              <a:rPr lang="en-US" dirty="0" smtClean="0">
                <a:hlinkClick r:id="rId6"/>
              </a:rPr>
              <a:t>/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838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70" y="110170"/>
            <a:ext cx="8516038" cy="17957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Когнитивная гимнастика.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b="1" i="1" u="sng" dirty="0">
                <a:solidFill>
                  <a:schemeClr val="accent1">
                    <a:lumMod val="50000"/>
                  </a:schemeClr>
                </a:solidFill>
              </a:rPr>
              <a:t>Гимнастика для поддержания здоровья мозга.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</a:rPr>
              <a:t> В последние годы мы начали осознавать важность тренировок для нашего тела. На сегодняшний день мы уже отдаём себе отчёт в том, что для того, чтобы наслаждаться полноценной жизнью, нужно поддерживать в форме не только тело, но и ум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</a:rPr>
              <a:t>. Мозг это мышца.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0" y="1997617"/>
            <a:ext cx="4018881" cy="2243878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838" y="4725338"/>
            <a:ext cx="260350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35" y="1916361"/>
            <a:ext cx="260350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C0BA~1\AppData\Local\Temp\Rar$DIa320.10160\IMG-20191024-WA0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8" b="24498"/>
          <a:stretch/>
        </p:blipFill>
        <p:spPr bwMode="auto">
          <a:xfrm>
            <a:off x="391787" y="4560982"/>
            <a:ext cx="5105629" cy="18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95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Работа учащихся в группах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069592" y="1731711"/>
            <a:ext cx="5105400" cy="769938"/>
            <a:chOff x="1248" y="1965"/>
            <a:chExt cx="3216" cy="48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2208" y="1965"/>
              <a:ext cx="1645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4400" dirty="0" smtClean="0">
                  <a:solidFill>
                    <a:schemeClr val="accent1">
                      <a:lumMod val="50000"/>
                    </a:schemeClr>
                  </a:solidFill>
                </a:rPr>
                <a:t>«Джиксо»</a:t>
              </a:r>
              <a:endParaRPr lang="en-US" sz="4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2069592" y="2608012"/>
            <a:ext cx="5105400" cy="769938"/>
            <a:chOff x="1248" y="2599"/>
            <a:chExt cx="3216" cy="485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2180" y="2599"/>
              <a:ext cx="1855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4400" dirty="0" smtClean="0">
                  <a:solidFill>
                    <a:schemeClr val="accent1">
                      <a:lumMod val="50000"/>
                    </a:schemeClr>
                  </a:solidFill>
                </a:rPr>
                <a:t>«Карусель»</a:t>
              </a:r>
              <a:endParaRPr lang="en-US" sz="4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2069592" y="3408112"/>
            <a:ext cx="5105400" cy="769938"/>
            <a:chOff x="1248" y="3165"/>
            <a:chExt cx="3216" cy="485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2116" y="3165"/>
              <a:ext cx="1673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4400" dirty="0" smtClean="0">
                  <a:solidFill>
                    <a:schemeClr val="accent1">
                      <a:lumMod val="50000"/>
                    </a:schemeClr>
                  </a:solidFill>
                </a:rPr>
                <a:t>«Кластер»</a:t>
              </a:r>
              <a:endParaRPr lang="en-US" sz="4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3737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04" y="253388"/>
            <a:ext cx="8317046" cy="143730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Джиксо»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взаимообучение -работа в группах сменного состава. Каждая группа изучает одну  подтему, обговаривает её,  а затем по-одному расходятся в другие группы обучать своей подтеме.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53" y="1828078"/>
            <a:ext cx="2606931" cy="230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80" y="2467777"/>
            <a:ext cx="5799618" cy="353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4" y="4551268"/>
            <a:ext cx="2921000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97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86" y="198304"/>
            <a:ext cx="8328063" cy="149238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«Карусель»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</a:rPr>
              <a:t>Модель «Карусель» способствует одновременному включению всех </a:t>
            </a: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</a:rPr>
              <a:t> учащихся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</a:rPr>
              <a:t>класса в активную работу. Например, для интенсивной проверки объема и глубины полученных знаний.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0" y="1825226"/>
            <a:ext cx="2743438" cy="206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6601"/>
            <a:ext cx="32559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73" y="1487277"/>
            <a:ext cx="4266644" cy="263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254" y="1872622"/>
            <a:ext cx="1328137" cy="186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Надежда\Downloads\IMG_20191021_1154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r="12249" b="4860"/>
          <a:stretch/>
        </p:blipFill>
        <p:spPr bwMode="auto">
          <a:xfrm rot="16200000">
            <a:off x="4674360" y="3237072"/>
            <a:ext cx="2559893" cy="410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81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19" y="176270"/>
            <a:ext cx="8879595" cy="175168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«Кластер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 -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это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графическая форма организации информации, когда выделяются основные смысловые единицы, которые фиксируются в виде схемы с обозначением всех связей между ними. Он представляет собой изображение, способствующее систематизации и обобщению учебного материала.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151" y="4675582"/>
            <a:ext cx="2999492" cy="203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Надежда\Downloads\IMG_20191023_2327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" r="6093" b="8482"/>
          <a:stretch/>
        </p:blipFill>
        <p:spPr bwMode="auto">
          <a:xfrm>
            <a:off x="121186" y="4182246"/>
            <a:ext cx="1994054" cy="242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Надежда\Downloads\IMG_20191023_2327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/>
          <a:stretch/>
        </p:blipFill>
        <p:spPr bwMode="auto">
          <a:xfrm rot="16200000">
            <a:off x="5410718" y="886838"/>
            <a:ext cx="2828464" cy="41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Надежда\Downloads\IMG_20191021_1154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r="17711" b="12771"/>
          <a:stretch/>
        </p:blipFill>
        <p:spPr bwMode="auto">
          <a:xfrm>
            <a:off x="1410160" y="1938257"/>
            <a:ext cx="3147114" cy="22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31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Работа учащихся с текстом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027357" y="1659303"/>
            <a:ext cx="5454928" cy="920305"/>
            <a:chOff x="1248" y="2030"/>
            <a:chExt cx="3216" cy="353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2161" y="2088"/>
              <a:ext cx="1450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4400" dirty="0" smtClean="0">
                  <a:solidFill>
                    <a:schemeClr val="accent1">
                      <a:lumMod val="50000"/>
                    </a:schemeClr>
                  </a:solidFill>
                </a:rPr>
                <a:t>«Инсёрт»</a:t>
              </a:r>
              <a:endParaRPr lang="en-US" sz="4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539827" y="3494288"/>
            <a:ext cx="8389320" cy="768442"/>
            <a:chOff x="1248" y="2629"/>
            <a:chExt cx="3652" cy="383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76" y="2629"/>
              <a:ext cx="3124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4400" dirty="0" smtClean="0">
                  <a:solidFill>
                    <a:schemeClr val="accent1">
                      <a:lumMod val="50000"/>
                    </a:schemeClr>
                  </a:solidFill>
                </a:rPr>
                <a:t>«Толстые и тонкие вопросы»</a:t>
              </a:r>
              <a:endParaRPr lang="en-US" sz="4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637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18" y="209320"/>
            <a:ext cx="8901629" cy="203812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«Инсёрт»-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учащиеся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читают текст, маркируя его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специальными значками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br>
              <a:rPr lang="ru-RU" sz="2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V — я это знаю;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+ — это новая информация для меня;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- — я думал по-другому, это противоречит тому, что я знал;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? — это мне непонятно, нужны объяснения, уточнения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8" y="2165104"/>
            <a:ext cx="3183704" cy="370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95" y="2351604"/>
            <a:ext cx="5260975" cy="39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659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20" y="143220"/>
            <a:ext cx="8714342" cy="196100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«Толстые и тонкие вопросы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r>
              <a:rPr lang="ru-RU" sz="3200" b="1" dirty="0" smtClean="0">
                <a:solidFill>
                  <a:srgbClr val="000000"/>
                </a:solidFill>
              </a:rPr>
              <a:t/>
            </a:r>
            <a:br>
              <a:rPr lang="ru-RU" sz="3200" b="1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386100"/>
              </p:ext>
            </p:extLst>
          </p:nvPr>
        </p:nvGraphicFramePr>
        <p:xfrm>
          <a:off x="2721167" y="824075"/>
          <a:ext cx="6260508" cy="2385060"/>
        </p:xfrm>
        <a:graphic>
          <a:graphicData uri="http://schemas.openxmlformats.org/drawingml/2006/table">
            <a:tbl>
              <a:tblPr/>
              <a:tblGrid>
                <a:gridCol w="3360145"/>
                <a:gridCol w="290036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«Тонкие» вопросы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«Толстые» вопросы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effectLst/>
                        </a:rPr>
                        <a:t>Кто?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Что?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Когда</a:t>
                      </a:r>
                      <a:r>
                        <a:rPr lang="ru-RU" dirty="0" smtClean="0">
                          <a:effectLst/>
                        </a:rPr>
                        <a:t>?</a:t>
                      </a:r>
                    </a:p>
                    <a:p>
                      <a:pPr algn="just"/>
                      <a:r>
                        <a:rPr lang="ru-RU" dirty="0" smtClean="0">
                          <a:effectLst/>
                        </a:rPr>
                        <a:t>Может ли?</a:t>
                      </a:r>
                    </a:p>
                    <a:p>
                      <a:pPr algn="just"/>
                      <a:r>
                        <a:rPr lang="ru-RU" dirty="0" smtClean="0">
                          <a:effectLst/>
                        </a:rPr>
                        <a:t>Согласны</a:t>
                      </a:r>
                      <a:r>
                        <a:rPr lang="ru-RU" baseline="0" dirty="0" smtClean="0">
                          <a:effectLst/>
                        </a:rPr>
                        <a:t> ли вы?</a:t>
                      </a:r>
                    </a:p>
                    <a:p>
                      <a:pPr algn="just"/>
                      <a:r>
                        <a:rPr lang="ru-RU" baseline="0" dirty="0" smtClean="0">
                          <a:effectLst/>
                        </a:rPr>
                        <a:t>Верно ли?</a:t>
                      </a:r>
                      <a:endParaRPr lang="ru-RU" dirty="0"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effectLst/>
                        </a:rPr>
                        <a:t>Объясните</a:t>
                      </a:r>
                      <a:r>
                        <a:rPr lang="ru-RU" dirty="0">
                          <a:effectLst/>
                        </a:rPr>
                        <a:t>, почему… ?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Почему вы думаете… ?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Почему вы считаете… </a:t>
                      </a:r>
                      <a:r>
                        <a:rPr lang="ru-RU" dirty="0" smtClean="0">
                          <a:effectLst/>
                        </a:rPr>
                        <a:t>?</a:t>
                      </a:r>
                      <a:endParaRPr lang="ru-RU" dirty="0">
                        <a:effectLst/>
                      </a:endParaRP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Предположите, что будет, если… </a:t>
                      </a:r>
                      <a:r>
                        <a:rPr lang="ru-RU" dirty="0" smtClean="0">
                          <a:effectLst/>
                        </a:rPr>
                        <a:t>?</a:t>
                      </a:r>
                    </a:p>
                    <a:p>
                      <a:pPr algn="just"/>
                      <a:r>
                        <a:rPr lang="ru-RU" dirty="0" smtClean="0">
                          <a:effectLst/>
                        </a:rPr>
                        <a:t>В чём различие………..?</a:t>
                      </a:r>
                    </a:p>
                    <a:p>
                      <a:pPr algn="just"/>
                      <a:r>
                        <a:rPr lang="ru-RU" dirty="0" smtClean="0">
                          <a:effectLst/>
                        </a:rPr>
                        <a:t>Почему вы считаете…….?</a:t>
                      </a:r>
                      <a:endParaRPr lang="ru-RU" dirty="0"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3" y="1640444"/>
            <a:ext cx="2379809" cy="166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3342597"/>
            <a:ext cx="29940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2726"/>
            <a:ext cx="5933860" cy="286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242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1564</TotalTime>
  <Words>331</Words>
  <Application>Microsoft Office PowerPoint</Application>
  <PresentationFormat>Экран (4:3)</PresentationFormat>
  <Paragraphs>53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«Современные методы повышения мотивации учащихся на уроках математики. Подготовка к оценочным процедурам по предмету(ЕГЭ, ОГЭ, ВПР и РПР)»</vt:lpstr>
      <vt:lpstr>Когнитивная гимнастика. Гимнастика для поддержания здоровья мозга. В последние годы мы начали осознавать важность тренировок для нашего тела. На сегодняшний день мы уже отдаём себе отчёт в том, что для того, чтобы наслаждаться полноценной жизнью, нужно поддерживать в форме не только тело, но и ум. Мозг это мышца.</vt:lpstr>
      <vt:lpstr>Работа учащихся в группах</vt:lpstr>
      <vt:lpstr>«Джиксо» взаимообучение -работа в группах сменного состава. Каждая группа изучает одну  подтему, обговаривает её,  а затем по-одному расходятся в другие группы обучать своей подтеме.</vt:lpstr>
      <vt:lpstr>«Карусель» Модель «Карусель» способствует одновременному включению всех  учащихся класса в активную работу. Например, для интенсивной проверки объема и глубины полученных знаний. </vt:lpstr>
      <vt:lpstr>«Кластер» -это графическая форма организации информации, когда выделяются основные смысловые единицы, которые фиксируются в виде схемы с обозначением всех связей между ними. Он представляет собой изображение, способствующее систематизации и обобщению учебного материала. </vt:lpstr>
      <vt:lpstr>Работа учащихся с текстом</vt:lpstr>
      <vt:lpstr>«Инсёрт»- учащиеся читают текст, маркируя его специальными значками: V — я это знаю; + — это новая информация для меня; - — я думал по-другому, это противоречит тому, что я знал; ? — это мне непонятно, нужны объяснения, уточнения.</vt:lpstr>
      <vt:lpstr>«Толстые и тонкие вопросы»  </vt:lpstr>
      <vt:lpstr>Презентация PowerPoint</vt:lpstr>
      <vt:lpstr>ИКТ технологии</vt:lpstr>
      <vt:lpstr>Использование персональных компьютеров при построение и исследовании графиков функций, при изучении, закреплении и проверки знаний. Загрузка презентаций, блока задач или работа в  графической программе. </vt:lpstr>
      <vt:lpstr>Работа в графическом приложении на ПК</vt:lpstr>
      <vt:lpstr>Программа PLICKERS работает по очень простой технологии. Основу составляют мобильное приложение, сайт и распечатанные карточки с QR-кодами. Каждому ребёнку выдаётся по одной карточке.</vt:lpstr>
      <vt:lpstr>Plikers в действии</vt:lpstr>
      <vt:lpstr>Используемый материал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Надежда</cp:lastModifiedBy>
  <cp:revision>40</cp:revision>
  <dcterms:created xsi:type="dcterms:W3CDTF">2019-08-22T12:40:32Z</dcterms:created>
  <dcterms:modified xsi:type="dcterms:W3CDTF">2019-10-24T11:00:46Z</dcterms:modified>
</cp:coreProperties>
</file>